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307" r:id="rId4"/>
    <p:sldId id="311" r:id="rId5"/>
    <p:sldId id="312" r:id="rId6"/>
    <p:sldId id="314" r:id="rId7"/>
    <p:sldId id="315" r:id="rId8"/>
    <p:sldId id="318" r:id="rId9"/>
    <p:sldId id="317" r:id="rId10"/>
    <p:sldId id="319" r:id="rId11"/>
    <p:sldId id="308" r:id="rId12"/>
    <p:sldId id="313" r:id="rId13"/>
    <p:sldId id="309" r:id="rId14"/>
    <p:sldId id="298" r:id="rId15"/>
    <p:sldId id="310" r:id="rId16"/>
    <p:sldId id="300" r:id="rId17"/>
    <p:sldId id="304" r:id="rId18"/>
    <p:sldId id="305" r:id="rId19"/>
    <p:sldId id="306" r:id="rId20"/>
    <p:sldId id="268" r:id="rId21"/>
    <p:sldId id="281" r:id="rId22"/>
    <p:sldId id="316" r:id="rId23"/>
    <p:sldId id="283" r:id="rId24"/>
    <p:sldId id="265"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88" autoAdjust="0"/>
  </p:normalViewPr>
  <p:slideViewPr>
    <p:cSldViewPr>
      <p:cViewPr>
        <p:scale>
          <a:sx n="50" d="100"/>
          <a:sy n="50" d="100"/>
        </p:scale>
        <p:origin x="-10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64"/>
    </p:cViewPr>
  </p:sorterViewPr>
  <p:notesViewPr>
    <p:cSldViewPr>
      <p:cViewPr>
        <p:scale>
          <a:sx n="100" d="100"/>
          <a:sy n="100" d="100"/>
        </p:scale>
        <p:origin x="-2592" y="13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4D2E0-4EE5-44FE-9F83-762C554A1D96}" type="datetimeFigureOut">
              <a:rPr lang="en-US" smtClean="0"/>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18910-FAD7-49E9-A3EC-3240E8F0CEDF}" type="slidenum">
              <a:rPr lang="en-US" smtClean="0"/>
              <a:pPr/>
              <a:t>‹#›</a:t>
            </a:fld>
            <a:endParaRPr lang="en-US"/>
          </a:p>
        </p:txBody>
      </p:sp>
    </p:spTree>
    <p:extLst>
      <p:ext uri="{BB962C8B-B14F-4D97-AF65-F5344CB8AC3E}">
        <p14:creationId xmlns:p14="http://schemas.microsoft.com/office/powerpoint/2010/main" val="281085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are 10 College and Career Readiness Standards for Writing which can be divided into four categories.  This presentation focuses on the text type and</a:t>
            </a:r>
            <a:r>
              <a:rPr lang="en-US" baseline="0" dirty="0" smtClean="0"/>
              <a:t> purpose of narrative structure. Strategies and the development of this particular writing form will be discussed throughout although narrative is designed to have elements overlap into all the text types. </a:t>
            </a:r>
            <a:endParaRPr lang="en-US" dirty="0" smtClean="0"/>
          </a:p>
          <a:p>
            <a:pPr eaLnBrk="1" hangingPunct="1">
              <a:spcBef>
                <a:spcPct val="0"/>
              </a:spcBef>
            </a:pPr>
            <a:endParaRPr lang="en-US" dirty="0" smtClean="0"/>
          </a:p>
        </p:txBody>
      </p:sp>
      <p:sp>
        <p:nvSpPr>
          <p:cNvPr id="39940" name="Slide Number Placeholder 3"/>
          <p:cNvSpPr txBox="1">
            <a:spLocks noGrp="1"/>
          </p:cNvSpPr>
          <p:nvPr/>
        </p:nvSpPr>
        <p:spPr bwMode="auto">
          <a:xfrm>
            <a:off x="3884259" y="8685406"/>
            <a:ext cx="2972209"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9D5BD1F-6705-4C98-A3E0-FBB64D44B131}" type="slidenum">
              <a:rPr lang="en-US" sz="1200">
                <a:solidFill>
                  <a:srgbClr val="000000"/>
                </a:solidFill>
                <a:latin typeface="Calibri" pitchFamily="34" charset="0"/>
              </a:rPr>
              <a:pPr algn="r" eaLnBrk="1" hangingPunct="1"/>
              <a:t>2</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12</a:t>
            </a:fld>
            <a:endParaRPr lang="en-US"/>
          </a:p>
        </p:txBody>
      </p:sp>
    </p:spTree>
    <p:extLst>
      <p:ext uri="{BB962C8B-B14F-4D97-AF65-F5344CB8AC3E}">
        <p14:creationId xmlns:p14="http://schemas.microsoft.com/office/powerpoint/2010/main" val="373546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third category is Research to Build and Present Knowledge.  </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t>Content contained is licensed under a Creative Commons Attribution-ShareAlike 3.0 Unported License</a:t>
            </a:r>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1F262D5-D3B0-4E7E-995C-2FD2CBBB1C76}" type="slidenum">
              <a:rPr lang="en-US" smtClean="0"/>
              <a:pPr eaLnBrk="1" fontAlgn="base" hangingPunct="1">
                <a:spcBef>
                  <a:spcPct val="0"/>
                </a:spcBef>
                <a:spcAft>
                  <a:spcPct val="0"/>
                </a:spcAft>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14</a:t>
            </a:fld>
            <a:endParaRPr lang="en-US"/>
          </a:p>
        </p:txBody>
      </p:sp>
    </p:spTree>
    <p:extLst>
      <p:ext uri="{BB962C8B-B14F-4D97-AF65-F5344CB8AC3E}">
        <p14:creationId xmlns:p14="http://schemas.microsoft.com/office/powerpoint/2010/main" val="321760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fourth and final category of Anchor Standards for writing is the Range of Writing.  This standard calls for students to write routinely over extended time frames as well as shorter time frames for various purposes and audiences.</a:t>
            </a:r>
          </a:p>
          <a:p>
            <a:pPr eaLnBrk="1" hangingPunct="1"/>
            <a:endParaRPr lang="en-US" smtClean="0"/>
          </a:p>
          <a:p>
            <a:pPr eaLnBrk="1" hangingPunct="1"/>
            <a:r>
              <a:rPr lang="en-US" smtClean="0"/>
              <a:t>Writing to texts is critical for improving reading comprehension as well as for building writing skills.  Studies show that learning to present important information in an organized piece of writing helps students generate a deeper understanding of a text.  Whether taking notes or answering questions about a text, or crafting a summary or an extended response regarding what they have read, students improve both their reading comprehension and writing skills when writing in response to text</a:t>
            </a:r>
          </a:p>
          <a:p>
            <a:pPr eaLnBrk="1" hangingPunct="1">
              <a:spcBef>
                <a:spcPct val="0"/>
              </a:spcBef>
            </a:pPr>
            <a:r>
              <a:rPr lang="en-US" smtClean="0"/>
              <a:t>The model content frameworks give special prominence to research tasks, reflecting the deep connection research has to building and integrating knowledge while developing expertise on various topics.  When possible, research should connect to texts selected for close readings, requiring students to closely read and compare and synthesize ideas across multiple texts.  One avenue is to ask students to extend their analytical writing on a text or texts by gathering additional information as part of a research project.  Through a progression of research tasks, students are called on to present their findings in a variety in a variety of modes in informal and formal contexts such as oral presentations, argumentative or explanatory compositions or multimedia products.</a:t>
            </a:r>
          </a:p>
          <a:p>
            <a:pPr eaLnBrk="1" hangingPunct="1">
              <a:spcBef>
                <a:spcPct val="0"/>
              </a:spcBef>
            </a:pPr>
            <a:endParaRPr lang="en-US" smtClean="0"/>
          </a:p>
          <a:p>
            <a:pPr eaLnBrk="1" hangingPunct="1">
              <a:spcBef>
                <a:spcPct val="0"/>
              </a:spcBef>
            </a:pPr>
            <a:r>
              <a:rPr lang="en-US" smtClean="0"/>
              <a:t>**In keeping with the standards, such responses should leverage technology, expanding on more traditional modes of written expression to include using digital sources to draft, revise and edit work as well as to conduct research, including evaluating websites for authenticity and credibility.</a:t>
            </a:r>
          </a:p>
          <a:p>
            <a:pPr eaLnBrk="1" hangingPunct="1"/>
            <a:endParaRPr lang="en-US" smtClean="0"/>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t>Content contained is licensed under a Creative Commons Attribution-ShareAlike 3.0 Unported License</a:t>
            </a:r>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DED3A52-5A69-4E78-978F-B29C246C2385}" type="slidenum">
              <a:rPr lang="en-US" smtClean="0"/>
              <a:pPr eaLnBrk="1" fontAlgn="base" hangingPunct="1">
                <a:spcBef>
                  <a:spcPct val="0"/>
                </a:spcBef>
                <a:spcAft>
                  <a:spcPct val="0"/>
                </a:spcAft>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Writing to texts is critical for improving reading comprehension as well as for building writing skills.  Studies show that learning to present important information in an organized piece of writing helps students generate a deeper understanding of a text.  Whether taking notes or answering questions about a text, or crafting a summary or an extended response regarding what they have read, students improve both their reading comprehension and writing skills when writing in response to texts.</a:t>
            </a:r>
          </a:p>
          <a:p>
            <a:endParaRPr lang="en-US" baseline="0" dirty="0" smtClean="0"/>
          </a:p>
        </p:txBody>
      </p:sp>
      <p:sp>
        <p:nvSpPr>
          <p:cNvPr id="4" name="Slide Number Placeholder 3"/>
          <p:cNvSpPr>
            <a:spLocks noGrp="1"/>
          </p:cNvSpPr>
          <p:nvPr>
            <p:ph type="sldNum" sz="quarter" idx="10"/>
          </p:nvPr>
        </p:nvSpPr>
        <p:spPr/>
        <p:txBody>
          <a:bodyPr/>
          <a:lstStyle/>
          <a:p>
            <a:fld id="{79718910-FAD7-49E9-A3EC-3240E8F0CED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examples of these types of tasks</a:t>
            </a:r>
            <a:r>
              <a:rPr lang="en-US" baseline="0" dirty="0" smtClean="0"/>
              <a:t>.  Writing to learn tasks are tasks that provide students opportunities to engage in process learning such as summarizing text, synthesizing information, critically analyzing characters or actions.  Response to short text is showing evidence of comprehension of a text in writing such as drawing pictures of characters or simply stating events in a sequence.  Open ended writing and informal writing projects require students to draw upon skills that fulfill demands of the everyday work place such as writing letters to classmates or taking notes.</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 content frameworks give special prominence to research tasks, reflecting the deep connection research has</a:t>
            </a:r>
            <a:r>
              <a:rPr lang="en-US" baseline="0" dirty="0" smtClean="0"/>
              <a:t> to building and integrating knowledge while developing expertise on various topics.  When possible, research should connect to texts selected for close readings, requiring students to closely read and compare and synthesize ideas across multiple texts.  One avenue is to ask students to extend their analytical writing on a text or texts by gathering additional information as part of a research project.  Through a progression of research tasks, students are called on to present their findings in a variety in a variety of modes in informal and formal contexts such as oral presentations, argumentative or explanatory compositions or multimedia products.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keeping with the standards, such responses should leverage technology, expanding on more traditional modes of written expression to include using digital sources to draft, revise and edit work as well as to conduct research, including evaluating websites for authenticity and credibility.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STATEMENT:  The narrative writing task for PARCC assessment will consist of a series of tasks that may include any of the following: writing a story, detail a scientific process, convey experiences or events, (real or imaginary), write a historical account of important figures, or to describe an account of events, scenes or objects. These are just some of the tasks that could be asked of students. These tasks are ultimately aligned with the skills and knowledge outlined in the CCSS writing standards.  The standards require that students incorporate narrative elements effectively into other writing tasks such as writing arguments and informative/explanatory texts. </a:t>
            </a:r>
            <a:endParaRPr lang="en-US" dirty="0" smtClean="0"/>
          </a:p>
          <a:p>
            <a:endParaRPr lang="en-US" dirty="0" smtClean="0"/>
          </a:p>
          <a:p>
            <a:r>
              <a:rPr lang="en-US" dirty="0" smtClean="0"/>
              <a:t>2</a:t>
            </a:r>
            <a:r>
              <a:rPr lang="en-US" baseline="30000" dirty="0" smtClean="0"/>
              <a:t>nd</a:t>
            </a:r>
            <a:r>
              <a:rPr lang="en-US" baseline="0" dirty="0" smtClean="0"/>
              <a:t> </a:t>
            </a:r>
            <a:r>
              <a:rPr lang="en-US" dirty="0" smtClean="0"/>
              <a:t>bullet: Serves both analytic</a:t>
            </a:r>
            <a:r>
              <a:rPr lang="en-US" baseline="0" dirty="0" smtClean="0"/>
              <a:t> and narrative.  Analytic is for informative/explanatory and argumentative writing.  In the CCRS Anchor standards, informative and argumentative writing both use analysis in the language of the writing standards.  A 4 isn’t obtainable at the 4</a:t>
            </a:r>
            <a:r>
              <a:rPr lang="en-US" baseline="30000" dirty="0" smtClean="0"/>
              <a:t>th</a:t>
            </a:r>
            <a:r>
              <a:rPr lang="en-US" baseline="0" dirty="0" smtClean="0"/>
              <a:t> and 5</a:t>
            </a:r>
            <a:r>
              <a:rPr lang="en-US" baseline="30000" dirty="0" smtClean="0"/>
              <a:t>th</a:t>
            </a:r>
            <a:r>
              <a:rPr lang="en-US" baseline="0" dirty="0" smtClean="0"/>
              <a:t> grade level with the exception of conventions.</a:t>
            </a:r>
          </a:p>
          <a:p>
            <a:endParaRPr lang="en-US" baseline="0" dirty="0" smtClean="0"/>
          </a:p>
          <a:p>
            <a:r>
              <a:rPr lang="en-US" baseline="0" dirty="0" smtClean="0"/>
              <a:t>3</a:t>
            </a:r>
            <a:r>
              <a:rPr lang="en-US" baseline="30000" dirty="0" smtClean="0"/>
              <a:t>rd</a:t>
            </a:r>
            <a:r>
              <a:rPr lang="en-US" baseline="0" dirty="0" smtClean="0"/>
              <a:t> Bullet: Expectations are similar to reader response tasks from former assessments with regards to organization.</a:t>
            </a:r>
          </a:p>
          <a:p>
            <a:endParaRPr lang="en-US" baseline="0" dirty="0" smtClean="0"/>
          </a:p>
          <a:p>
            <a:r>
              <a:rPr lang="en-US" baseline="0" dirty="0" smtClean="0"/>
              <a:t>4</a:t>
            </a:r>
            <a:r>
              <a:rPr lang="en-US" baseline="30000" dirty="0" smtClean="0"/>
              <a:t>th</a:t>
            </a:r>
            <a:r>
              <a:rPr lang="en-US" baseline="0" dirty="0" smtClean="0"/>
              <a:t> bullet:  Constructs Measured—packaged programs such as 6 Trait Writing still consistently work for this area.  This area is tied directly to the reading standards regarding vocabulary and academic language. A comprehensive knowledge of comprehension strategies such as sensory imaging and visualization may assist in demonstrating concrete words and sensory details.</a:t>
            </a:r>
          </a:p>
          <a:p>
            <a:endParaRPr lang="en-US" baseline="0" dirty="0" smtClean="0"/>
          </a:p>
          <a:p>
            <a:r>
              <a:rPr lang="en-US" baseline="0" dirty="0" smtClean="0"/>
              <a:t>Hyperlinks are in draft form from PARCC—go to item and task prototypes and sample rubrics are at the bottom left side of screen.</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www.parcconline.org for additional information or updates concerning the rubrics.  </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PARCC at www.parcconline.org for additional information regarding narrative assessment samples. </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21</a:t>
            </a:fld>
            <a:endParaRPr lang="en-US"/>
          </a:p>
        </p:txBody>
      </p:sp>
    </p:spTree>
    <p:extLst>
      <p:ext uri="{BB962C8B-B14F-4D97-AF65-F5344CB8AC3E}">
        <p14:creationId xmlns:p14="http://schemas.microsoft.com/office/powerpoint/2010/main" val="114498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txBox="1">
            <a:spLocks noGrp="1"/>
          </p:cNvSpPr>
          <p:nvPr/>
        </p:nvSpPr>
        <p:spPr bwMode="auto">
          <a:xfrm>
            <a:off x="3884259" y="8685406"/>
            <a:ext cx="2972209"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604F991-E2FA-4759-B714-048A04A344D7}" type="slidenum">
              <a:rPr lang="en-US" sz="1200">
                <a:solidFill>
                  <a:srgbClr val="000000"/>
                </a:solidFill>
                <a:latin typeface="Calibri" pitchFamily="34" charset="0"/>
              </a:rPr>
              <a:pPr algn="r" eaLnBrk="1" hangingPunct="1"/>
              <a:t>3</a:t>
            </a:fld>
            <a:endParaRPr lang="en-US" sz="120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variation of</a:t>
            </a:r>
            <a:r>
              <a:rPr lang="en-US" sz="1200" kern="1200" baseline="0" dirty="0" smtClean="0">
                <a:solidFill>
                  <a:schemeClr val="tx1"/>
                </a:solidFill>
                <a:latin typeface="+mn-lt"/>
                <a:ea typeface="+mn-ea"/>
                <a:cs typeface="+mn-cs"/>
              </a:rPr>
              <a:t> the exit ticket i</a:t>
            </a:r>
            <a:r>
              <a:rPr lang="en-US" sz="1200" kern="1200" dirty="0" smtClean="0">
                <a:solidFill>
                  <a:schemeClr val="tx1"/>
                </a:solidFill>
                <a:latin typeface="+mn-lt"/>
                <a:ea typeface="+mn-ea"/>
                <a:cs typeface="+mn-cs"/>
              </a:rPr>
              <a:t>s known as 3-2-1: Have students write three of something, two of something, then one of something. For example, students might explain three things they learned, two areas in which they are confused, and one thing about which they’d like to know more or one way the topic can be applied. </a:t>
            </a:r>
            <a:endParaRPr lang="en-US" dirty="0" smtClean="0"/>
          </a:p>
          <a:p>
            <a:r>
              <a:rPr lang="en-US" dirty="0" smtClean="0"/>
              <a:t>Pass out index cards and have participants</a:t>
            </a:r>
            <a:r>
              <a:rPr lang="en-US" baseline="0" dirty="0" smtClean="0"/>
              <a:t> complete the instructions on the slide.  Depending on how much time you have left in the session, have participants share their 3-2-1 aloud.  Collect the cards as participants leave.  This will provide the presenters will feedback about the presentation.</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learning progressions tool as it applies to writing.</a:t>
            </a:r>
          </a:p>
          <a:p>
            <a:r>
              <a:rPr lang="en-US" baseline="0" dirty="0" smtClean="0"/>
              <a:t>Click on Common Core ELA/Math.</a:t>
            </a:r>
          </a:p>
          <a:p>
            <a:r>
              <a:rPr lang="en-US" baseline="0" dirty="0" smtClean="0"/>
              <a:t>Look on the right side of the screen for the Progression Tool.</a:t>
            </a:r>
          </a:p>
          <a:p>
            <a:r>
              <a:rPr lang="en-US" baseline="0" dirty="0" smtClean="0"/>
              <a:t/>
            </a:r>
            <a:br>
              <a:rPr lang="en-US" baseline="0" dirty="0" smtClean="0"/>
            </a:br>
            <a:r>
              <a:rPr lang="en-US" baseline="0" dirty="0" smtClean="0"/>
              <a:t>PARCC has writing rubrics.</a:t>
            </a:r>
          </a:p>
          <a:p>
            <a:endParaRPr lang="en-US" baseline="0" dirty="0" smtClean="0"/>
          </a:p>
          <a:p>
            <a:r>
              <a:rPr lang="en-US" baseline="0" dirty="0" smtClean="0"/>
              <a:t>Writing Fix has 6 trait writing lessons with mentor text samples and rubrics geared towards 6 Trait Writing which is effective instruction for the CCSS.</a:t>
            </a:r>
          </a:p>
          <a:p>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This slide lists the English Language Arts Content Specialists for the Illinois State Board of Education who created the presentation.</a:t>
            </a:r>
          </a:p>
        </p:txBody>
      </p:sp>
      <p:sp>
        <p:nvSpPr>
          <p:cNvPr id="1249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solidFill>
                  <a:prstClr val="black"/>
                </a:solidFill>
              </a:rPr>
              <a:t>Content contained is licensed under a Creative Commons Attribution-ShareAlike 3.0 Unported License</a:t>
            </a:r>
          </a:p>
        </p:txBody>
      </p:sp>
      <p:sp>
        <p:nvSpPr>
          <p:cNvPr id="1249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3B5639-8A1D-4E88-8E85-390374C12BB4}" type="slidenum">
              <a:rPr lang="en-US" smtClean="0">
                <a:solidFill>
                  <a:prstClr val="black"/>
                </a:solidFill>
              </a:rPr>
              <a:pPr eaLnBrk="1" hangingPunct="1"/>
              <a:t>24</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narrative writing is given prominence in early grades, as the grade level increases, the standards shift focus to writing arguments or informational pieces that analyze sources including writing about research students have performed.  The standards and the Model Content Frameworks are organized with the expectation that students will respond to high quality, text dependent prompts about what they have read by framing a debate or informing the reader about what they have learned through writing.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question comes up that these are the breakdown of the assessment items on the PARCC tests:  To our knowledge, in elementary, students write narrative 35% of the time and gradually decrease to 20%  in high school.  This is in an instructional recommendation from NAEP (National Assessment of Educational Progress), not necessarily the breakdown of the PARCC assessment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fontScale="92500" lnSpcReduction="20000"/>
          </a:bodyPr>
          <a:lstStyle/>
          <a:p>
            <a:endParaRPr lang="en-US" baseline="0" dirty="0" smtClean="0"/>
          </a:p>
          <a:p>
            <a:r>
              <a:rPr lang="en-US" baseline="0" dirty="0" smtClean="0"/>
              <a:t>In 3</a:t>
            </a:r>
            <a:r>
              <a:rPr lang="en-US" baseline="30000" dirty="0" smtClean="0"/>
              <a:t>rd</a:t>
            </a:r>
            <a:r>
              <a:rPr lang="en-US" baseline="0" dirty="0" smtClean="0"/>
              <a:t>-5</a:t>
            </a:r>
            <a:r>
              <a:rPr lang="en-US" baseline="30000" dirty="0" smtClean="0"/>
              <a:t>th</a:t>
            </a:r>
            <a:r>
              <a:rPr lang="en-US" baseline="0" dirty="0" smtClean="0"/>
              <a:t>, narrative elements may include:  establishing a situation, organizing a logical event sequence, describing scenes, objects, or people, developing characters personalities, and using dialogue as appropriate.  </a:t>
            </a:r>
          </a:p>
          <a:p>
            <a:endParaRPr lang="en-US" dirty="0" smtClean="0"/>
          </a:p>
          <a:p>
            <a:r>
              <a:rPr lang="en-US" dirty="0" smtClean="0"/>
              <a:t>Examples of narrative</a:t>
            </a:r>
            <a:r>
              <a:rPr lang="en-US" baseline="0" dirty="0" smtClean="0"/>
              <a:t> story are creative fiction and memoirs, anecdotes, biographies/autobiographies.  Examples of narrative description:  students might write about individuals  and events selecting from their sources only the most relevant information.  In science, students might write narrative descriptions of step by step procedures of investigations so that others can replicate their procedures to test their results.</a:t>
            </a:r>
          </a:p>
          <a:p>
            <a:endParaRPr lang="en-US" baseline="0" dirty="0" smtClean="0"/>
          </a:p>
          <a:p>
            <a:r>
              <a:rPr lang="en-US" baseline="0" dirty="0" smtClean="0"/>
              <a:t>Focus points require importance of organization, word choice, reflection of real or imagined experiences or events that reflect what student are learning elsewhere.  Close attention to detail required by students to craft an effective and coherent narrative calls on a skill set similar to that being developed by other literacy tasks.  For example to tell an interesting story effectively or to provide an accurate description of  a historical incident requires students to present vivid, relevant details that situate events in a time and place while crafting a narrative structure that lends coherence and significance to those details.  </a:t>
            </a:r>
          </a:p>
          <a:p>
            <a:endParaRPr lang="en-US" baseline="0" dirty="0" smtClean="0"/>
          </a:p>
          <a:p>
            <a:r>
              <a:rPr lang="en-US" b="1" dirty="0" smtClean="0"/>
              <a:t>Nonfiction vs. Literary Nonfiction</a:t>
            </a:r>
            <a:r>
              <a:rPr lang="en-US" dirty="0" smtClean="0"/>
              <a:t/>
            </a:r>
            <a:br>
              <a:rPr lang="en-US" dirty="0" smtClean="0"/>
            </a:br>
            <a:r>
              <a:rPr lang="en-US" dirty="0" smtClean="0"/>
              <a:t>nonfiction is designed to communicate information in circumstances where the quality of the writing is not considered as important as the content. Practical nonfiction appears mainly in popular magazines, newspaper Sunday supplements, feature articles, and in self-help and how-to books. . . .</a:t>
            </a:r>
            <a:br>
              <a:rPr lang="en-US" dirty="0" smtClean="0"/>
            </a:br>
            <a:r>
              <a:rPr lang="en-US" dirty="0" smtClean="0"/>
              <a:t/>
            </a:r>
            <a:br>
              <a:rPr lang="en-US" dirty="0" smtClean="0"/>
            </a:br>
            <a:r>
              <a:rPr lang="en-US" dirty="0" smtClean="0"/>
              <a:t>"</a:t>
            </a:r>
            <a:r>
              <a:rPr lang="en-US" b="1" dirty="0" smtClean="0"/>
              <a:t>Literary nonfiction</a:t>
            </a:r>
            <a:r>
              <a:rPr lang="en-US" dirty="0" smtClean="0"/>
              <a:t> puts emphasis on the precise and skilled use of words and tone, and the assumption that the reader is as intelligent as the writer. While information is included, insight about that information, presented with some originality, may predominate. Sometimes the subject of literary nonfiction may not at the onset be of great interest to the reader, but the character of the writing may lure the reader into that subject.</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79718910-FAD7-49E9-A3EC-3240E8F0CED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a:t>
            </a:r>
            <a:r>
              <a:rPr lang="en-US" baseline="0" dirty="0" smtClean="0"/>
              <a:t> goal is </a:t>
            </a:r>
            <a:r>
              <a:rPr lang="en-US" b="1" baseline="0" dirty="0" smtClean="0"/>
              <a:t>not </a:t>
            </a:r>
            <a:r>
              <a:rPr lang="en-US" baseline="0" dirty="0" smtClean="0"/>
              <a:t>to target a certain length essay, such as a 5 paragraph formula but to provide a process to writing.  </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6</a:t>
            </a:fld>
            <a:endParaRPr lang="en-US"/>
          </a:p>
        </p:txBody>
      </p:sp>
    </p:spTree>
    <p:extLst>
      <p:ext uri="{BB962C8B-B14F-4D97-AF65-F5344CB8AC3E}">
        <p14:creationId xmlns:p14="http://schemas.microsoft.com/office/powerpoint/2010/main" val="317398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Photographs can be used in other ways</a:t>
            </a:r>
            <a:r>
              <a:rPr lang="en-US" baseline="0" dirty="0" smtClean="0"/>
              <a:t> as well.  This is a routine writing example of utilizing a photograph from writingfix.com.  This is part of a digital photograph contest.  Brooke entered her poem about her hair after the photograph had been posted of this child’s hairdo.  Pause and read what she wrote. </a:t>
            </a:r>
          </a:p>
          <a:p>
            <a:endParaRPr lang="en-US" baseline="0" dirty="0" smtClean="0"/>
          </a:p>
          <a:p>
            <a:r>
              <a:rPr lang="en-US" baseline="0" dirty="0" smtClean="0"/>
              <a:t>Poetry has a special placement in the standards as well.  Not only will students be required to read and comprehend more poems and their structure but will be required to write them as well.  </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Mentor Texts or Anchor Texts is a time honored strategy</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Cloudy with a Chance of Meatballs</a:t>
            </a:r>
            <a:r>
              <a:rPr lang="en-US" sz="1200" u="none" kern="1200" baseline="0" dirty="0" smtClean="0">
                <a:solidFill>
                  <a:schemeClr val="tx1"/>
                </a:solidFill>
                <a:latin typeface="+mn-lt"/>
                <a:ea typeface="+mn-ea"/>
                <a:cs typeface="+mn-cs"/>
              </a:rPr>
              <a:t> may be a text used to show students how this author used </a:t>
            </a:r>
            <a:r>
              <a:rPr lang="en-US" sz="1200" kern="1200" dirty="0" smtClean="0">
                <a:solidFill>
                  <a:schemeClr val="tx1"/>
                </a:solidFill>
                <a:latin typeface="+mn-lt"/>
                <a:ea typeface="+mn-ea"/>
                <a:cs typeface="+mn-cs"/>
              </a:rPr>
              <a:t>adjectives.  This</a:t>
            </a:r>
            <a:r>
              <a:rPr lang="en-US" sz="1200" kern="1200" baseline="0" dirty="0" smtClean="0">
                <a:solidFill>
                  <a:schemeClr val="tx1"/>
                </a:solidFill>
                <a:latin typeface="+mn-lt"/>
                <a:ea typeface="+mn-ea"/>
                <a:cs typeface="+mn-cs"/>
              </a:rPr>
              <a:t> mentor text can also show how an author organizes the story.</a:t>
            </a:r>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move through the writing standards, expectations are rooted in the same design.  Organization and purpose must be identified and adhered to while the writing process is to include planning, revising, editing and rewriting.  New approaches are encouraged such as the use of technology and collaboration with others as in the case of Writers’ Workshop.   These types of approaches are also encouraged during the production and publishing stages as well.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10</a:t>
            </a:fld>
            <a:endParaRPr lang="en-US"/>
          </a:p>
        </p:txBody>
      </p:sp>
    </p:spTree>
    <p:extLst>
      <p:ext uri="{BB962C8B-B14F-4D97-AF65-F5344CB8AC3E}">
        <p14:creationId xmlns:p14="http://schemas.microsoft.com/office/powerpoint/2010/main" val="67248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second category of Anchor Standards for Writing is the Production and Distribution of Writing.  Anchor Standards 4, 5 and 6 are found in this category and it is important to be aware of these standards.  They require the students to consider their audience when writing, to edit and rewrite which will improve their writing and to use technology in their work.</a:t>
            </a:r>
          </a:p>
          <a:p>
            <a:pPr eaLnBrk="1" hangingPunct="1"/>
            <a:endParaRPr lang="en-US" smtClean="0"/>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mtClean="0"/>
              <a:t>Content contained is licensed under a Creative Commons Attribution-ShareAlike 3.0 Unported License</a:t>
            </a:r>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89017DE-0B6A-44C6-9CDD-0D97229A7E9B}" type="slidenum">
              <a:rPr lang="en-US" smtClean="0"/>
              <a:pPr eaLnBrk="1" fontAlgn="base" hangingPunct="1">
                <a:spcBef>
                  <a:spcPct val="0"/>
                </a:spcBef>
                <a:spcAft>
                  <a:spcPct val="0"/>
                </a:spcAft>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D8DEBF-A700-40F4-BE12-2B330FDFBC63}"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8DEBF-A700-40F4-BE12-2B330FDFBC63}"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8DEBF-A700-40F4-BE12-2B330FDFBC63}"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5C033B1-67F4-4109-A04C-11AAB166E168}"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452F4EE4-CC7F-4758-931C-099323AA2E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198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6C3A49-285A-4CF5-8E5B-DB4676FE0DB7}"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028DB3B1-931E-4DB9-9E22-631F9C8720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8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065CA9-D0A7-4BFA-BF0D-C6623F892C82}"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A0C0D6E6-8548-4F19-A50A-D82A2CD831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422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349EC6F-DF5E-4169-8CBC-825D5A972D94}" type="datetime1">
              <a:rPr lang="en-US">
                <a:solidFill>
                  <a:prstClr val="black">
                    <a:tint val="75000"/>
                  </a:prstClr>
                </a:solidFill>
              </a:rPr>
              <a:pPr>
                <a:defRPr/>
              </a:pPr>
              <a:t>8/21/2013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D2504252-7BB3-4E23-A9B6-266F2E2BE1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93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582BA7B-F2A9-4457-A05A-6F4C0FE8C277}" type="datetime1">
              <a:rPr lang="en-US">
                <a:solidFill>
                  <a:prstClr val="black">
                    <a:tint val="75000"/>
                  </a:prstClr>
                </a:solidFill>
              </a:rPr>
              <a:pPr>
                <a:defRPr/>
              </a:pPr>
              <a:t>8/21/2013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C1904FC0-8AE7-41B7-B525-556B2A408F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260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D70716-0D76-4A4F-BD1C-D827E9EC4746}" type="datetime1">
              <a:rPr lang="en-US">
                <a:solidFill>
                  <a:prstClr val="black">
                    <a:tint val="75000"/>
                  </a:prstClr>
                </a:solidFill>
              </a:rPr>
              <a:pPr>
                <a:defRPr/>
              </a:pPr>
              <a:t>8/21/2013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CD1541FC-5CFD-481D-8697-BC4AF2A50E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47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F051C6-C259-4A6C-98DC-B8C7738355AC}" type="datetime1">
              <a:rPr lang="en-US">
                <a:solidFill>
                  <a:prstClr val="black">
                    <a:tint val="75000"/>
                  </a:prstClr>
                </a:solidFill>
              </a:rPr>
              <a:pPr>
                <a:defRPr/>
              </a:pPr>
              <a:t>8/21/2013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A7A9A02-C7F6-4E2D-9717-7502A6FBF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970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5437E5-45FE-4096-84A0-094924627DAB}" type="datetime1">
              <a:rPr lang="en-US">
                <a:solidFill>
                  <a:prstClr val="black">
                    <a:tint val="75000"/>
                  </a:prstClr>
                </a:solidFill>
              </a:rPr>
              <a:pPr>
                <a:defRPr/>
              </a:pPr>
              <a:t>8/21/2013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0CAA9754-6627-4899-8B81-429431BE22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095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8DEBF-A700-40F4-BE12-2B330FDFBC63}"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B8781-EC33-432D-8749-43F5800B5374}" type="datetime1">
              <a:rPr lang="en-US">
                <a:solidFill>
                  <a:prstClr val="black">
                    <a:tint val="75000"/>
                  </a:prstClr>
                </a:solidFill>
              </a:rPr>
              <a:pPr>
                <a:defRPr/>
              </a:pPr>
              <a:t>8/21/2013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4228328E-C690-485C-BB29-5309393ACB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6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1967D6-A6EF-4ABF-B825-D4C9F1ABE7E3}"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5592FC3-09ED-4987-93F7-8813EA13B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3197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F1AF5-CABD-4CC8-918A-7F251FF25DA4}"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DC03EBD-FA88-4E9C-8C86-F45FBA2B43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012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9715747-33B4-4CA4-9DDF-9AD2854FC6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068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1C89709-A46D-4990-AEAF-661AF3E415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29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8DEBF-A700-40F4-BE12-2B330FDFBC63}"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D8DEBF-A700-40F4-BE12-2B330FDFBC63}"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D8DEBF-A700-40F4-BE12-2B330FDFBC63}" type="datetimeFigureOut">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8DEBF-A700-40F4-BE12-2B330FDFBC63}" type="datetimeFigureOut">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8DEBF-A700-40F4-BE12-2B330FDFBC63}" type="datetimeFigureOut">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8DEBF-A700-40F4-BE12-2B330FDFBC63}"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8DEBF-A700-40F4-BE12-2B330FDFBC63}"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E74B5-9E35-4BAC-ABB6-015526311B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8DEBF-A700-40F4-BE12-2B330FDFBC63}" type="datetimeFigureOut">
              <a:rPr lang="en-US" smtClean="0"/>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E74B5-9E35-4BAC-ABB6-015526311B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22098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0E803C-08C6-4D50-B976-2A67E63469D2}"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solidFill>
                  <a:prstClr val="black">
                    <a:tint val="75000"/>
                  </a:prstClr>
                </a:solidFill>
              </a:rPr>
              <a:t>Content contained is licensed under a Creative Commons Attribution-</a:t>
            </a:r>
            <a:r>
              <a:rPr lang="en-US" err="1">
                <a:solidFill>
                  <a:prstClr val="black">
                    <a:tint val="75000"/>
                  </a:prstClr>
                </a:solidFill>
              </a:rPr>
              <a:t>ShareAlike</a:t>
            </a:r>
            <a:r>
              <a:rPr lang="en-US">
                <a:solidFill>
                  <a:prstClr val="black">
                    <a:tint val="75000"/>
                  </a:prstClr>
                </a:solidFill>
              </a:rPr>
              <a:t> 3.0 </a:t>
            </a:r>
            <a:r>
              <a:rPr lang="en-US" err="1">
                <a:solidFill>
                  <a:prstClr val="black">
                    <a:tint val="75000"/>
                  </a:prstClr>
                </a:solidFill>
              </a:rPr>
              <a:t>Unported</a:t>
            </a:r>
            <a:r>
              <a:rPr lang="en-US">
                <a:solidFill>
                  <a:prstClr val="black">
                    <a:tint val="75000"/>
                  </a:prstClr>
                </a:solidFill>
              </a:rPr>
              <a:t>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C90638-65D5-4413-84CD-9F58A4B13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002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arcconline.org/sites/parcc/files/Grade%203%20ELA%20Expanded%20%20Rubric%20FOR%20ANALYTIC%20AND%20NARRATIVE%20WRITING_0.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parcconline.org/sites/parcc/files/Grade%204-5%20ELA%20Expanded%20Rubric%20FOR%20ANALYTIC%20AND%20NARRATIVE%20WRITING_0.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sbe.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writingfix.net/" TargetMode="External"/><Relationship Id="rId4" Type="http://schemas.openxmlformats.org/officeDocument/2006/relationships/hyperlink" Target="http://www.parcconline.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plscomments@gmail.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ritingfix.com/Picture_Book_Prompts/Cloudy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K-5 Narrative Writing</a:t>
            </a:r>
            <a:endParaRPr lang="en-US" sz="6000" dirty="0"/>
          </a:p>
        </p:txBody>
      </p:sp>
      <p:sp>
        <p:nvSpPr>
          <p:cNvPr id="3" name="Subtitle 2"/>
          <p:cNvSpPr>
            <a:spLocks noGrp="1"/>
          </p:cNvSpPr>
          <p:nvPr>
            <p:ph type="subTitle" idx="1"/>
          </p:nvPr>
        </p:nvSpPr>
        <p:spPr/>
        <p:txBody>
          <a:bodyPr>
            <a:normAutofit/>
          </a:bodyPr>
          <a:lstStyle/>
          <a:p>
            <a:r>
              <a:rPr lang="en-US" sz="4000" dirty="0" smtClean="0"/>
              <a:t>Strategies for Writing in the Elementary Classroom</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381000"/>
          </a:xfrm>
        </p:spPr>
        <p:txBody>
          <a:bodyPr>
            <a:normAutofit fontScale="90000"/>
          </a:bodyPr>
          <a:lstStyle/>
          <a:p>
            <a:r>
              <a:rPr lang="en-US" sz="3200" b="1" dirty="0">
                <a:solidFill>
                  <a:schemeClr val="accent5">
                    <a:lumMod val="75000"/>
                  </a:schemeClr>
                </a:solidFill>
              </a:rPr>
              <a:t>Production and Distribution of Writing</a:t>
            </a:r>
            <a:r>
              <a:rPr lang="en-US" sz="3200" b="1" dirty="0"/>
              <a:t/>
            </a:r>
            <a:br>
              <a:rPr lang="en-US" sz="3200" b="1" dirty="0"/>
            </a:br>
            <a:endParaRPr lang="en-US" sz="3200" b="1" dirty="0"/>
          </a:p>
        </p:txBody>
      </p:sp>
      <p:sp>
        <p:nvSpPr>
          <p:cNvPr id="3" name="Content Placeholder 2"/>
          <p:cNvSpPr>
            <a:spLocks noGrp="1"/>
          </p:cNvSpPr>
          <p:nvPr>
            <p:ph idx="1"/>
          </p:nvPr>
        </p:nvSpPr>
        <p:spPr>
          <a:xfrm>
            <a:off x="381000" y="1219200"/>
            <a:ext cx="8229600" cy="5181600"/>
          </a:xfrm>
        </p:spPr>
        <p:txBody>
          <a:bodyPr/>
          <a:lstStyle/>
          <a:p>
            <a:pPr marL="0" indent="0">
              <a:buNone/>
            </a:pPr>
            <a:r>
              <a:rPr lang="en-US" dirty="0" smtClean="0"/>
              <a:t>4</a:t>
            </a:r>
            <a:r>
              <a:rPr lang="en-US" dirty="0"/>
              <a:t>. </a:t>
            </a:r>
            <a:r>
              <a:rPr lang="en-US" b="1" dirty="0">
                <a:solidFill>
                  <a:srgbClr val="FF0000"/>
                </a:solidFill>
              </a:rPr>
              <a:t>Produce clear </a:t>
            </a:r>
            <a:r>
              <a:rPr lang="en-US" dirty="0"/>
              <a:t>and coherent </a:t>
            </a:r>
            <a:r>
              <a:rPr lang="en-US" b="1" dirty="0">
                <a:solidFill>
                  <a:srgbClr val="FF0000"/>
                </a:solidFill>
              </a:rPr>
              <a:t>writing</a:t>
            </a:r>
            <a:r>
              <a:rPr lang="en-US" dirty="0"/>
              <a:t> in which the development, </a:t>
            </a:r>
            <a:r>
              <a:rPr lang="en-US" b="1" dirty="0">
                <a:solidFill>
                  <a:srgbClr val="FF0000"/>
                </a:solidFill>
              </a:rPr>
              <a:t>organization</a:t>
            </a:r>
            <a:r>
              <a:rPr lang="en-US" dirty="0"/>
              <a:t>, and style are appropriate to task, </a:t>
            </a:r>
            <a:r>
              <a:rPr lang="en-US" b="1" dirty="0">
                <a:solidFill>
                  <a:srgbClr val="FF0000"/>
                </a:solidFill>
              </a:rPr>
              <a:t>purpose</a:t>
            </a:r>
            <a:r>
              <a:rPr lang="en-US" dirty="0"/>
              <a:t>, and audience.</a:t>
            </a:r>
          </a:p>
          <a:p>
            <a:pPr marL="0" indent="0">
              <a:buNone/>
            </a:pPr>
            <a:r>
              <a:rPr lang="en-US" dirty="0"/>
              <a:t>5. </a:t>
            </a:r>
            <a:r>
              <a:rPr lang="en-US" b="1" dirty="0">
                <a:solidFill>
                  <a:srgbClr val="FF0000"/>
                </a:solidFill>
              </a:rPr>
              <a:t>Develop</a:t>
            </a:r>
            <a:r>
              <a:rPr lang="en-US" dirty="0"/>
              <a:t> and strengthen </a:t>
            </a:r>
            <a:r>
              <a:rPr lang="en-US" b="1" dirty="0">
                <a:solidFill>
                  <a:srgbClr val="FF0000"/>
                </a:solidFill>
              </a:rPr>
              <a:t>writing</a:t>
            </a:r>
            <a:r>
              <a:rPr lang="en-US" dirty="0"/>
              <a:t> as needed by </a:t>
            </a:r>
            <a:r>
              <a:rPr lang="en-US" i="1" dirty="0"/>
              <a:t>planning, revising, editing, rewriting,</a:t>
            </a:r>
            <a:r>
              <a:rPr lang="en-US" dirty="0"/>
              <a:t> or trying a new approach.</a:t>
            </a:r>
          </a:p>
          <a:p>
            <a:pPr marL="0" indent="0">
              <a:buNone/>
            </a:pPr>
            <a:r>
              <a:rPr lang="en-US" dirty="0"/>
              <a:t>6. </a:t>
            </a:r>
            <a:r>
              <a:rPr lang="en-US" b="1" dirty="0">
                <a:solidFill>
                  <a:srgbClr val="FF0000"/>
                </a:solidFill>
              </a:rPr>
              <a:t>Use technology</a:t>
            </a:r>
            <a:r>
              <a:rPr lang="en-US" dirty="0"/>
              <a:t>, including the Internet, to </a:t>
            </a:r>
            <a:r>
              <a:rPr lang="en-US" b="1" dirty="0">
                <a:solidFill>
                  <a:srgbClr val="FF0000"/>
                </a:solidFill>
              </a:rPr>
              <a:t>produce and publish writing </a:t>
            </a:r>
            <a:r>
              <a:rPr lang="en-US" dirty="0"/>
              <a:t>and to interact and </a:t>
            </a:r>
            <a:r>
              <a:rPr lang="en-US" b="1" dirty="0">
                <a:solidFill>
                  <a:srgbClr val="FF0000"/>
                </a:solidFill>
              </a:rPr>
              <a:t>collaborate </a:t>
            </a:r>
            <a:r>
              <a:rPr lang="en-US" dirty="0"/>
              <a:t>with others.</a:t>
            </a:r>
          </a:p>
          <a:p>
            <a:pPr marL="0" indent="0">
              <a:buNone/>
            </a:pPr>
            <a:endParaRPr lang="en-US" sz="1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1583318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38200"/>
            <a:ext cx="8229600" cy="685800"/>
          </a:xfrm>
        </p:spPr>
        <p:txBody>
          <a:bodyPr/>
          <a:lstStyle/>
          <a:p>
            <a:pPr eaLnBrk="1" hangingPunct="1"/>
            <a:r>
              <a:rPr lang="en-US" sz="2800" b="1" smtClean="0"/>
              <a:t>Production and Distribution of Writing</a:t>
            </a:r>
          </a:p>
        </p:txBody>
      </p:sp>
      <p:sp>
        <p:nvSpPr>
          <p:cNvPr id="3" name="Content Placeholder 2"/>
          <p:cNvSpPr>
            <a:spLocks noGrp="1"/>
          </p:cNvSpPr>
          <p:nvPr>
            <p:ph idx="1"/>
          </p:nvPr>
        </p:nvSpPr>
        <p:spPr>
          <a:xfrm>
            <a:off x="457200" y="1524000"/>
            <a:ext cx="8229600" cy="4724400"/>
          </a:xfrm>
          <a:solidFill>
            <a:schemeClr val="accent4">
              <a:lumMod val="40000"/>
              <a:lumOff val="60000"/>
            </a:schemeClr>
          </a:solidFill>
        </p:spPr>
        <p:txBody>
          <a:bodyPr/>
          <a:lstStyle/>
          <a:p>
            <a:pPr marL="0" indent="0" eaLnBrk="1" hangingPunct="1">
              <a:buFont typeface="Arial" charset="0"/>
              <a:buNone/>
              <a:defRPr/>
            </a:pPr>
            <a:r>
              <a:rPr lang="en-US" b="1" u="sng" dirty="0" smtClean="0"/>
              <a:t>CCRA.W.4 </a:t>
            </a:r>
          </a:p>
          <a:p>
            <a:pPr marL="0" indent="0" eaLnBrk="1" hangingPunct="1">
              <a:buFont typeface="Arial" charset="0"/>
              <a:buNone/>
              <a:defRPr/>
            </a:pPr>
            <a:r>
              <a:rPr lang="en-US" sz="2800" dirty="0" smtClean="0"/>
              <a:t>Appropriate Writing for Audience, Task &amp; Purpose</a:t>
            </a:r>
            <a:endParaRPr lang="en-US" sz="2800" dirty="0"/>
          </a:p>
          <a:p>
            <a:pPr marL="0" indent="0" eaLnBrk="1" hangingPunct="1">
              <a:buFont typeface="Arial" charset="0"/>
              <a:buNone/>
              <a:defRPr/>
            </a:pPr>
            <a:endParaRPr lang="en-US" b="1" u="sng" dirty="0" smtClean="0"/>
          </a:p>
          <a:p>
            <a:pPr marL="0" indent="0" eaLnBrk="1" hangingPunct="1">
              <a:buFont typeface="Arial" charset="0"/>
              <a:buNone/>
              <a:defRPr/>
            </a:pPr>
            <a:r>
              <a:rPr lang="en-US" b="1" u="sng" dirty="0" smtClean="0"/>
              <a:t>CCRA.W.5</a:t>
            </a:r>
          </a:p>
          <a:p>
            <a:pPr marL="0" indent="0" eaLnBrk="1" hangingPunct="1">
              <a:buFont typeface="Arial" charset="0"/>
              <a:buNone/>
              <a:defRPr/>
            </a:pPr>
            <a:r>
              <a:rPr lang="en-US" sz="2800" dirty="0" smtClean="0"/>
              <a:t>Improve Writing by Editing and Rewriting</a:t>
            </a:r>
            <a:endParaRPr lang="en-US" sz="2800" dirty="0"/>
          </a:p>
          <a:p>
            <a:pPr marL="0" indent="0" eaLnBrk="1" hangingPunct="1">
              <a:buFont typeface="Arial" charset="0"/>
              <a:buNone/>
              <a:defRPr/>
            </a:pPr>
            <a:endParaRPr lang="en-US" b="1" u="sng" dirty="0" smtClean="0"/>
          </a:p>
          <a:p>
            <a:pPr marL="0" indent="0" eaLnBrk="1" hangingPunct="1">
              <a:buFont typeface="Arial" charset="0"/>
              <a:buNone/>
              <a:defRPr/>
            </a:pPr>
            <a:r>
              <a:rPr lang="en-US" b="1" u="sng" dirty="0" smtClean="0"/>
              <a:t>CCRA.W.6</a:t>
            </a:r>
          </a:p>
          <a:p>
            <a:pPr marL="0" indent="0" eaLnBrk="1" hangingPunct="1">
              <a:buFont typeface="Arial" charset="0"/>
              <a:buNone/>
              <a:defRPr/>
            </a:pPr>
            <a:r>
              <a:rPr lang="en-US" sz="2800" dirty="0" smtClean="0"/>
              <a:t>Use Technology</a:t>
            </a:r>
            <a:endParaRPr lang="en-US" sz="2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3440793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685800"/>
          </a:xfrm>
        </p:spPr>
        <p:txBody>
          <a:bodyPr>
            <a:normAutofit fontScale="90000"/>
          </a:bodyPr>
          <a:lstStyle/>
          <a:p>
            <a:r>
              <a:rPr lang="en-US" sz="3200" b="1" dirty="0">
                <a:solidFill>
                  <a:schemeClr val="accent5">
                    <a:lumMod val="75000"/>
                  </a:schemeClr>
                </a:solidFill>
              </a:rPr>
              <a:t>Research to Build and Present Knowledge</a:t>
            </a:r>
            <a:r>
              <a:rPr lang="en-US" dirty="0"/>
              <a:t/>
            </a:r>
            <a:br>
              <a:rPr lang="en-US" dirty="0"/>
            </a:br>
            <a:endParaRPr lang="en-US" dirty="0"/>
          </a:p>
        </p:txBody>
      </p:sp>
      <p:sp>
        <p:nvSpPr>
          <p:cNvPr id="3" name="Content Placeholder 2"/>
          <p:cNvSpPr>
            <a:spLocks noGrp="1"/>
          </p:cNvSpPr>
          <p:nvPr>
            <p:ph idx="1"/>
          </p:nvPr>
        </p:nvSpPr>
        <p:spPr>
          <a:xfrm>
            <a:off x="457200" y="1295400"/>
            <a:ext cx="8229600" cy="4953000"/>
          </a:xfrm>
        </p:spPr>
        <p:txBody>
          <a:bodyPr/>
          <a:lstStyle/>
          <a:p>
            <a:pPr marL="0" indent="0">
              <a:buNone/>
            </a:pPr>
            <a:r>
              <a:rPr lang="en-US" sz="2800" dirty="0" smtClean="0"/>
              <a:t>7</a:t>
            </a:r>
            <a:r>
              <a:rPr lang="en-US" sz="2800" dirty="0"/>
              <a:t>. </a:t>
            </a:r>
            <a:r>
              <a:rPr lang="en-US" sz="2800" b="1" dirty="0">
                <a:solidFill>
                  <a:srgbClr val="FF0000"/>
                </a:solidFill>
              </a:rPr>
              <a:t>Conduct</a:t>
            </a:r>
            <a:r>
              <a:rPr lang="en-US" sz="2800" dirty="0"/>
              <a:t> short as well as more sustained </a:t>
            </a:r>
            <a:r>
              <a:rPr lang="en-US" sz="2800" b="1" dirty="0">
                <a:solidFill>
                  <a:srgbClr val="FF0000"/>
                </a:solidFill>
              </a:rPr>
              <a:t>research projects </a:t>
            </a:r>
            <a:r>
              <a:rPr lang="en-US" sz="2800" dirty="0"/>
              <a:t>based on focused questions, </a:t>
            </a:r>
            <a:r>
              <a:rPr lang="en-US" sz="2800" b="1" dirty="0">
                <a:solidFill>
                  <a:srgbClr val="FF0000"/>
                </a:solidFill>
              </a:rPr>
              <a:t>demonstrating understanding </a:t>
            </a:r>
            <a:r>
              <a:rPr lang="en-US" sz="2800" dirty="0"/>
              <a:t>of the subject under investigation.</a:t>
            </a:r>
          </a:p>
          <a:p>
            <a:pPr marL="0" indent="0">
              <a:buNone/>
            </a:pPr>
            <a:r>
              <a:rPr lang="en-US" sz="2800" dirty="0"/>
              <a:t>8. </a:t>
            </a:r>
            <a:r>
              <a:rPr lang="en-US" sz="2800" b="1" dirty="0">
                <a:solidFill>
                  <a:srgbClr val="FF0000"/>
                </a:solidFill>
              </a:rPr>
              <a:t>Gather </a:t>
            </a:r>
            <a:r>
              <a:rPr lang="en-US" sz="2800" dirty="0"/>
              <a:t>relevant </a:t>
            </a:r>
            <a:r>
              <a:rPr lang="en-US" sz="2800" b="1" dirty="0">
                <a:solidFill>
                  <a:srgbClr val="FF0000"/>
                </a:solidFill>
              </a:rPr>
              <a:t>information from multiple print </a:t>
            </a:r>
            <a:r>
              <a:rPr lang="en-US" sz="2800" dirty="0"/>
              <a:t>and </a:t>
            </a:r>
            <a:r>
              <a:rPr lang="en-US" sz="2800" b="1" dirty="0">
                <a:solidFill>
                  <a:srgbClr val="FF0000"/>
                </a:solidFill>
              </a:rPr>
              <a:t>digital sources</a:t>
            </a:r>
            <a:r>
              <a:rPr lang="en-US" sz="2800" dirty="0"/>
              <a:t>, assess the credibility and accuracy of each source, </a:t>
            </a:r>
            <a:r>
              <a:rPr lang="en-US" sz="2800" b="1" dirty="0">
                <a:solidFill>
                  <a:srgbClr val="FF0000"/>
                </a:solidFill>
              </a:rPr>
              <a:t>and integrate the information</a:t>
            </a:r>
            <a:r>
              <a:rPr lang="en-US" sz="2800" dirty="0"/>
              <a:t> while avoiding plagiarism.</a:t>
            </a:r>
          </a:p>
          <a:p>
            <a:pPr marL="0" indent="0">
              <a:buNone/>
            </a:pPr>
            <a:r>
              <a:rPr lang="en-US" sz="2800" dirty="0"/>
              <a:t>9. </a:t>
            </a:r>
            <a:r>
              <a:rPr lang="en-US" sz="2800" b="1" dirty="0">
                <a:solidFill>
                  <a:srgbClr val="FF0000"/>
                </a:solidFill>
              </a:rPr>
              <a:t>Draw evidence </a:t>
            </a:r>
            <a:r>
              <a:rPr lang="en-US" sz="2800" dirty="0"/>
              <a:t>from literary or informational texts </a:t>
            </a:r>
            <a:r>
              <a:rPr lang="en-US" sz="2800" b="1" dirty="0">
                <a:solidFill>
                  <a:srgbClr val="FF0000"/>
                </a:solidFill>
              </a:rPr>
              <a:t>to support analysis</a:t>
            </a:r>
            <a:r>
              <a:rPr lang="en-US" sz="2800" dirty="0"/>
              <a:t>, reflection, and </a:t>
            </a:r>
            <a:r>
              <a:rPr lang="en-US" sz="2800" dirty="0" smtClean="0"/>
              <a:t>research.</a:t>
            </a:r>
            <a:endParaRPr lang="en-US" sz="2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3458696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09600"/>
            <a:ext cx="8229600" cy="838200"/>
          </a:xfrm>
        </p:spPr>
        <p:txBody>
          <a:bodyPr/>
          <a:lstStyle/>
          <a:p>
            <a:pPr eaLnBrk="1" hangingPunct="1"/>
            <a:r>
              <a:rPr lang="en-US" sz="2800" b="1" smtClean="0"/>
              <a:t>Research to Build and Present Knowledge</a:t>
            </a:r>
          </a:p>
        </p:txBody>
      </p:sp>
      <p:sp>
        <p:nvSpPr>
          <p:cNvPr id="3" name="Content Placeholder 2"/>
          <p:cNvSpPr>
            <a:spLocks noGrp="1"/>
          </p:cNvSpPr>
          <p:nvPr>
            <p:ph idx="1"/>
          </p:nvPr>
        </p:nvSpPr>
        <p:spPr>
          <a:xfrm>
            <a:off x="457200" y="1295400"/>
            <a:ext cx="8229600" cy="5334000"/>
          </a:xfrm>
          <a:solidFill>
            <a:schemeClr val="accent3">
              <a:lumMod val="60000"/>
              <a:lumOff val="40000"/>
            </a:schemeClr>
          </a:solidFill>
        </p:spPr>
        <p:txBody>
          <a:bodyPr/>
          <a:lstStyle/>
          <a:p>
            <a:pPr marL="0" indent="0" eaLnBrk="1" hangingPunct="1">
              <a:buFont typeface="Arial" charset="0"/>
              <a:buNone/>
              <a:defRPr/>
            </a:pPr>
            <a:r>
              <a:rPr lang="en-US" b="1" u="sng" dirty="0" smtClean="0"/>
              <a:t>CCRA.W.7</a:t>
            </a:r>
          </a:p>
          <a:p>
            <a:pPr marL="0" indent="0" eaLnBrk="1" hangingPunct="1">
              <a:buFont typeface="Arial" charset="0"/>
              <a:buNone/>
              <a:defRPr/>
            </a:pPr>
            <a:r>
              <a:rPr lang="en-US" dirty="0" smtClean="0"/>
              <a:t>Short Research Projects</a:t>
            </a:r>
          </a:p>
          <a:p>
            <a:pPr marL="0" indent="0" eaLnBrk="1" hangingPunct="1">
              <a:buFont typeface="Arial" charset="0"/>
              <a:buNone/>
              <a:defRPr/>
            </a:pPr>
            <a:r>
              <a:rPr lang="en-US" sz="2400" dirty="0" smtClean="0"/>
              <a:t>	K-2 – Participate in shared research and writing…</a:t>
            </a:r>
          </a:p>
          <a:p>
            <a:pPr marL="0" indent="0" eaLnBrk="1" hangingPunct="1">
              <a:buFont typeface="Arial" charset="0"/>
              <a:buNone/>
              <a:defRPr/>
            </a:pPr>
            <a:r>
              <a:rPr lang="en-US" sz="2400" dirty="0" smtClean="0"/>
              <a:t>	3 &amp; Up -  Conduct short research projects….</a:t>
            </a:r>
          </a:p>
          <a:p>
            <a:pPr marL="0" indent="0" eaLnBrk="1" hangingPunct="1">
              <a:buFont typeface="Arial" charset="0"/>
              <a:buNone/>
              <a:defRPr/>
            </a:pPr>
            <a:r>
              <a:rPr lang="en-US" dirty="0" smtClean="0"/>
              <a:t>Extended Research Projects</a:t>
            </a:r>
            <a:endParaRPr lang="en-US" b="1" u="sng" dirty="0" smtClean="0"/>
          </a:p>
          <a:p>
            <a:pPr marL="0" indent="0" eaLnBrk="1" hangingPunct="1">
              <a:buFont typeface="Arial" charset="0"/>
              <a:buNone/>
              <a:defRPr/>
            </a:pPr>
            <a:r>
              <a:rPr lang="en-US" b="1" u="sng" dirty="0" smtClean="0"/>
              <a:t>CCRA.W.8</a:t>
            </a:r>
          </a:p>
          <a:p>
            <a:pPr marL="0" indent="0" eaLnBrk="1" hangingPunct="1">
              <a:buFont typeface="Arial" charset="0"/>
              <a:buNone/>
              <a:defRPr/>
            </a:pPr>
            <a:r>
              <a:rPr lang="en-US" dirty="0" smtClean="0"/>
              <a:t>Gather Information from Multiple Sources</a:t>
            </a:r>
          </a:p>
          <a:p>
            <a:pPr marL="0" indent="0" eaLnBrk="1" hangingPunct="1">
              <a:buFont typeface="Arial" charset="0"/>
              <a:buNone/>
              <a:defRPr/>
            </a:pPr>
            <a:r>
              <a:rPr lang="en-US" b="1" u="sng" dirty="0" smtClean="0"/>
              <a:t>CCRA.W.9</a:t>
            </a:r>
          </a:p>
          <a:p>
            <a:pPr marL="0" indent="0" eaLnBrk="1" hangingPunct="1">
              <a:buFont typeface="Arial" charset="0"/>
              <a:buNone/>
              <a:defRPr/>
            </a:pPr>
            <a:r>
              <a:rPr lang="en-US" dirty="0"/>
              <a:t> </a:t>
            </a:r>
            <a:r>
              <a:rPr lang="en-US" dirty="0" smtClean="0"/>
              <a:t>Supporting Evidence</a:t>
            </a:r>
          </a:p>
          <a:p>
            <a:pPr eaLnBrk="1" hangingPunct="1">
              <a:buFont typeface="Arial" charset="0"/>
              <a:buChar char="•"/>
              <a:defRPr/>
            </a:pPr>
            <a:endParaRPr lang="en-US" dirty="0"/>
          </a:p>
          <a:p>
            <a:pPr eaLnBrk="1" hangingPunct="1">
              <a:buFont typeface="Arial" charset="0"/>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2386869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sz="3200" b="1" dirty="0" smtClean="0">
                <a:solidFill>
                  <a:schemeClr val="accent5">
                    <a:lumMod val="75000"/>
                  </a:schemeClr>
                </a:solidFill>
              </a:rPr>
              <a:t>Range of Writing</a:t>
            </a:r>
            <a:endParaRPr lang="en-US" sz="3200" b="1" dirty="0">
              <a:solidFill>
                <a:schemeClr val="accent5">
                  <a:lumMod val="75000"/>
                </a:schemeClr>
              </a:solidFill>
            </a:endParaRPr>
          </a:p>
        </p:txBody>
      </p:sp>
      <p:sp>
        <p:nvSpPr>
          <p:cNvPr id="3" name="Content Placeholder 2"/>
          <p:cNvSpPr>
            <a:spLocks noGrp="1"/>
          </p:cNvSpPr>
          <p:nvPr>
            <p:ph idx="1"/>
          </p:nvPr>
        </p:nvSpPr>
        <p:spPr>
          <a:xfrm>
            <a:off x="457200" y="1371600"/>
            <a:ext cx="8229600" cy="4876800"/>
          </a:xfrm>
        </p:spPr>
        <p:txBody>
          <a:bodyPr/>
          <a:lstStyle/>
          <a:p>
            <a:pPr marL="0" indent="0">
              <a:buNone/>
            </a:pPr>
            <a:r>
              <a:rPr lang="en-US" dirty="0"/>
              <a:t>10. </a:t>
            </a:r>
            <a:r>
              <a:rPr lang="en-US" b="1" dirty="0">
                <a:solidFill>
                  <a:srgbClr val="FF0000"/>
                </a:solidFill>
              </a:rPr>
              <a:t>Write routinely </a:t>
            </a:r>
            <a:r>
              <a:rPr lang="en-US" dirty="0"/>
              <a:t>over </a:t>
            </a:r>
            <a:r>
              <a:rPr lang="en-US" b="1" dirty="0">
                <a:solidFill>
                  <a:srgbClr val="FF0000"/>
                </a:solidFill>
              </a:rPr>
              <a:t>extended</a:t>
            </a:r>
            <a:r>
              <a:rPr lang="en-US" dirty="0"/>
              <a:t> </a:t>
            </a:r>
            <a:r>
              <a:rPr lang="en-US" b="1" dirty="0">
                <a:solidFill>
                  <a:srgbClr val="FF0000"/>
                </a:solidFill>
              </a:rPr>
              <a:t>time </a:t>
            </a:r>
            <a:r>
              <a:rPr lang="en-US" dirty="0"/>
              <a:t>frames (time for research, reflection, and revision) and </a:t>
            </a:r>
            <a:r>
              <a:rPr lang="en-US" b="1" dirty="0">
                <a:solidFill>
                  <a:srgbClr val="FF0000"/>
                </a:solidFill>
              </a:rPr>
              <a:t>shorter time </a:t>
            </a:r>
            <a:r>
              <a:rPr lang="en-US" dirty="0"/>
              <a:t>frames (a single sitting or a day or two) </a:t>
            </a:r>
            <a:r>
              <a:rPr lang="en-US" b="1" dirty="0">
                <a:solidFill>
                  <a:srgbClr val="FF0000"/>
                </a:solidFill>
              </a:rPr>
              <a:t>for a range of tasks, purposes</a:t>
            </a:r>
            <a:r>
              <a:rPr lang="en-US" dirty="0"/>
              <a:t>, and audiences.</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3604471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838200"/>
            <a:ext cx="8229600" cy="533400"/>
          </a:xfrm>
        </p:spPr>
        <p:txBody>
          <a:bodyPr/>
          <a:lstStyle/>
          <a:p>
            <a:pPr eaLnBrk="1" hangingPunct="1"/>
            <a:r>
              <a:rPr lang="en-US" sz="2800" b="1" smtClean="0"/>
              <a:t>Range of Writing</a:t>
            </a:r>
          </a:p>
        </p:txBody>
      </p:sp>
      <p:sp>
        <p:nvSpPr>
          <p:cNvPr id="3" name="Content Placeholder 2"/>
          <p:cNvSpPr>
            <a:spLocks noGrp="1"/>
          </p:cNvSpPr>
          <p:nvPr>
            <p:ph idx="1"/>
          </p:nvPr>
        </p:nvSpPr>
        <p:spPr>
          <a:xfrm>
            <a:off x="457200" y="1371600"/>
            <a:ext cx="8229600" cy="4876800"/>
          </a:xfrm>
          <a:solidFill>
            <a:schemeClr val="bg1">
              <a:lumMod val="85000"/>
            </a:schemeClr>
          </a:solidFill>
        </p:spPr>
        <p:txBody>
          <a:bodyPr>
            <a:normAutofit lnSpcReduction="10000"/>
          </a:bodyPr>
          <a:lstStyle/>
          <a:p>
            <a:pPr marL="0" indent="0" eaLnBrk="1" hangingPunct="1">
              <a:buFont typeface="Arial" pitchFamily="34" charset="0"/>
              <a:buNone/>
              <a:defRPr/>
            </a:pPr>
            <a:r>
              <a:rPr lang="en-US" b="1" u="sng" dirty="0" smtClean="0"/>
              <a:t>CCRA.W.10:</a:t>
            </a:r>
            <a:r>
              <a:rPr lang="en-US" b="1" dirty="0" smtClean="0"/>
              <a:t>  </a:t>
            </a:r>
            <a:r>
              <a:rPr lang="en-US" sz="2000" b="1" dirty="0" smtClean="0"/>
              <a:t>Routine Writing For Various Purposes and Audiences</a:t>
            </a:r>
          </a:p>
          <a:p>
            <a:pPr marL="0" indent="0" eaLnBrk="1" hangingPunct="1">
              <a:buFont typeface="Arial" charset="0"/>
              <a:buNone/>
              <a:defRPr/>
            </a:pPr>
            <a:r>
              <a:rPr lang="en-US" sz="2000" b="1" dirty="0" smtClean="0"/>
              <a:t> </a:t>
            </a:r>
            <a:r>
              <a:rPr lang="en-US" sz="2800" dirty="0" smtClean="0"/>
              <a:t>Extended Time Frames</a:t>
            </a:r>
            <a:endParaRPr lang="en-US" dirty="0" smtClean="0"/>
          </a:p>
          <a:p>
            <a:pPr eaLnBrk="1" hangingPunct="1">
              <a:defRPr/>
            </a:pPr>
            <a:r>
              <a:rPr lang="en-US" sz="2400" dirty="0" smtClean="0"/>
              <a:t>Research projects</a:t>
            </a:r>
          </a:p>
          <a:p>
            <a:pPr eaLnBrk="1" hangingPunct="1">
              <a:defRPr/>
            </a:pPr>
            <a:r>
              <a:rPr lang="en-US" sz="2400" dirty="0" smtClean="0"/>
              <a:t>Multimedia products</a:t>
            </a:r>
          </a:p>
          <a:p>
            <a:pPr eaLnBrk="1" hangingPunct="1">
              <a:defRPr/>
            </a:pPr>
            <a:r>
              <a:rPr lang="en-US" sz="2400" dirty="0" smtClean="0"/>
              <a:t>Analytic Writing </a:t>
            </a:r>
          </a:p>
          <a:p>
            <a:pPr eaLnBrk="1" hangingPunct="1">
              <a:defRPr/>
            </a:pPr>
            <a:r>
              <a:rPr lang="en-US" sz="2400" dirty="0" smtClean="0"/>
              <a:t>Formal compositions with multiple revisions</a:t>
            </a:r>
            <a:endParaRPr lang="en-US" dirty="0"/>
          </a:p>
          <a:p>
            <a:pPr marL="0" indent="0" eaLnBrk="1" hangingPunct="1">
              <a:buFont typeface="Arial" charset="0"/>
              <a:buNone/>
              <a:defRPr/>
            </a:pPr>
            <a:r>
              <a:rPr lang="en-US" sz="2800" dirty="0" smtClean="0"/>
              <a:t>Shorter Time Frames</a:t>
            </a:r>
            <a:endParaRPr lang="en-US" sz="2800" dirty="0"/>
          </a:p>
          <a:p>
            <a:pPr eaLnBrk="1" hangingPunct="1">
              <a:defRPr/>
            </a:pPr>
            <a:r>
              <a:rPr lang="en-US" sz="2400" dirty="0" smtClean="0"/>
              <a:t>Notes</a:t>
            </a:r>
          </a:p>
          <a:p>
            <a:pPr eaLnBrk="1" hangingPunct="1">
              <a:defRPr/>
            </a:pPr>
            <a:r>
              <a:rPr lang="en-US" sz="2400" dirty="0" smtClean="0"/>
              <a:t>Summaries</a:t>
            </a:r>
          </a:p>
          <a:p>
            <a:pPr eaLnBrk="1" hangingPunct="1">
              <a:defRPr/>
            </a:pPr>
            <a:r>
              <a:rPr lang="en-US" sz="2400" dirty="0" smtClean="0"/>
              <a:t>Learning logs</a:t>
            </a:r>
          </a:p>
          <a:p>
            <a:pPr eaLnBrk="1" hangingPunct="1">
              <a:defRPr/>
            </a:pPr>
            <a:r>
              <a:rPr lang="en-US" sz="2400" dirty="0" smtClean="0"/>
              <a:t>Journal entry</a:t>
            </a:r>
          </a:p>
          <a:p>
            <a:pPr marL="0" indent="0" eaLnBrk="1" hangingPunct="1">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2" name="Right Brace 1"/>
          <p:cNvSpPr/>
          <p:nvPr/>
        </p:nvSpPr>
        <p:spPr>
          <a:xfrm>
            <a:off x="6705600" y="2133600"/>
            <a:ext cx="304800" cy="3733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162800" y="3276600"/>
            <a:ext cx="1447800" cy="1200329"/>
          </a:xfrm>
          <a:prstGeom prst="rect">
            <a:avLst/>
          </a:prstGeom>
          <a:noFill/>
        </p:spPr>
        <p:txBody>
          <a:bodyPr wrap="square" rtlCol="0">
            <a:spAutoFit/>
          </a:bodyPr>
          <a:lstStyle/>
          <a:p>
            <a:r>
              <a:rPr lang="en-US" b="1" dirty="0" smtClean="0"/>
              <a:t>Check grade level standards for specifics.</a:t>
            </a:r>
            <a:endParaRPr lang="en-US" b="1" dirty="0"/>
          </a:p>
        </p:txBody>
      </p:sp>
    </p:spTree>
    <p:extLst>
      <p:ext uri="{BB962C8B-B14F-4D97-AF65-F5344CB8AC3E}">
        <p14:creationId xmlns:p14="http://schemas.microsoft.com/office/powerpoint/2010/main" val="406315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Writing</a:t>
            </a:r>
            <a:endParaRPr lang="en-US" dirty="0"/>
          </a:p>
        </p:txBody>
      </p:sp>
      <p:sp>
        <p:nvSpPr>
          <p:cNvPr id="3" name="Content Placeholder 2"/>
          <p:cNvSpPr>
            <a:spLocks noGrp="1"/>
          </p:cNvSpPr>
          <p:nvPr>
            <p:ph idx="1"/>
          </p:nvPr>
        </p:nvSpPr>
        <p:spPr>
          <a:xfrm>
            <a:off x="457200" y="1600200"/>
            <a:ext cx="3657600" cy="4525963"/>
          </a:xfrm>
        </p:spPr>
        <p:txBody>
          <a:bodyPr>
            <a:normAutofit/>
          </a:bodyPr>
          <a:lstStyle/>
          <a:p>
            <a:r>
              <a:rPr lang="en-US" sz="3600" dirty="0" smtClean="0"/>
              <a:t>Notes</a:t>
            </a:r>
          </a:p>
          <a:p>
            <a:r>
              <a:rPr lang="en-US" sz="3600" dirty="0" smtClean="0"/>
              <a:t>Summaries</a:t>
            </a:r>
          </a:p>
          <a:p>
            <a:r>
              <a:rPr lang="en-US" sz="3600" dirty="0" smtClean="0"/>
              <a:t>Learning logs</a:t>
            </a:r>
          </a:p>
          <a:p>
            <a:r>
              <a:rPr lang="en-US" sz="3600" dirty="0" smtClean="0"/>
              <a:t>Journal entry</a:t>
            </a:r>
          </a:p>
        </p:txBody>
      </p:sp>
      <p:pic>
        <p:nvPicPr>
          <p:cNvPr id="1027" name="Picture 3" descr="C:\Users\jbrown.ROE_4\AppData\Local\Microsoft\Windows\Temporary Internet Files\Content.IE5\FA2BB2FS\MP900408982[1].jpg"/>
          <p:cNvPicPr>
            <a:picLocks noChangeAspect="1" noChangeArrowheads="1"/>
          </p:cNvPicPr>
          <p:nvPr/>
        </p:nvPicPr>
        <p:blipFill>
          <a:blip r:embed="rId3" cstate="print"/>
          <a:srcRect/>
          <a:stretch>
            <a:fillRect/>
          </a:stretch>
        </p:blipFill>
        <p:spPr bwMode="auto">
          <a:xfrm>
            <a:off x="4038600" y="1447800"/>
            <a:ext cx="4800600" cy="4800600"/>
          </a:xfrm>
          <a:prstGeom prst="rect">
            <a:avLst/>
          </a:prstGeom>
          <a:noFill/>
        </p:spPr>
      </p:pic>
    </p:spTree>
    <p:extLst>
      <p:ext uri="{BB962C8B-B14F-4D97-AF65-F5344CB8AC3E}">
        <p14:creationId xmlns:p14="http://schemas.microsoft.com/office/powerpoint/2010/main" val="14184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jbrown.ROE_4\AppData\Local\Microsoft\Windows\Temporary Internet Files\Content.IE5\MQH2C8H1\MP900442494[1].jpg"/>
          <p:cNvPicPr>
            <a:picLocks noChangeAspect="1" noChangeArrowheads="1"/>
          </p:cNvPicPr>
          <p:nvPr/>
        </p:nvPicPr>
        <p:blipFill>
          <a:blip r:embed="rId3" cstate="print"/>
          <a:srcRect/>
          <a:stretch>
            <a:fillRect/>
          </a:stretch>
        </p:blipFill>
        <p:spPr bwMode="auto">
          <a:xfrm>
            <a:off x="533401" y="1143000"/>
            <a:ext cx="3517751" cy="5292191"/>
          </a:xfrm>
          <a:prstGeom prst="rect">
            <a:avLst/>
          </a:prstGeom>
          <a:noFill/>
        </p:spPr>
      </p:pic>
      <p:sp>
        <p:nvSpPr>
          <p:cNvPr id="3" name="Content Placeholder 2"/>
          <p:cNvSpPr>
            <a:spLocks noGrp="1"/>
          </p:cNvSpPr>
          <p:nvPr>
            <p:ph idx="1"/>
          </p:nvPr>
        </p:nvSpPr>
        <p:spPr>
          <a:xfrm>
            <a:off x="4876800" y="1828800"/>
            <a:ext cx="4038600" cy="4525963"/>
          </a:xfrm>
        </p:spPr>
        <p:txBody>
          <a:bodyPr/>
          <a:lstStyle/>
          <a:p>
            <a:r>
              <a:rPr lang="en-US" dirty="0" smtClean="0"/>
              <a:t>Writing to learn tasks</a:t>
            </a:r>
          </a:p>
          <a:p>
            <a:r>
              <a:rPr lang="en-US" dirty="0" smtClean="0"/>
              <a:t>Response to short text selections</a:t>
            </a:r>
          </a:p>
          <a:p>
            <a:r>
              <a:rPr lang="en-US" dirty="0" smtClean="0"/>
              <a:t>Open ended questions</a:t>
            </a:r>
          </a:p>
          <a:p>
            <a:r>
              <a:rPr lang="en-US" dirty="0" smtClean="0"/>
              <a:t>Informal writing projects</a:t>
            </a:r>
          </a:p>
          <a:p>
            <a:endParaRPr lang="en-US" dirty="0"/>
          </a:p>
        </p:txBody>
      </p:sp>
      <p:sp>
        <p:nvSpPr>
          <p:cNvPr id="4" name="Title 1"/>
          <p:cNvSpPr>
            <a:spLocks noGrp="1"/>
          </p:cNvSpPr>
          <p:nvPr>
            <p:ph type="title"/>
          </p:nvPr>
        </p:nvSpPr>
        <p:spPr/>
        <p:txBody>
          <a:bodyPr/>
          <a:lstStyle/>
          <a:p>
            <a:r>
              <a:rPr lang="en-US" dirty="0" smtClean="0"/>
              <a:t>Routine Writing</a:t>
            </a:r>
            <a:endParaRPr lang="en-US" dirty="0"/>
          </a:p>
        </p:txBody>
      </p:sp>
    </p:spTree>
    <p:extLst>
      <p:ext uri="{BB962C8B-B14F-4D97-AF65-F5344CB8AC3E}">
        <p14:creationId xmlns:p14="http://schemas.microsoft.com/office/powerpoint/2010/main" val="38680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Writing</a:t>
            </a:r>
            <a:endParaRPr lang="en-US" dirty="0"/>
          </a:p>
        </p:txBody>
      </p:sp>
      <p:sp>
        <p:nvSpPr>
          <p:cNvPr id="3" name="Content Placeholder 2"/>
          <p:cNvSpPr>
            <a:spLocks noGrp="1"/>
          </p:cNvSpPr>
          <p:nvPr>
            <p:ph idx="1"/>
          </p:nvPr>
        </p:nvSpPr>
        <p:spPr>
          <a:xfrm>
            <a:off x="457200" y="1295401"/>
            <a:ext cx="8229600" cy="1828800"/>
          </a:xfrm>
        </p:spPr>
        <p:txBody>
          <a:bodyPr>
            <a:normAutofit fontScale="92500" lnSpcReduction="20000"/>
          </a:bodyPr>
          <a:lstStyle/>
          <a:p>
            <a:r>
              <a:rPr lang="en-US" dirty="0" smtClean="0"/>
              <a:t>Research projects</a:t>
            </a:r>
          </a:p>
          <a:p>
            <a:r>
              <a:rPr lang="en-US" dirty="0" smtClean="0"/>
              <a:t>Multimedia products</a:t>
            </a:r>
          </a:p>
          <a:p>
            <a:r>
              <a:rPr lang="en-US" dirty="0" smtClean="0"/>
              <a:t>Formal compositions with </a:t>
            </a:r>
          </a:p>
          <a:p>
            <a:pPr marL="0" indent="0">
              <a:buNone/>
            </a:pPr>
            <a:r>
              <a:rPr lang="en-US" dirty="0" smtClean="0"/>
              <a:t>          multiple revisions</a:t>
            </a:r>
          </a:p>
        </p:txBody>
      </p:sp>
      <p:pic>
        <p:nvPicPr>
          <p:cNvPr id="3078" name="Picture 6" descr="C:\Users\jbrown.ROE_4\AppData\Local\Microsoft\Windows\Temporary Internet Files\Content.IE5\0TFUXAWG\MP900439520[1].jpg"/>
          <p:cNvPicPr>
            <a:picLocks noChangeAspect="1" noChangeArrowheads="1"/>
          </p:cNvPicPr>
          <p:nvPr/>
        </p:nvPicPr>
        <p:blipFill>
          <a:blip r:embed="rId3" cstate="print"/>
          <a:srcRect/>
          <a:stretch>
            <a:fillRect/>
          </a:stretch>
        </p:blipFill>
        <p:spPr bwMode="auto">
          <a:xfrm>
            <a:off x="2019300" y="3086100"/>
            <a:ext cx="5257800" cy="3490178"/>
          </a:xfrm>
          <a:prstGeom prst="rect">
            <a:avLst/>
          </a:prstGeom>
          <a:noFill/>
        </p:spPr>
      </p:pic>
      <p:sp>
        <p:nvSpPr>
          <p:cNvPr id="5" name="TextBox 4"/>
          <p:cNvSpPr txBox="1"/>
          <p:nvPr/>
        </p:nvSpPr>
        <p:spPr>
          <a:xfrm>
            <a:off x="6553200" y="1457235"/>
            <a:ext cx="1447800" cy="1200329"/>
          </a:xfrm>
          <a:prstGeom prst="rect">
            <a:avLst/>
          </a:prstGeom>
          <a:noFill/>
        </p:spPr>
        <p:txBody>
          <a:bodyPr wrap="square" rtlCol="0">
            <a:spAutoFit/>
          </a:bodyPr>
          <a:lstStyle/>
          <a:p>
            <a:r>
              <a:rPr lang="en-US" b="1" dirty="0" smtClean="0"/>
              <a:t>Check grade level standards for specifics.</a:t>
            </a:r>
            <a:endParaRPr lang="en-US" b="1" dirty="0"/>
          </a:p>
        </p:txBody>
      </p:sp>
      <p:sp>
        <p:nvSpPr>
          <p:cNvPr id="4" name="Right Brace 3"/>
          <p:cNvSpPr/>
          <p:nvPr/>
        </p:nvSpPr>
        <p:spPr>
          <a:xfrm>
            <a:off x="5562600" y="1295400"/>
            <a:ext cx="6096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62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brown.ROE_4\AppData\Local\Microsoft\Windows\Temporary Internet Files\Content.IE5\MQH2C8H1\MP910221090[1].jpg"/>
          <p:cNvPicPr>
            <a:picLocks noChangeAspect="1" noChangeArrowheads="1"/>
          </p:cNvPicPr>
          <p:nvPr/>
        </p:nvPicPr>
        <p:blipFill>
          <a:blip r:embed="rId3" cstate="print"/>
          <a:srcRect l="16070" r="18503"/>
          <a:stretch>
            <a:fillRect/>
          </a:stretch>
        </p:blipFill>
        <p:spPr bwMode="auto">
          <a:xfrm>
            <a:off x="228600" y="1447800"/>
            <a:ext cx="4343400" cy="4406161"/>
          </a:xfrm>
          <a:prstGeom prst="rect">
            <a:avLst/>
          </a:prstGeom>
          <a:noFill/>
        </p:spPr>
      </p:pic>
      <p:sp>
        <p:nvSpPr>
          <p:cNvPr id="2" name="Title 1"/>
          <p:cNvSpPr>
            <a:spLocks noGrp="1"/>
          </p:cNvSpPr>
          <p:nvPr>
            <p:ph type="title"/>
          </p:nvPr>
        </p:nvSpPr>
        <p:spPr/>
        <p:txBody>
          <a:bodyPr/>
          <a:lstStyle/>
          <a:p>
            <a:r>
              <a:rPr lang="en-US" dirty="0" smtClean="0"/>
              <a:t>PARCC Rubric</a:t>
            </a:r>
            <a:endParaRPr lang="en-US" dirty="0"/>
          </a:p>
        </p:txBody>
      </p:sp>
      <p:sp>
        <p:nvSpPr>
          <p:cNvPr id="3" name="Content Placeholder 2"/>
          <p:cNvSpPr>
            <a:spLocks noGrp="1"/>
          </p:cNvSpPr>
          <p:nvPr>
            <p:ph idx="1"/>
          </p:nvPr>
        </p:nvSpPr>
        <p:spPr>
          <a:xfrm>
            <a:off x="4419600" y="1752600"/>
            <a:ext cx="4267200" cy="4525963"/>
          </a:xfrm>
        </p:spPr>
        <p:txBody>
          <a:bodyPr>
            <a:normAutofit/>
          </a:bodyPr>
          <a:lstStyle/>
          <a:p>
            <a:r>
              <a:rPr lang="en-US" dirty="0" smtClean="0"/>
              <a:t>Narrative elements</a:t>
            </a:r>
          </a:p>
          <a:p>
            <a:r>
              <a:rPr lang="en-US" dirty="0" smtClean="0"/>
              <a:t>4</a:t>
            </a:r>
            <a:r>
              <a:rPr lang="en-US" baseline="30000" dirty="0" smtClean="0"/>
              <a:t>th</a:t>
            </a:r>
            <a:r>
              <a:rPr lang="en-US" dirty="0" smtClean="0"/>
              <a:t> – 5</a:t>
            </a:r>
            <a:r>
              <a:rPr lang="en-US" baseline="30000" dirty="0" smtClean="0"/>
              <a:t>th</a:t>
            </a:r>
            <a:r>
              <a:rPr lang="en-US" dirty="0" smtClean="0"/>
              <a:t> Draft Rubric</a:t>
            </a:r>
          </a:p>
          <a:p>
            <a:pPr lvl="1"/>
            <a:r>
              <a:rPr lang="en-US" dirty="0" smtClean="0"/>
              <a:t>Analytic and narrative</a:t>
            </a:r>
          </a:p>
          <a:p>
            <a:pPr lvl="1"/>
            <a:r>
              <a:rPr lang="en-US" dirty="0" smtClean="0"/>
              <a:t>Scoring</a:t>
            </a:r>
            <a:endParaRPr lang="en-US" dirty="0"/>
          </a:p>
          <a:p>
            <a:r>
              <a:rPr lang="en-US" dirty="0" smtClean="0"/>
              <a:t>Writing is based on textual evidence</a:t>
            </a:r>
          </a:p>
          <a:p>
            <a:r>
              <a:rPr lang="en-US" dirty="0" smtClean="0"/>
              <a:t>Constructs measured</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1000"/>
                                        <p:tgtEl>
                                          <p:spTgt spid="3">
                                            <p:txEl>
                                              <p:pRg st="1" end="1"/>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vertical)">
                                      <p:cBhvr>
                                        <p:cTn id="15" dur="1000"/>
                                        <p:tgtEl>
                                          <p:spTgt spid="3">
                                            <p:txEl>
                                              <p:pRg st="2" end="2"/>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vertical)">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vertical)">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04800" y="685800"/>
            <a:ext cx="8534400" cy="990600"/>
          </a:xfrm>
        </p:spPr>
        <p:txBody>
          <a:bodyPr bIns="91440" anchor="b">
            <a:normAutofit fontScale="90000"/>
          </a:bodyPr>
          <a:lstStyle/>
          <a:p>
            <a:pPr eaLnBrk="1" hangingPunct="1"/>
            <a:r>
              <a:rPr lang="en-US" sz="3200" dirty="0" smtClean="0"/>
              <a:t>Common Core Anchor Standards: </a:t>
            </a:r>
            <a:br>
              <a:rPr lang="en-US" sz="3200" dirty="0" smtClean="0"/>
            </a:br>
            <a:r>
              <a:rPr lang="en-US" sz="3200" b="1" dirty="0" smtClean="0">
                <a:solidFill>
                  <a:schemeClr val="accent5">
                    <a:lumMod val="75000"/>
                  </a:schemeClr>
                </a:solidFill>
              </a:rPr>
              <a:t>Text Types and Purposes</a:t>
            </a:r>
          </a:p>
        </p:txBody>
      </p:sp>
      <p:sp>
        <p:nvSpPr>
          <p:cNvPr id="4099" name="Content Placeholder 2"/>
          <p:cNvSpPr>
            <a:spLocks noGrp="1"/>
          </p:cNvSpPr>
          <p:nvPr>
            <p:ph sz="quarter" idx="4294967295"/>
          </p:nvPr>
        </p:nvSpPr>
        <p:spPr>
          <a:xfrm>
            <a:off x="304800" y="1600200"/>
            <a:ext cx="8458200" cy="5257800"/>
          </a:xfrm>
        </p:spPr>
        <p:txBody>
          <a:bodyPr/>
          <a:lstStyle/>
          <a:p>
            <a:pPr marL="0" indent="0" eaLnBrk="1" hangingPunct="1">
              <a:buNone/>
            </a:pPr>
            <a:r>
              <a:rPr lang="en-US" sz="2800" b="1" dirty="0" smtClean="0">
                <a:latin typeface="Arial Narrow" pitchFamily="34" charset="0"/>
              </a:rPr>
              <a:t>1</a:t>
            </a:r>
            <a:r>
              <a:rPr lang="en-US" sz="2800" dirty="0" smtClean="0">
                <a:latin typeface="Arial Narrow" pitchFamily="34" charset="0"/>
              </a:rPr>
              <a:t>. </a:t>
            </a:r>
            <a:r>
              <a:rPr lang="en-US" sz="2800" b="1" dirty="0" smtClean="0">
                <a:solidFill>
                  <a:srgbClr val="FF0000"/>
                </a:solidFill>
              </a:rPr>
              <a:t>Write arguments to support claims </a:t>
            </a:r>
            <a:r>
              <a:rPr lang="en-US" sz="2800" dirty="0" smtClean="0"/>
              <a:t>in an analysis of substantive topics or texts, </a:t>
            </a:r>
            <a:r>
              <a:rPr lang="en-US" sz="2800" b="1" dirty="0" smtClean="0">
                <a:solidFill>
                  <a:srgbClr val="FF0000"/>
                </a:solidFill>
              </a:rPr>
              <a:t>using valid reasoning</a:t>
            </a:r>
            <a:r>
              <a:rPr lang="en-US" sz="2800" b="1" dirty="0" smtClean="0"/>
              <a:t> </a:t>
            </a:r>
            <a:r>
              <a:rPr lang="en-US" sz="2800" dirty="0" smtClean="0"/>
              <a:t>and relevant and sufficient </a:t>
            </a:r>
            <a:r>
              <a:rPr lang="en-US" sz="2800" b="1" dirty="0" smtClean="0">
                <a:solidFill>
                  <a:srgbClr val="FF0000"/>
                </a:solidFill>
              </a:rPr>
              <a:t>evidence.</a:t>
            </a:r>
          </a:p>
          <a:p>
            <a:pPr marL="0" indent="0" eaLnBrk="1" hangingPunct="1">
              <a:buNone/>
            </a:pPr>
            <a:r>
              <a:rPr lang="en-US" sz="2800" dirty="0" smtClean="0"/>
              <a:t>2. </a:t>
            </a:r>
            <a:r>
              <a:rPr lang="en-US" sz="2800" b="1" dirty="0" smtClean="0">
                <a:solidFill>
                  <a:srgbClr val="FF0000"/>
                </a:solidFill>
              </a:rPr>
              <a:t>Write informative/explanatory texts to </a:t>
            </a:r>
            <a:r>
              <a:rPr lang="en-US" sz="2800" dirty="0" smtClean="0"/>
              <a:t>examine and </a:t>
            </a:r>
            <a:r>
              <a:rPr lang="en-US" sz="2800" b="1" dirty="0" smtClean="0">
                <a:solidFill>
                  <a:srgbClr val="FF0000"/>
                </a:solidFill>
              </a:rPr>
              <a:t>convey complex ideas </a:t>
            </a:r>
            <a:r>
              <a:rPr lang="en-US" sz="2800" dirty="0" smtClean="0"/>
              <a:t>and information clearly and accurately through the effective selection, organization, and analysis of content.</a:t>
            </a:r>
          </a:p>
          <a:p>
            <a:pPr marL="0" indent="0" eaLnBrk="1" hangingPunct="1">
              <a:buNone/>
            </a:pPr>
            <a:r>
              <a:rPr lang="en-US" sz="2800" dirty="0" smtClean="0"/>
              <a:t>3. </a:t>
            </a:r>
            <a:r>
              <a:rPr lang="en-US" sz="2800" b="1" dirty="0" smtClean="0">
                <a:solidFill>
                  <a:srgbClr val="FF0000"/>
                </a:solidFill>
              </a:rPr>
              <a:t>Write narratives to develop real or imagined experiences or events</a:t>
            </a:r>
            <a:r>
              <a:rPr lang="en-US" sz="2800" dirty="0" smtClean="0"/>
              <a:t> using effective technique, well-chosen details, and well-structured event sequences.</a:t>
            </a:r>
          </a:p>
        </p:txBody>
      </p:sp>
      <p:sp>
        <p:nvSpPr>
          <p:cNvPr id="2" name="Rectangle 1"/>
          <p:cNvSpPr/>
          <p:nvPr/>
        </p:nvSpPr>
        <p:spPr>
          <a:xfrm>
            <a:off x="381000" y="4724400"/>
            <a:ext cx="8305800" cy="1828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0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Rubric</a:t>
            </a:r>
            <a:endParaRPr lang="en-US" dirty="0"/>
          </a:p>
        </p:txBody>
      </p:sp>
      <p:sp>
        <p:nvSpPr>
          <p:cNvPr id="3" name="Content Placeholder 2"/>
          <p:cNvSpPr>
            <a:spLocks noGrp="1"/>
          </p:cNvSpPr>
          <p:nvPr>
            <p:ph idx="1"/>
          </p:nvPr>
        </p:nvSpPr>
        <p:spPr>
          <a:xfrm>
            <a:off x="381000" y="1219200"/>
            <a:ext cx="8229600" cy="1524000"/>
          </a:xfrm>
        </p:spPr>
        <p:txBody>
          <a:bodyPr/>
          <a:lstStyle/>
          <a:p>
            <a:pPr algn="ctr"/>
            <a:r>
              <a:rPr lang="en-US" dirty="0" smtClean="0">
                <a:hlinkClick r:id="rId3"/>
              </a:rPr>
              <a:t>Grade 3 Rubric</a:t>
            </a:r>
            <a:endParaRPr lang="en-US" dirty="0" smtClean="0"/>
          </a:p>
          <a:p>
            <a:pPr algn="ctr"/>
            <a:r>
              <a:rPr lang="en-US" dirty="0" smtClean="0">
                <a:hlinkClick r:id="rId4"/>
              </a:rPr>
              <a:t>Grade 4/5 Rubric</a:t>
            </a:r>
            <a:endParaRPr lang="en-US" dirty="0"/>
          </a:p>
        </p:txBody>
      </p:sp>
      <p:pic>
        <p:nvPicPr>
          <p:cNvPr id="5123" name="Picture 3" descr="C:\Users\jbrown.ROE_4\AppData\Local\Microsoft\Windows\Temporary Internet Files\Content.IE5\0TFUXAWG\MP900439543[1].jpg"/>
          <p:cNvPicPr>
            <a:picLocks noChangeAspect="1" noChangeArrowheads="1"/>
          </p:cNvPicPr>
          <p:nvPr/>
        </p:nvPicPr>
        <p:blipFill>
          <a:blip r:embed="rId5" cstate="print"/>
          <a:srcRect/>
          <a:stretch>
            <a:fillRect/>
          </a:stretch>
        </p:blipFill>
        <p:spPr bwMode="auto">
          <a:xfrm>
            <a:off x="1828800" y="2514600"/>
            <a:ext cx="5943600" cy="39567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spcBef>
                <a:spcPct val="0"/>
              </a:spcBef>
              <a:spcAft>
                <a:spcPts val="1000"/>
              </a:spcAft>
              <a:buFont typeface="Arial" pitchFamily="34" charset="0"/>
              <a:buNone/>
            </a:pPr>
            <a:r>
              <a:rPr lang="en-US" smtClean="0"/>
              <a:t> </a:t>
            </a:r>
          </a:p>
          <a:p>
            <a:pPr marL="0" indent="0">
              <a:lnSpc>
                <a:spcPct val="115000"/>
              </a:lnSpc>
              <a:spcBef>
                <a:spcPct val="0"/>
              </a:spcBef>
              <a:spcAft>
                <a:spcPts val="1000"/>
              </a:spcAft>
              <a:buFont typeface="Arial" pitchFamily="34" charset="0"/>
              <a:buNone/>
            </a:pPr>
            <a:endParaRPr lang="en-US" smtClean="0">
              <a:ea typeface="MS Mincho" pitchFamily="49" charset="-128"/>
            </a:endParaRPr>
          </a:p>
        </p:txBody>
      </p:sp>
      <p:sp>
        <p:nvSpPr>
          <p:cNvPr id="2" name="Title 1"/>
          <p:cNvSpPr>
            <a:spLocks noGrp="1"/>
          </p:cNvSpPr>
          <p:nvPr>
            <p:ph type="title"/>
          </p:nvPr>
        </p:nvSpPr>
        <p:spPr>
          <a:xfrm>
            <a:off x="457200" y="274637"/>
            <a:ext cx="8229600" cy="1411287"/>
          </a:xfrm>
        </p:spPr>
        <p:txBody>
          <a:bodyPr>
            <a:noAutofit/>
          </a:bodyPr>
          <a:lstStyle/>
          <a:p>
            <a:pPr>
              <a:defRPr/>
            </a:pPr>
            <a:r>
              <a:rPr lang="en-US" sz="4000" dirty="0" smtClean="0">
                <a:latin typeface="+mn-lt"/>
                <a:ea typeface="+mj-ea"/>
                <a:cs typeface="Century Gothic"/>
              </a:rPr>
              <a:t>PARCC Summative Assessment</a:t>
            </a:r>
            <a:br>
              <a:rPr lang="en-US" sz="4000" dirty="0" smtClean="0">
                <a:latin typeface="+mn-lt"/>
                <a:ea typeface="+mj-ea"/>
                <a:cs typeface="Century Gothic"/>
              </a:rPr>
            </a:br>
            <a:r>
              <a:rPr lang="en-US" sz="4000" dirty="0" smtClean="0">
                <a:latin typeface="+mn-lt"/>
                <a:ea typeface="+mj-ea"/>
                <a:cs typeface="Century Gothic"/>
              </a:rPr>
              <a:t> with EBSR, TECR, and PCR Items</a:t>
            </a:r>
            <a:endParaRPr lang="en-US" sz="4000" dirty="0">
              <a:latin typeface="+mn-lt"/>
              <a:ea typeface="+mj-ea"/>
              <a:cs typeface="Century Gothic"/>
            </a:endParaRP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55E8501-C86E-4AB2-8616-DAC81FBEE02A}" type="slidenum">
              <a:rPr lang="en-US" smtClean="0">
                <a:latin typeface="Calibri" pitchFamily="34" charset="0"/>
              </a:rPr>
              <a:pPr eaLnBrk="1" hangingPunct="1"/>
              <a:t>21</a:t>
            </a:fld>
            <a:endParaRPr lang="en-US" smtClean="0">
              <a:latin typeface="Calibri" pitchFamily="34" charset="0"/>
            </a:endParaRPr>
          </a:p>
        </p:txBody>
      </p:sp>
      <p:pic>
        <p:nvPicPr>
          <p:cNvPr id="28677" name="Picture 6" descr="C:\Users\bhain\AppData\Local\Microsoft\Windows\Temporary Internet Files\Content.IE5\MLFGY16G\Snip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1625"/>
            <a:ext cx="81153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7"/>
          <p:cNvSpPr/>
          <p:nvPr/>
        </p:nvSpPr>
        <p:spPr>
          <a:xfrm>
            <a:off x="3886200" y="4267200"/>
            <a:ext cx="8382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4102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brown.ROE_4\AppData\Local\Microsoft\Windows\Temporary Internet Files\Content.IE5\MQH2C8H1\MP900398875[1].jpg"/>
          <p:cNvPicPr>
            <a:picLocks noChangeAspect="1" noChangeArrowheads="1"/>
          </p:cNvPicPr>
          <p:nvPr/>
        </p:nvPicPr>
        <p:blipFill>
          <a:blip r:embed="rId3" cstate="print"/>
          <a:srcRect l="11905" t="13333" r="11904" b="6667"/>
          <a:stretch>
            <a:fillRect/>
          </a:stretch>
        </p:blipFill>
        <p:spPr bwMode="auto">
          <a:xfrm flipH="1">
            <a:off x="4267200" y="2133600"/>
            <a:ext cx="4876800" cy="3657600"/>
          </a:xfrm>
          <a:prstGeom prst="rect">
            <a:avLst/>
          </a:prstGeom>
          <a:noFill/>
        </p:spPr>
      </p:pic>
      <p:sp>
        <p:nvSpPr>
          <p:cNvPr id="2" name="Title 1"/>
          <p:cNvSpPr>
            <a:spLocks noGrp="1"/>
          </p:cNvSpPr>
          <p:nvPr>
            <p:ph type="title"/>
          </p:nvPr>
        </p:nvSpPr>
        <p:spPr/>
        <p:txBody>
          <a:bodyPr/>
          <a:lstStyle/>
          <a:p>
            <a:r>
              <a:rPr lang="en-US" dirty="0" smtClean="0"/>
              <a:t>Closing Activity</a:t>
            </a:r>
            <a:endParaRPr lang="en-US" dirty="0"/>
          </a:p>
        </p:txBody>
      </p:sp>
      <p:sp>
        <p:nvSpPr>
          <p:cNvPr id="3" name="Content Placeholder 2"/>
          <p:cNvSpPr>
            <a:spLocks noGrp="1"/>
          </p:cNvSpPr>
          <p:nvPr>
            <p:ph idx="1"/>
          </p:nvPr>
        </p:nvSpPr>
        <p:spPr/>
        <p:txBody>
          <a:bodyPr/>
          <a:lstStyle/>
          <a:p>
            <a:pPr>
              <a:buNone/>
            </a:pPr>
            <a:r>
              <a:rPr lang="en-US" dirty="0" smtClean="0"/>
              <a:t>As our closing activity today, on an index card please complete a 3-2-1 exit card.</a:t>
            </a:r>
          </a:p>
          <a:p>
            <a:pPr>
              <a:buNone/>
            </a:pPr>
            <a:endParaRPr lang="en-US" dirty="0" smtClean="0"/>
          </a:p>
          <a:p>
            <a:pPr>
              <a:buNone/>
            </a:pPr>
            <a:r>
              <a:rPr lang="en-US" dirty="0" smtClean="0"/>
              <a:t>Write 3 new things you learned…</a:t>
            </a:r>
          </a:p>
          <a:p>
            <a:pPr>
              <a:buNone/>
            </a:pPr>
            <a:r>
              <a:rPr lang="en-US" dirty="0" smtClean="0"/>
              <a:t>Write 2 questions you have….</a:t>
            </a:r>
          </a:p>
          <a:p>
            <a:pPr>
              <a:buNone/>
            </a:pPr>
            <a:r>
              <a:rPr lang="en-US" dirty="0" smtClean="0"/>
              <a:t>Write 1 thing you will implement in your classroom….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dirty="0" smtClean="0"/>
              <a:t>Resources</a:t>
            </a:r>
            <a:endParaRPr lang="en-US" dirty="0"/>
          </a:p>
        </p:txBody>
      </p:sp>
      <p:sp>
        <p:nvSpPr>
          <p:cNvPr id="3" name="Content Placeholder 2"/>
          <p:cNvSpPr>
            <a:spLocks noGrp="1"/>
          </p:cNvSpPr>
          <p:nvPr>
            <p:ph idx="1"/>
          </p:nvPr>
        </p:nvSpPr>
        <p:spPr>
          <a:xfrm>
            <a:off x="381000" y="1524001"/>
            <a:ext cx="4267200" cy="2590799"/>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hlinkClick r:id="rId3"/>
              </a:rPr>
              <a:t>www.isbe.net</a:t>
            </a:r>
            <a:endParaRPr lang="en-US" dirty="0" smtClean="0"/>
          </a:p>
          <a:p>
            <a:r>
              <a:rPr lang="en-US" dirty="0" smtClean="0">
                <a:hlinkClick r:id="rId4"/>
              </a:rPr>
              <a:t>www.parcconline.org</a:t>
            </a:r>
            <a:r>
              <a:rPr lang="en-US" dirty="0" smtClean="0"/>
              <a:t> </a:t>
            </a:r>
          </a:p>
          <a:p>
            <a:r>
              <a:rPr lang="en-US" dirty="0" smtClean="0">
                <a:hlinkClick r:id="rId5"/>
              </a:rPr>
              <a:t>www.writingfix.net</a:t>
            </a:r>
            <a:endParaRPr lang="en-US" dirty="0" smtClean="0"/>
          </a:p>
          <a:p>
            <a:endParaRPr lang="en-US" dirty="0" smtClean="0"/>
          </a:p>
          <a:p>
            <a:pPr>
              <a:buNone/>
            </a:pPr>
            <a:endParaRPr lang="en-US" dirty="0" smtClean="0"/>
          </a:p>
          <a:p>
            <a:endParaRPr lang="en-US" dirty="0" smtClean="0"/>
          </a:p>
          <a:p>
            <a:endParaRPr lang="en-US" dirty="0"/>
          </a:p>
        </p:txBody>
      </p:sp>
      <p:pic>
        <p:nvPicPr>
          <p:cNvPr id="1026" name="Picture 2" descr="C:\Users\jbrown.ROE_4\AppData\Local\Microsoft\Windows\Temporary Internet Files\Content.IE5\FA2BB2FS\MP900438692[1].jpg"/>
          <p:cNvPicPr>
            <a:picLocks noChangeAspect="1" noChangeArrowheads="1"/>
          </p:cNvPicPr>
          <p:nvPr/>
        </p:nvPicPr>
        <p:blipFill>
          <a:blip r:embed="rId6" cstate="print"/>
          <a:srcRect/>
          <a:stretch>
            <a:fillRect/>
          </a:stretch>
        </p:blipFill>
        <p:spPr bwMode="auto">
          <a:xfrm>
            <a:off x="4800600" y="3048000"/>
            <a:ext cx="4075224" cy="2705173"/>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1000" y="685800"/>
            <a:ext cx="8229600" cy="609600"/>
          </a:xfrm>
        </p:spPr>
        <p:txBody>
          <a:bodyPr/>
          <a:lstStyle/>
          <a:p>
            <a:r>
              <a:rPr lang="en-US" smtClean="0"/>
              <a:t>Contact</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
        <p:nvSpPr>
          <p:cNvPr id="71684" name="Content Placeholder 4"/>
          <p:cNvSpPr>
            <a:spLocks noGrp="1"/>
          </p:cNvSpPr>
          <p:nvPr>
            <p:ph idx="1"/>
          </p:nvPr>
        </p:nvSpPr>
        <p:spPr>
          <a:xfrm>
            <a:off x="609600" y="1295400"/>
            <a:ext cx="8229600" cy="4953000"/>
          </a:xfrm>
        </p:spPr>
        <p:txBody>
          <a:bodyPr/>
          <a:lstStyle/>
          <a:p>
            <a:pPr>
              <a:buFont typeface="Arial" pitchFamily="34" charset="0"/>
              <a:buNone/>
            </a:pPr>
            <a:r>
              <a:rPr lang="en-US" dirty="0" smtClean="0"/>
              <a:t>Questions or comments?</a:t>
            </a:r>
          </a:p>
          <a:p>
            <a:pPr>
              <a:buFont typeface="Arial" pitchFamily="34" charset="0"/>
              <a:buNone/>
            </a:pPr>
            <a:endParaRPr lang="en-US" dirty="0" smtClean="0"/>
          </a:p>
          <a:p>
            <a:pPr>
              <a:buFont typeface="Arial" pitchFamily="34" charset="0"/>
              <a:buNone/>
            </a:pPr>
            <a:r>
              <a:rPr lang="en-US" dirty="0" smtClean="0"/>
              <a:t>Please contact English Language Arts Specialists at: </a:t>
            </a:r>
            <a:r>
              <a:rPr lang="en-US" dirty="0" smtClean="0">
                <a:hlinkClick r:id="rId3"/>
              </a:rPr>
              <a:t>plscomments@gmail.com</a:t>
            </a:r>
            <a:r>
              <a:rPr lang="en-US" dirty="0" smtClean="0"/>
              <a:t> </a:t>
            </a:r>
          </a:p>
        </p:txBody>
      </p:sp>
    </p:spTree>
    <p:extLst>
      <p:ext uri="{BB962C8B-B14F-4D97-AF65-F5344CB8AC3E}">
        <p14:creationId xmlns:p14="http://schemas.microsoft.com/office/powerpoint/2010/main" val="2147060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09600" y="838200"/>
            <a:ext cx="8229600" cy="1143000"/>
          </a:xfrm>
          <a:solidFill>
            <a:srgbClr val="FFFFFF"/>
          </a:solidFill>
          <a:ln>
            <a:solidFill>
              <a:srgbClr val="000000"/>
            </a:solidFill>
            <a:miter lim="800000"/>
            <a:headEnd/>
            <a:tailEnd/>
          </a:ln>
        </p:spPr>
        <p:txBody>
          <a:bodyPr bIns="91440" anchor="b"/>
          <a:lstStyle/>
          <a:p>
            <a:pPr eaLnBrk="1" hangingPunct="1"/>
            <a:r>
              <a:rPr lang="en-US" sz="6600" b="1" smtClean="0"/>
              <a:t>Three Text Types</a:t>
            </a:r>
          </a:p>
        </p:txBody>
      </p:sp>
      <p:pic>
        <p:nvPicPr>
          <p:cNvPr id="5124" name="Picture 3" descr="C:\Users\janine\AppData\Local\Microsoft\Windows\Temporary Internet Files\Content.IE5\YC2U0C3A\MP9004307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ontent Placeholder 2"/>
          <p:cNvSpPr>
            <a:spLocks noGrp="1"/>
          </p:cNvSpPr>
          <p:nvPr>
            <p:ph sz="quarter" idx="4294967295"/>
          </p:nvPr>
        </p:nvSpPr>
        <p:spPr>
          <a:xfrm>
            <a:off x="228600" y="2514600"/>
            <a:ext cx="6553200" cy="3733800"/>
          </a:xfrm>
        </p:spPr>
        <p:txBody>
          <a:bodyPr/>
          <a:lstStyle/>
          <a:p>
            <a:pPr marL="0" indent="0" eaLnBrk="1" hangingPunct="1"/>
            <a:r>
              <a:rPr lang="en-US" sz="4400" dirty="0" smtClean="0"/>
              <a:t> Argument/Opinion</a:t>
            </a:r>
          </a:p>
          <a:p>
            <a:pPr marL="0" indent="0" eaLnBrk="1" hangingPunct="1"/>
            <a:r>
              <a:rPr lang="en-US" sz="4400" dirty="0" smtClean="0"/>
              <a:t> Informative/Explanatory</a:t>
            </a:r>
          </a:p>
          <a:p>
            <a:pPr marL="0" indent="0" eaLnBrk="1" hangingPunct="1"/>
            <a:r>
              <a:rPr lang="en-US" sz="4400" dirty="0" smtClean="0"/>
              <a:t> Narrative</a:t>
            </a:r>
          </a:p>
          <a:p>
            <a:pPr marL="0" indent="0" eaLnBrk="1" hangingPunct="1">
              <a:buNone/>
            </a:pPr>
            <a:endParaRPr lang="en-US" sz="4400" dirty="0" smtClean="0"/>
          </a:p>
        </p:txBody>
      </p:sp>
    </p:spTree>
    <p:extLst>
      <p:ext uri="{BB962C8B-B14F-4D97-AF65-F5344CB8AC3E}">
        <p14:creationId xmlns:p14="http://schemas.microsoft.com/office/powerpoint/2010/main" val="307673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smtClean="0"/>
              <a:t>Three Types of Writing</a:t>
            </a:r>
            <a:endParaRPr lang="en-US" dirty="0"/>
          </a:p>
        </p:txBody>
      </p:sp>
      <p:graphicFrame>
        <p:nvGraphicFramePr>
          <p:cNvPr id="4" name="Group 30"/>
          <p:cNvGraphicFramePr>
            <a:graphicFrameLocks noGrp="1"/>
          </p:cNvGraphicFramePr>
          <p:nvPr>
            <p:extLst>
              <p:ext uri="{D42A27DB-BD31-4B8C-83A1-F6EECF244321}">
                <p14:modId xmlns:p14="http://schemas.microsoft.com/office/powerpoint/2010/main" val="3109526916"/>
              </p:ext>
            </p:extLst>
          </p:nvPr>
        </p:nvGraphicFramePr>
        <p:xfrm>
          <a:off x="304800" y="1447799"/>
          <a:ext cx="8686800" cy="5029201"/>
        </p:xfrm>
        <a:graphic>
          <a:graphicData uri="http://schemas.openxmlformats.org/drawingml/2006/table">
            <a:tbl>
              <a:tblPr/>
              <a:tblGrid>
                <a:gridCol w="2171700"/>
                <a:gridCol w="2211917"/>
                <a:gridCol w="1786290"/>
                <a:gridCol w="2516893"/>
              </a:tblGrid>
              <a:tr h="111897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Tekton Pro"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Tekton Pro" pitchFamily="34" charset="0"/>
                        </a:rPr>
                        <a:t>Narrative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Tekton Pro" pitchFamily="34" charset="0"/>
                        </a:rPr>
                        <a:t>Explain/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Tekton Pro" pitchFamily="34" charset="0"/>
                        </a:rPr>
                        <a:t>Inform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700" b="0" i="0" u="none" strike="noStrike" cap="none" normalizeH="0" baseline="0" dirty="0" smtClean="0">
                          <a:ln>
                            <a:noFill/>
                          </a:ln>
                          <a:solidFill>
                            <a:schemeClr val="tx1"/>
                          </a:solidFill>
                          <a:effectLst/>
                          <a:latin typeface="Tekton Pro" pitchFamily="34" charset="0"/>
                        </a:rPr>
                        <a:t>Opinion/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700" b="0" i="0" u="none" strike="noStrike" cap="none" normalizeH="0" baseline="0" dirty="0" smtClean="0">
                          <a:ln>
                            <a:noFill/>
                          </a:ln>
                          <a:solidFill>
                            <a:schemeClr val="tx1"/>
                          </a:solidFill>
                          <a:effectLst/>
                          <a:latin typeface="Tekton Pro" pitchFamily="34" charset="0"/>
                        </a:rPr>
                        <a:t>Argumentative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27265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2616FC"/>
                          </a:solidFill>
                          <a:effectLst/>
                          <a:latin typeface="Tekton Pro" pitchFamily="34" charset="0"/>
                        </a:rPr>
                        <a:t>Elementary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30%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491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2616FC"/>
                          </a:solidFill>
                          <a:effectLst/>
                          <a:latin typeface="Tekton Pro" pitchFamily="34" charset="0"/>
                        </a:rPr>
                        <a:t>Middle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2616FC"/>
                          </a:solidFill>
                          <a:effectLst/>
                          <a:latin typeface="Tekton Pro" pitchFamily="34" charset="0"/>
                        </a:rPr>
                        <a:t>School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265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2616FC"/>
                          </a:solidFill>
                          <a:effectLst/>
                          <a:latin typeface="Tekton Pro" pitchFamily="34" charset="0"/>
                        </a:rPr>
                        <a:t>High School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080808"/>
                          </a:solidFill>
                          <a:effectLst/>
                          <a:latin typeface="Tekton Pro"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rgbClr val="080808"/>
                          </a:solidFill>
                          <a:effectLst/>
                          <a:latin typeface="Tekton Pro"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080808"/>
                          </a:solidFill>
                          <a:effectLst/>
                          <a:latin typeface="Tekton Pro"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99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a:t>
            </a:r>
            <a:endParaRPr lang="en-US" dirty="0"/>
          </a:p>
        </p:txBody>
      </p:sp>
      <p:sp>
        <p:nvSpPr>
          <p:cNvPr id="3" name="Content Placeholder 2"/>
          <p:cNvSpPr>
            <a:spLocks noGrp="1"/>
          </p:cNvSpPr>
          <p:nvPr>
            <p:ph idx="1"/>
          </p:nvPr>
        </p:nvSpPr>
        <p:spPr>
          <a:xfrm>
            <a:off x="457200" y="1295400"/>
            <a:ext cx="4191000" cy="4830763"/>
          </a:xfrm>
        </p:spPr>
        <p:txBody>
          <a:bodyPr>
            <a:normAutofit/>
          </a:bodyPr>
          <a:lstStyle/>
          <a:p>
            <a:pPr marL="0" indent="0">
              <a:buNone/>
            </a:pPr>
            <a:r>
              <a:rPr lang="en-US" dirty="0" smtClean="0"/>
              <a:t>Narrative elements</a:t>
            </a:r>
          </a:p>
          <a:p>
            <a:r>
              <a:rPr lang="en-US" dirty="0" smtClean="0"/>
              <a:t>Narrative story</a:t>
            </a:r>
          </a:p>
          <a:p>
            <a:pPr lvl="1"/>
            <a:r>
              <a:rPr lang="en-US" dirty="0" smtClean="0"/>
              <a:t>Real or imaginary story</a:t>
            </a:r>
          </a:p>
          <a:p>
            <a:pPr lvl="1"/>
            <a:r>
              <a:rPr lang="en-US" dirty="0" smtClean="0"/>
              <a:t>Time is deep structure</a:t>
            </a:r>
            <a:endParaRPr lang="en-US" dirty="0"/>
          </a:p>
          <a:p>
            <a:r>
              <a:rPr lang="en-US" dirty="0" smtClean="0"/>
              <a:t>Narrative description</a:t>
            </a:r>
          </a:p>
          <a:p>
            <a:pPr lvl="1"/>
            <a:r>
              <a:rPr lang="en-US" dirty="0" smtClean="0"/>
              <a:t>Vivid impression</a:t>
            </a:r>
          </a:p>
          <a:p>
            <a:pPr lvl="1"/>
            <a:r>
              <a:rPr lang="en-US" dirty="0" smtClean="0"/>
              <a:t>Person, phenomenon, event or procedure</a:t>
            </a:r>
          </a:p>
          <a:p>
            <a:pPr lvl="1"/>
            <a:endParaRPr lang="en-US" dirty="0"/>
          </a:p>
        </p:txBody>
      </p:sp>
      <p:pic>
        <p:nvPicPr>
          <p:cNvPr id="5" name="Picture 7" descr="C:\Users\jbrown.ROE_4\AppData\Local\Microsoft\Windows\Temporary Internet Files\Content.IE5\MQH2C8H1\MP910220915[1].jpg"/>
          <p:cNvPicPr>
            <a:picLocks noChangeAspect="1" noChangeArrowheads="1"/>
          </p:cNvPicPr>
          <p:nvPr/>
        </p:nvPicPr>
        <p:blipFill>
          <a:blip r:embed="rId3" cstate="print"/>
          <a:srcRect/>
          <a:stretch>
            <a:fillRect/>
          </a:stretch>
        </p:blipFill>
        <p:spPr bwMode="auto">
          <a:xfrm>
            <a:off x="5029200" y="1169861"/>
            <a:ext cx="3840912" cy="5194858"/>
          </a:xfrm>
          <a:prstGeom prst="rect">
            <a:avLst/>
          </a:prstGeom>
          <a:noFill/>
        </p:spPr>
      </p:pic>
    </p:spTree>
    <p:extLst>
      <p:ext uri="{BB962C8B-B14F-4D97-AF65-F5344CB8AC3E}">
        <p14:creationId xmlns:p14="http://schemas.microsoft.com/office/powerpoint/2010/main" val="864299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8990" y="495481"/>
            <a:ext cx="7819210" cy="590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7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1606551"/>
          </a:xfrm>
        </p:spPr>
        <p:txBody>
          <a:bodyPr>
            <a:noAutofit/>
          </a:bodyPr>
          <a:lstStyle/>
          <a:p>
            <a:r>
              <a:rPr lang="en-US" dirty="0" smtClean="0"/>
              <a:t>Strategy Ideas for </a:t>
            </a:r>
            <a:br>
              <a:rPr lang="en-US" dirty="0" smtClean="0"/>
            </a:br>
            <a:r>
              <a:rPr lang="en-US" dirty="0" smtClean="0"/>
              <a:t>Writing from Sources</a:t>
            </a:r>
            <a:endParaRPr lang="en-US" dirty="0"/>
          </a:p>
        </p:txBody>
      </p:sp>
      <p:sp>
        <p:nvSpPr>
          <p:cNvPr id="5" name="Content Placeholder 4"/>
          <p:cNvSpPr>
            <a:spLocks noGrp="1"/>
          </p:cNvSpPr>
          <p:nvPr>
            <p:ph idx="1"/>
          </p:nvPr>
        </p:nvSpPr>
        <p:spPr>
          <a:xfrm>
            <a:off x="457200" y="2133600"/>
            <a:ext cx="8229600" cy="3992563"/>
          </a:xfrm>
        </p:spPr>
        <p:txBody>
          <a:bodyPr/>
          <a:lstStyle/>
          <a:p>
            <a:pPr marL="0" indent="0">
              <a:buNone/>
            </a:pPr>
            <a:r>
              <a:rPr lang="en-US" sz="4400" b="1" dirty="0" smtClean="0"/>
              <a:t>Using Photos</a:t>
            </a:r>
          </a:p>
          <a:p>
            <a:pPr marL="0" indent="0">
              <a:buNone/>
            </a:pPr>
            <a:endParaRPr lang="en-US" dirty="0" smtClean="0"/>
          </a:p>
          <a:p>
            <a:pPr marL="0" indent="0">
              <a:buNone/>
            </a:pPr>
            <a:endParaRPr lang="en-US" dirty="0"/>
          </a:p>
          <a:p>
            <a:pPr marL="0" indent="0">
              <a:buNone/>
            </a:pPr>
            <a:r>
              <a:rPr lang="en-US" sz="4000" b="1" dirty="0" smtClean="0"/>
              <a:t>Using Picture Books as Mentor Texts</a:t>
            </a:r>
            <a:endParaRPr lang="en-US" b="1"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19288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559" y="4728353"/>
            <a:ext cx="1666082" cy="137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7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000" t="8889" r="4500" b="4889"/>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45751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Mentor Texts</a:t>
            </a:r>
            <a:endParaRPr lang="en-US" dirty="0"/>
          </a:p>
        </p:txBody>
      </p:sp>
      <p:pic>
        <p:nvPicPr>
          <p:cNvPr id="2050" name="Picture 2"/>
          <p:cNvPicPr>
            <a:picLocks noGrp="1" noChangeAspect="1" noChangeArrowheads="1"/>
          </p:cNvPicPr>
          <p:nvPr>
            <p:ph idx="1"/>
          </p:nvPr>
        </p:nvPicPr>
        <p:blipFill>
          <a:blip r:embed="rId3" cstate="print"/>
          <a:srcRect l="30112" t="18520" r="31059" b="24237"/>
          <a:stretch>
            <a:fillRect/>
          </a:stretch>
        </p:blipFill>
        <p:spPr bwMode="auto">
          <a:xfrm>
            <a:off x="304800" y="1447800"/>
            <a:ext cx="4953000" cy="4107366"/>
          </a:xfrm>
          <a:prstGeom prst="rect">
            <a:avLst/>
          </a:prstGeom>
          <a:noFill/>
          <a:ln w="9525">
            <a:noFill/>
            <a:miter lim="800000"/>
            <a:headEnd/>
            <a:tailEnd/>
          </a:ln>
        </p:spPr>
      </p:pic>
      <p:sp>
        <p:nvSpPr>
          <p:cNvPr id="6" name="TextBox 5"/>
          <p:cNvSpPr txBox="1"/>
          <p:nvPr/>
        </p:nvSpPr>
        <p:spPr>
          <a:xfrm>
            <a:off x="5257800" y="1905000"/>
            <a:ext cx="3733800" cy="2000548"/>
          </a:xfrm>
          <a:prstGeom prst="rect">
            <a:avLst/>
          </a:prstGeom>
          <a:noFill/>
        </p:spPr>
        <p:txBody>
          <a:bodyPr wrap="square" rtlCol="0">
            <a:spAutoFit/>
          </a:bodyPr>
          <a:lstStyle/>
          <a:p>
            <a:r>
              <a:rPr lang="en-US" sz="4400" b="1" u="sng" dirty="0" smtClean="0"/>
              <a:t>Possible Focus:</a:t>
            </a:r>
          </a:p>
          <a:p>
            <a:pPr>
              <a:buFont typeface="Arial" pitchFamily="34" charset="0"/>
              <a:buChar char="•"/>
            </a:pPr>
            <a:r>
              <a:rPr lang="en-US" sz="4000" dirty="0" smtClean="0"/>
              <a:t>Organization</a:t>
            </a:r>
          </a:p>
          <a:p>
            <a:pPr>
              <a:buFont typeface="Arial" pitchFamily="34" charset="0"/>
              <a:buChar char="•"/>
            </a:pPr>
            <a:r>
              <a:rPr lang="en-US" sz="4000" dirty="0" smtClean="0"/>
              <a:t>Word Choice</a:t>
            </a:r>
            <a:endParaRPr lang="en-US" sz="4000" dirty="0"/>
          </a:p>
        </p:txBody>
      </p:sp>
      <p:sp>
        <p:nvSpPr>
          <p:cNvPr id="7" name="Rectangle 6"/>
          <p:cNvSpPr/>
          <p:nvPr/>
        </p:nvSpPr>
        <p:spPr>
          <a:xfrm>
            <a:off x="1600200" y="5943600"/>
            <a:ext cx="6248400" cy="369332"/>
          </a:xfrm>
          <a:prstGeom prst="rect">
            <a:avLst/>
          </a:prstGeom>
        </p:spPr>
        <p:txBody>
          <a:bodyPr wrap="square">
            <a:spAutoFit/>
          </a:bodyPr>
          <a:lstStyle/>
          <a:p>
            <a:pPr algn="ctr"/>
            <a:r>
              <a:rPr lang="en-US" dirty="0" smtClean="0">
                <a:hlinkClick r:id="rId4"/>
              </a:rPr>
              <a:t>http://writingfix.com/Picture_Book_Prompts/Cloudy1.htm</a:t>
            </a:r>
            <a:r>
              <a:rPr lang="en-US" dirty="0" smtClean="0"/>
              <a:t> </a:t>
            </a:r>
            <a:endParaRPr lang="en-US" dirty="0"/>
          </a:p>
        </p:txBody>
      </p:sp>
    </p:spTree>
    <p:extLst>
      <p:ext uri="{BB962C8B-B14F-4D97-AF65-F5344CB8AC3E}">
        <p14:creationId xmlns:p14="http://schemas.microsoft.com/office/powerpoint/2010/main" val="145078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B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2620</Words>
  <Application>Microsoft Office PowerPoint</Application>
  <PresentationFormat>On-screen Show (4:3)</PresentationFormat>
  <Paragraphs>228</Paragraphs>
  <Slides>24</Slides>
  <Notes>22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ISBEtemplate</vt:lpstr>
      <vt:lpstr>K-5 Narrative Writing</vt:lpstr>
      <vt:lpstr>Common Core Anchor Standards:  Text Types and Purposes</vt:lpstr>
      <vt:lpstr>Three Text Types</vt:lpstr>
      <vt:lpstr>Three Types of Writing</vt:lpstr>
      <vt:lpstr>Narrative</vt:lpstr>
      <vt:lpstr>PowerPoint Presentation</vt:lpstr>
      <vt:lpstr>Strategy Ideas for  Writing from Sources</vt:lpstr>
      <vt:lpstr>PowerPoint Presentation</vt:lpstr>
      <vt:lpstr>Mentor Texts</vt:lpstr>
      <vt:lpstr>Production and Distribution of Writing </vt:lpstr>
      <vt:lpstr>Production and Distribution of Writing</vt:lpstr>
      <vt:lpstr>Research to Build and Present Knowledge </vt:lpstr>
      <vt:lpstr>Research to Build and Present Knowledge</vt:lpstr>
      <vt:lpstr>Range of Writing</vt:lpstr>
      <vt:lpstr>Range of Writing</vt:lpstr>
      <vt:lpstr>Routine Writing</vt:lpstr>
      <vt:lpstr>Routine Writing</vt:lpstr>
      <vt:lpstr>Long Term Writing</vt:lpstr>
      <vt:lpstr>PARCC Rubric</vt:lpstr>
      <vt:lpstr>PARCC Rubric</vt:lpstr>
      <vt:lpstr>PARCC Summative Assessment  with EBSR, TECR, and PCR Items</vt:lpstr>
      <vt:lpstr>Closing Activity</vt:lpstr>
      <vt:lpstr>Resources</vt:lpstr>
      <vt:lpstr>Contact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K-5 Writing and CCSS</dc:title>
  <dc:creator>Jill Brown</dc:creator>
  <cp:lastModifiedBy>Kathi, Rhodus (Contractor)</cp:lastModifiedBy>
  <cp:revision>168</cp:revision>
  <dcterms:created xsi:type="dcterms:W3CDTF">2012-12-10T16:09:23Z</dcterms:created>
  <dcterms:modified xsi:type="dcterms:W3CDTF">2013-08-21T16:57:00Z</dcterms:modified>
</cp:coreProperties>
</file>