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4342" r:id="rId3"/>
    <p:sldMasterId id="2147484366" r:id="rId4"/>
    <p:sldMasterId id="2147484379" r:id="rId5"/>
    <p:sldMasterId id="2147484392" r:id="rId6"/>
    <p:sldMasterId id="2147484404" r:id="rId7"/>
    <p:sldMasterId id="2147484417" r:id="rId8"/>
    <p:sldMasterId id="2147484429" r:id="rId9"/>
  </p:sldMasterIdLst>
  <p:notesMasterIdLst>
    <p:notesMasterId r:id="rId66"/>
  </p:notesMasterIdLst>
  <p:handoutMasterIdLst>
    <p:handoutMasterId r:id="rId67"/>
  </p:handoutMasterIdLst>
  <p:sldIdLst>
    <p:sldId id="258" r:id="rId10"/>
    <p:sldId id="809" r:id="rId11"/>
    <p:sldId id="803" r:id="rId12"/>
    <p:sldId id="805" r:id="rId13"/>
    <p:sldId id="807" r:id="rId14"/>
    <p:sldId id="825" r:id="rId15"/>
    <p:sldId id="830" r:id="rId16"/>
    <p:sldId id="832" r:id="rId17"/>
    <p:sldId id="823" r:id="rId18"/>
    <p:sldId id="822" r:id="rId19"/>
    <p:sldId id="777" r:id="rId20"/>
    <p:sldId id="851" r:id="rId21"/>
    <p:sldId id="730" r:id="rId22"/>
    <p:sldId id="826" r:id="rId23"/>
    <p:sldId id="855" r:id="rId24"/>
    <p:sldId id="884" r:id="rId25"/>
    <p:sldId id="856" r:id="rId26"/>
    <p:sldId id="865" r:id="rId27"/>
    <p:sldId id="857" r:id="rId28"/>
    <p:sldId id="866" r:id="rId29"/>
    <p:sldId id="867" r:id="rId30"/>
    <p:sldId id="868" r:id="rId31"/>
    <p:sldId id="869" r:id="rId32"/>
    <p:sldId id="858" r:id="rId33"/>
    <p:sldId id="735" r:id="rId34"/>
    <p:sldId id="829" r:id="rId35"/>
    <p:sldId id="877" r:id="rId36"/>
    <p:sldId id="878" r:id="rId37"/>
    <p:sldId id="879" r:id="rId38"/>
    <p:sldId id="880" r:id="rId39"/>
    <p:sldId id="737" r:id="rId40"/>
    <p:sldId id="883" r:id="rId41"/>
    <p:sldId id="882" r:id="rId42"/>
    <p:sldId id="881" r:id="rId43"/>
    <p:sldId id="854" r:id="rId44"/>
    <p:sldId id="778" r:id="rId45"/>
    <p:sldId id="843" r:id="rId46"/>
    <p:sldId id="844" r:id="rId47"/>
    <p:sldId id="845" r:id="rId48"/>
    <p:sldId id="849" r:id="rId49"/>
    <p:sldId id="846" r:id="rId50"/>
    <p:sldId id="860" r:id="rId51"/>
    <p:sldId id="847" r:id="rId52"/>
    <p:sldId id="848" r:id="rId53"/>
    <p:sldId id="853" r:id="rId54"/>
    <p:sldId id="870" r:id="rId55"/>
    <p:sldId id="861" r:id="rId56"/>
    <p:sldId id="862" r:id="rId57"/>
    <p:sldId id="863" r:id="rId58"/>
    <p:sldId id="864" r:id="rId59"/>
    <p:sldId id="819" r:id="rId60"/>
    <p:sldId id="820" r:id="rId61"/>
    <p:sldId id="841" r:id="rId62"/>
    <p:sldId id="842" r:id="rId63"/>
    <p:sldId id="875" r:id="rId64"/>
    <p:sldId id="876" r:id="rId65"/>
  </p:sldIdLst>
  <p:sldSz cx="9144000" cy="6858000" type="screen4x3"/>
  <p:notesSz cx="7102475" cy="93694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6" autoAdjust="0"/>
    <p:restoredTop sz="74956" autoAdjust="0"/>
  </p:normalViewPr>
  <p:slideViewPr>
    <p:cSldViewPr>
      <p:cViewPr varScale="1">
        <p:scale>
          <a:sx n="60" d="100"/>
          <a:sy n="60" d="100"/>
        </p:scale>
        <p:origin x="1296" y="53"/>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54" d="100"/>
          <a:sy n="54" d="100"/>
        </p:scale>
        <p:origin x="-2838" y="-108"/>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8472C-D54F-4C22-96FA-92A02664EBEA}" type="doc">
      <dgm:prSet loTypeId="urn:microsoft.com/office/officeart/2005/8/layout/hierarchy4" loCatId="relationship" qsTypeId="urn:microsoft.com/office/officeart/2005/8/quickstyle/3d3" qsCatId="3D" csTypeId="urn:microsoft.com/office/officeart/2005/8/colors/accent1_5" csCatId="accent1" phldr="1"/>
      <dgm:spPr/>
      <dgm:t>
        <a:bodyPr/>
        <a:lstStyle/>
        <a:p>
          <a:endParaRPr lang="en-US"/>
        </a:p>
      </dgm:t>
    </dgm:pt>
    <dgm:pt modelId="{268FA191-ACC7-425E-A870-2022FDABA956}">
      <dgm:prSet phldrT="[Text]"/>
      <dgm:spPr/>
      <dgm:t>
        <a:bodyPr/>
        <a:lstStyle/>
        <a:p>
          <a:r>
            <a:rPr lang="en-US" dirty="0" smtClean="0"/>
            <a:t>Increased quantity of materials and instructional time devoted to informational text</a:t>
          </a:r>
          <a:endParaRPr lang="en-US" dirty="0"/>
        </a:p>
      </dgm:t>
    </dgm:pt>
    <dgm:pt modelId="{FC5A3333-EB75-41C2-A1D1-B249D86ACDB8}" type="parTrans" cxnId="{859F3862-CB73-4B73-8A50-E29C7E6D8088}">
      <dgm:prSet/>
      <dgm:spPr/>
      <dgm:t>
        <a:bodyPr/>
        <a:lstStyle/>
        <a:p>
          <a:endParaRPr lang="en-US"/>
        </a:p>
      </dgm:t>
    </dgm:pt>
    <dgm:pt modelId="{A35F719F-1AB4-45B4-A575-5A6B2638B084}" type="sibTrans" cxnId="{859F3862-CB73-4B73-8A50-E29C7E6D8088}">
      <dgm:prSet/>
      <dgm:spPr/>
      <dgm:t>
        <a:bodyPr/>
        <a:lstStyle/>
        <a:p>
          <a:endParaRPr lang="en-US"/>
        </a:p>
      </dgm:t>
    </dgm:pt>
    <dgm:pt modelId="{FC5B586C-8FDE-4E2D-A841-DAD646DAF325}">
      <dgm:prSet phldrT="[Text]"/>
      <dgm:spPr>
        <a:solidFill>
          <a:schemeClr val="accent2">
            <a:lumMod val="40000"/>
            <a:lumOff val="60000"/>
            <a:alpha val="70000"/>
          </a:schemeClr>
        </a:solidFill>
      </dgm:spPr>
      <dgm:t>
        <a:bodyPr/>
        <a:lstStyle/>
        <a:p>
          <a:r>
            <a:rPr lang="en-US" dirty="0" smtClean="0"/>
            <a:t>English Language Arts Teachers</a:t>
          </a:r>
          <a:endParaRPr lang="en-US" dirty="0"/>
        </a:p>
      </dgm:t>
    </dgm:pt>
    <dgm:pt modelId="{8EBF6D96-3B01-4399-ABB2-F427AF577D69}" type="parTrans" cxnId="{E3A0928C-1C6F-4F56-8C98-00B3AC751ABC}">
      <dgm:prSet/>
      <dgm:spPr/>
      <dgm:t>
        <a:bodyPr/>
        <a:lstStyle/>
        <a:p>
          <a:endParaRPr lang="en-US"/>
        </a:p>
      </dgm:t>
    </dgm:pt>
    <dgm:pt modelId="{570C2F59-3E30-41B9-A38C-C6D081A12BBB}" type="sibTrans" cxnId="{E3A0928C-1C6F-4F56-8C98-00B3AC751ABC}">
      <dgm:prSet/>
      <dgm:spPr/>
      <dgm:t>
        <a:bodyPr/>
        <a:lstStyle/>
        <a:p>
          <a:endParaRPr lang="en-US"/>
        </a:p>
      </dgm:t>
    </dgm:pt>
    <dgm:pt modelId="{37972AD6-BF2A-4980-A73E-0F1BF9792758}">
      <dgm:prSet phldrT="[Text]" custT="1"/>
      <dgm:spPr>
        <a:solidFill>
          <a:schemeClr val="accent2">
            <a:lumMod val="60000"/>
            <a:lumOff val="40000"/>
            <a:alpha val="50000"/>
          </a:schemeClr>
        </a:solidFill>
      </dgm:spPr>
      <dgm:t>
        <a:bodyPr/>
        <a:lstStyle/>
        <a:p>
          <a:r>
            <a:rPr lang="en-US" sz="2800" dirty="0" smtClean="0"/>
            <a:t>Literature</a:t>
          </a:r>
          <a:br>
            <a:rPr lang="en-US" sz="2800" dirty="0" smtClean="0"/>
          </a:br>
          <a:r>
            <a:rPr lang="en-US" sz="2000" dirty="0" smtClean="0"/>
            <a:t>fiction, drama, poetry</a:t>
          </a:r>
          <a:endParaRPr lang="en-US" sz="1900" dirty="0"/>
        </a:p>
      </dgm:t>
    </dgm:pt>
    <dgm:pt modelId="{4D63E67E-26A2-4E2B-B1D6-24EBBB8B67C2}" type="parTrans" cxnId="{DEA7C654-D5C6-4CF7-9540-CE688345C5FD}">
      <dgm:prSet/>
      <dgm:spPr/>
      <dgm:t>
        <a:bodyPr/>
        <a:lstStyle/>
        <a:p>
          <a:endParaRPr lang="en-US"/>
        </a:p>
      </dgm:t>
    </dgm:pt>
    <dgm:pt modelId="{81DD4EF3-8DBC-4054-A878-C620F73939DB}" type="sibTrans" cxnId="{DEA7C654-D5C6-4CF7-9540-CE688345C5FD}">
      <dgm:prSet/>
      <dgm:spPr/>
      <dgm:t>
        <a:bodyPr/>
        <a:lstStyle/>
        <a:p>
          <a:endParaRPr lang="en-US"/>
        </a:p>
      </dgm:t>
    </dgm:pt>
    <dgm:pt modelId="{D6AAA1BE-A045-41A4-A813-086419DD503B}">
      <dgm:prSet phldrT="[Text]" custT="1"/>
      <dgm:spPr>
        <a:solidFill>
          <a:schemeClr val="accent2">
            <a:lumMod val="60000"/>
            <a:lumOff val="40000"/>
            <a:alpha val="50000"/>
          </a:schemeClr>
        </a:solidFill>
      </dgm:spPr>
      <dgm:t>
        <a:bodyPr/>
        <a:lstStyle/>
        <a:p>
          <a:r>
            <a:rPr lang="en-US" sz="2400" b="0" dirty="0" smtClean="0"/>
            <a:t>Literary </a:t>
          </a:r>
          <a:r>
            <a:rPr lang="en-US" sz="2000" b="0" dirty="0" smtClean="0"/>
            <a:t>Nonfiction</a:t>
          </a:r>
        </a:p>
        <a:p>
          <a:r>
            <a:rPr lang="en-US" sz="2000" b="0" dirty="0" smtClean="0"/>
            <a:t>Memoir</a:t>
          </a:r>
        </a:p>
        <a:p>
          <a:r>
            <a:rPr lang="en-US" sz="2000" b="0" dirty="0" smtClean="0"/>
            <a:t>Biography</a:t>
          </a:r>
          <a:endParaRPr lang="en-US" sz="2000" b="0" dirty="0"/>
        </a:p>
      </dgm:t>
    </dgm:pt>
    <dgm:pt modelId="{81B1AB2D-DC2F-4DC3-8954-B2EE89C36339}" type="parTrans" cxnId="{95930C1B-BBC0-453B-8DC1-058E95551981}">
      <dgm:prSet/>
      <dgm:spPr/>
      <dgm:t>
        <a:bodyPr/>
        <a:lstStyle/>
        <a:p>
          <a:endParaRPr lang="en-US"/>
        </a:p>
      </dgm:t>
    </dgm:pt>
    <dgm:pt modelId="{D4DE43A0-C51A-4DFD-B6C8-8CEF51F8B061}" type="sibTrans" cxnId="{95930C1B-BBC0-453B-8DC1-058E95551981}">
      <dgm:prSet/>
      <dgm:spPr/>
      <dgm:t>
        <a:bodyPr/>
        <a:lstStyle/>
        <a:p>
          <a:endParaRPr lang="en-US"/>
        </a:p>
      </dgm:t>
    </dgm:pt>
    <dgm:pt modelId="{407C9479-19F0-4307-87D8-20B0F7654531}">
      <dgm:prSet phldrT="[Text]"/>
      <dgm:spPr>
        <a:solidFill>
          <a:schemeClr val="accent3">
            <a:lumMod val="60000"/>
            <a:lumOff val="40000"/>
            <a:alpha val="70000"/>
          </a:schemeClr>
        </a:solidFill>
      </dgm:spPr>
      <dgm:t>
        <a:bodyPr/>
        <a:lstStyle/>
        <a:p>
          <a:r>
            <a:rPr lang="en-US" dirty="0" smtClean="0"/>
            <a:t>Social Studies, Science, Technical Subjects</a:t>
          </a:r>
          <a:endParaRPr lang="en-US" dirty="0"/>
        </a:p>
      </dgm:t>
    </dgm:pt>
    <dgm:pt modelId="{42EBD7C7-4280-47CF-8CF2-F076DB6D7A46}" type="parTrans" cxnId="{13777EEB-D62C-4006-AEB0-5C74FE364680}">
      <dgm:prSet/>
      <dgm:spPr/>
      <dgm:t>
        <a:bodyPr/>
        <a:lstStyle/>
        <a:p>
          <a:endParaRPr lang="en-US"/>
        </a:p>
      </dgm:t>
    </dgm:pt>
    <dgm:pt modelId="{78F467FA-6A20-492F-A853-268DBC61F8F1}" type="sibTrans" cxnId="{13777EEB-D62C-4006-AEB0-5C74FE364680}">
      <dgm:prSet/>
      <dgm:spPr/>
      <dgm:t>
        <a:bodyPr/>
        <a:lstStyle/>
        <a:p>
          <a:endParaRPr lang="en-US"/>
        </a:p>
      </dgm:t>
    </dgm:pt>
    <dgm:pt modelId="{ECD3662A-655B-4704-B84E-603C308C9C37}">
      <dgm:prSet phldrT="[Text]" custT="1"/>
      <dgm:spPr>
        <a:solidFill>
          <a:schemeClr val="accent4">
            <a:lumMod val="60000"/>
            <a:lumOff val="40000"/>
            <a:alpha val="50000"/>
          </a:schemeClr>
        </a:solidFill>
      </dgm:spPr>
      <dgm:t>
        <a:bodyPr/>
        <a:lstStyle/>
        <a:p>
          <a:r>
            <a:rPr lang="en-US" sz="3200" dirty="0" smtClean="0"/>
            <a:t>Other informational Text</a:t>
          </a:r>
          <a:endParaRPr lang="en-US" sz="3200" dirty="0"/>
        </a:p>
      </dgm:t>
    </dgm:pt>
    <dgm:pt modelId="{8819405D-E6B7-4288-A72E-5D17ADE41A18}" type="parTrans" cxnId="{B38E92A0-9F7F-4C0B-98DA-A10E357731CA}">
      <dgm:prSet/>
      <dgm:spPr/>
      <dgm:t>
        <a:bodyPr/>
        <a:lstStyle/>
        <a:p>
          <a:endParaRPr lang="en-US"/>
        </a:p>
      </dgm:t>
    </dgm:pt>
    <dgm:pt modelId="{FD297AB6-BF24-44FD-A2DE-D839A8945E87}" type="sibTrans" cxnId="{B38E92A0-9F7F-4C0B-98DA-A10E357731CA}">
      <dgm:prSet/>
      <dgm:spPr/>
      <dgm:t>
        <a:bodyPr/>
        <a:lstStyle/>
        <a:p>
          <a:endParaRPr lang="en-US"/>
        </a:p>
      </dgm:t>
    </dgm:pt>
    <dgm:pt modelId="{37DD3076-EA9A-4FAD-8E65-93F0671A02BA}" type="pres">
      <dgm:prSet presAssocID="{DAB8472C-D54F-4C22-96FA-92A02664EBEA}" presName="Name0" presStyleCnt="0">
        <dgm:presLayoutVars>
          <dgm:chPref val="1"/>
          <dgm:dir/>
          <dgm:animOne val="branch"/>
          <dgm:animLvl val="lvl"/>
          <dgm:resizeHandles/>
        </dgm:presLayoutVars>
      </dgm:prSet>
      <dgm:spPr/>
      <dgm:t>
        <a:bodyPr/>
        <a:lstStyle/>
        <a:p>
          <a:endParaRPr lang="en-US"/>
        </a:p>
      </dgm:t>
    </dgm:pt>
    <dgm:pt modelId="{166F8005-DDE9-490C-8E82-E8957A572ABD}" type="pres">
      <dgm:prSet presAssocID="{268FA191-ACC7-425E-A870-2022FDABA956}" presName="vertOne" presStyleCnt="0"/>
      <dgm:spPr/>
      <dgm:t>
        <a:bodyPr/>
        <a:lstStyle/>
        <a:p>
          <a:endParaRPr lang="en-US"/>
        </a:p>
      </dgm:t>
    </dgm:pt>
    <dgm:pt modelId="{AC4C5F07-3C30-4EBF-B8D4-6DD67A499DAF}" type="pres">
      <dgm:prSet presAssocID="{268FA191-ACC7-425E-A870-2022FDABA956}" presName="txOne" presStyleLbl="node0" presStyleIdx="0" presStyleCnt="1">
        <dgm:presLayoutVars>
          <dgm:chPref val="3"/>
        </dgm:presLayoutVars>
      </dgm:prSet>
      <dgm:spPr/>
      <dgm:t>
        <a:bodyPr/>
        <a:lstStyle/>
        <a:p>
          <a:endParaRPr lang="en-US"/>
        </a:p>
      </dgm:t>
    </dgm:pt>
    <dgm:pt modelId="{A41AF2B1-6DB0-4257-BAE5-B2C6342C5D0A}" type="pres">
      <dgm:prSet presAssocID="{268FA191-ACC7-425E-A870-2022FDABA956}" presName="parTransOne" presStyleCnt="0"/>
      <dgm:spPr/>
      <dgm:t>
        <a:bodyPr/>
        <a:lstStyle/>
        <a:p>
          <a:endParaRPr lang="en-US"/>
        </a:p>
      </dgm:t>
    </dgm:pt>
    <dgm:pt modelId="{22F7B2DC-C7E7-4345-81F8-51478E7B0DB7}" type="pres">
      <dgm:prSet presAssocID="{268FA191-ACC7-425E-A870-2022FDABA956}" presName="horzOne" presStyleCnt="0"/>
      <dgm:spPr/>
      <dgm:t>
        <a:bodyPr/>
        <a:lstStyle/>
        <a:p>
          <a:endParaRPr lang="en-US"/>
        </a:p>
      </dgm:t>
    </dgm:pt>
    <dgm:pt modelId="{710BE3C4-9A77-4777-ACDA-8C537D1D2D00}" type="pres">
      <dgm:prSet presAssocID="{FC5B586C-8FDE-4E2D-A841-DAD646DAF325}" presName="vertTwo" presStyleCnt="0"/>
      <dgm:spPr/>
      <dgm:t>
        <a:bodyPr/>
        <a:lstStyle/>
        <a:p>
          <a:endParaRPr lang="en-US"/>
        </a:p>
      </dgm:t>
    </dgm:pt>
    <dgm:pt modelId="{FB13F48D-1631-4EAA-A86D-A0BE41367306}" type="pres">
      <dgm:prSet presAssocID="{FC5B586C-8FDE-4E2D-A841-DAD646DAF325}" presName="txTwo" presStyleLbl="node2" presStyleIdx="0" presStyleCnt="2" custScaleX="80864">
        <dgm:presLayoutVars>
          <dgm:chPref val="3"/>
        </dgm:presLayoutVars>
      </dgm:prSet>
      <dgm:spPr/>
      <dgm:t>
        <a:bodyPr/>
        <a:lstStyle/>
        <a:p>
          <a:endParaRPr lang="en-US"/>
        </a:p>
      </dgm:t>
    </dgm:pt>
    <dgm:pt modelId="{5126E9F8-14EA-4497-BCDC-29D8C5FA2AC9}" type="pres">
      <dgm:prSet presAssocID="{FC5B586C-8FDE-4E2D-A841-DAD646DAF325}" presName="parTransTwo" presStyleCnt="0"/>
      <dgm:spPr/>
      <dgm:t>
        <a:bodyPr/>
        <a:lstStyle/>
        <a:p>
          <a:endParaRPr lang="en-US"/>
        </a:p>
      </dgm:t>
    </dgm:pt>
    <dgm:pt modelId="{A9396D3D-246D-48D2-89B2-868C381D951A}" type="pres">
      <dgm:prSet presAssocID="{FC5B586C-8FDE-4E2D-A841-DAD646DAF325}" presName="horzTwo" presStyleCnt="0"/>
      <dgm:spPr/>
      <dgm:t>
        <a:bodyPr/>
        <a:lstStyle/>
        <a:p>
          <a:endParaRPr lang="en-US"/>
        </a:p>
      </dgm:t>
    </dgm:pt>
    <dgm:pt modelId="{78BD7F25-726E-4AFF-BF6E-1DA6F9AFD76A}" type="pres">
      <dgm:prSet presAssocID="{37972AD6-BF2A-4980-A73E-0F1BF9792758}" presName="vertThree" presStyleCnt="0"/>
      <dgm:spPr/>
      <dgm:t>
        <a:bodyPr/>
        <a:lstStyle/>
        <a:p>
          <a:endParaRPr lang="en-US"/>
        </a:p>
      </dgm:t>
    </dgm:pt>
    <dgm:pt modelId="{B57ECEC5-E71D-4A80-B2EC-3A9800BCB728}" type="pres">
      <dgm:prSet presAssocID="{37972AD6-BF2A-4980-A73E-0F1BF9792758}" presName="txThree" presStyleLbl="node3" presStyleIdx="0" presStyleCnt="3" custScaleX="42357">
        <dgm:presLayoutVars>
          <dgm:chPref val="3"/>
        </dgm:presLayoutVars>
      </dgm:prSet>
      <dgm:spPr/>
      <dgm:t>
        <a:bodyPr/>
        <a:lstStyle/>
        <a:p>
          <a:endParaRPr lang="en-US"/>
        </a:p>
      </dgm:t>
    </dgm:pt>
    <dgm:pt modelId="{43D1D059-8C38-4649-AEAF-705704AA3498}" type="pres">
      <dgm:prSet presAssocID="{37972AD6-BF2A-4980-A73E-0F1BF9792758}" presName="horzThree" presStyleCnt="0"/>
      <dgm:spPr/>
      <dgm:t>
        <a:bodyPr/>
        <a:lstStyle/>
        <a:p>
          <a:endParaRPr lang="en-US"/>
        </a:p>
      </dgm:t>
    </dgm:pt>
    <dgm:pt modelId="{A1911AF1-C90F-44E5-93BC-3B39C859B13E}" type="pres">
      <dgm:prSet presAssocID="{81DD4EF3-8DBC-4054-A878-C620F73939DB}" presName="sibSpaceThree" presStyleCnt="0"/>
      <dgm:spPr/>
      <dgm:t>
        <a:bodyPr/>
        <a:lstStyle/>
        <a:p>
          <a:endParaRPr lang="en-US"/>
        </a:p>
      </dgm:t>
    </dgm:pt>
    <dgm:pt modelId="{6C6B51BB-37A6-4265-ADBA-EF5C894AD838}" type="pres">
      <dgm:prSet presAssocID="{D6AAA1BE-A045-41A4-A813-086419DD503B}" presName="vertThree" presStyleCnt="0"/>
      <dgm:spPr/>
      <dgm:t>
        <a:bodyPr/>
        <a:lstStyle/>
        <a:p>
          <a:endParaRPr lang="en-US"/>
        </a:p>
      </dgm:t>
    </dgm:pt>
    <dgm:pt modelId="{A1A738BE-2F77-4B5D-8F5E-4D36E89F0C65}" type="pres">
      <dgm:prSet presAssocID="{D6AAA1BE-A045-41A4-A813-086419DD503B}" presName="txThree" presStyleLbl="node3" presStyleIdx="1" presStyleCnt="3" custScaleX="37259">
        <dgm:presLayoutVars>
          <dgm:chPref val="3"/>
        </dgm:presLayoutVars>
      </dgm:prSet>
      <dgm:spPr/>
      <dgm:t>
        <a:bodyPr/>
        <a:lstStyle/>
        <a:p>
          <a:endParaRPr lang="en-US"/>
        </a:p>
      </dgm:t>
    </dgm:pt>
    <dgm:pt modelId="{3F9485EE-CCCD-47BB-82D6-0001AD3D79AF}" type="pres">
      <dgm:prSet presAssocID="{D6AAA1BE-A045-41A4-A813-086419DD503B}" presName="horzThree" presStyleCnt="0"/>
      <dgm:spPr/>
      <dgm:t>
        <a:bodyPr/>
        <a:lstStyle/>
        <a:p>
          <a:endParaRPr lang="en-US"/>
        </a:p>
      </dgm:t>
    </dgm:pt>
    <dgm:pt modelId="{F3286ED1-DE42-4782-90FC-AF89BA31F372}" type="pres">
      <dgm:prSet presAssocID="{570C2F59-3E30-41B9-A38C-C6D081A12BBB}" presName="sibSpaceTwo" presStyleCnt="0"/>
      <dgm:spPr/>
      <dgm:t>
        <a:bodyPr/>
        <a:lstStyle/>
        <a:p>
          <a:endParaRPr lang="en-US"/>
        </a:p>
      </dgm:t>
    </dgm:pt>
    <dgm:pt modelId="{7A348E58-814E-4016-81B7-EAE343361608}" type="pres">
      <dgm:prSet presAssocID="{407C9479-19F0-4307-87D8-20B0F7654531}" presName="vertTwo" presStyleCnt="0"/>
      <dgm:spPr/>
      <dgm:t>
        <a:bodyPr/>
        <a:lstStyle/>
        <a:p>
          <a:endParaRPr lang="en-US"/>
        </a:p>
      </dgm:t>
    </dgm:pt>
    <dgm:pt modelId="{4F3693E7-4950-4C0A-BFD7-227877088053}" type="pres">
      <dgm:prSet presAssocID="{407C9479-19F0-4307-87D8-20B0F7654531}" presName="txTwo" presStyleLbl="node2" presStyleIdx="1" presStyleCnt="2">
        <dgm:presLayoutVars>
          <dgm:chPref val="3"/>
        </dgm:presLayoutVars>
      </dgm:prSet>
      <dgm:spPr/>
      <dgm:t>
        <a:bodyPr/>
        <a:lstStyle/>
        <a:p>
          <a:endParaRPr lang="en-US"/>
        </a:p>
      </dgm:t>
    </dgm:pt>
    <dgm:pt modelId="{684E1B69-C838-495E-A10C-59180B4429DA}" type="pres">
      <dgm:prSet presAssocID="{407C9479-19F0-4307-87D8-20B0F7654531}" presName="parTransTwo" presStyleCnt="0"/>
      <dgm:spPr/>
      <dgm:t>
        <a:bodyPr/>
        <a:lstStyle/>
        <a:p>
          <a:endParaRPr lang="en-US"/>
        </a:p>
      </dgm:t>
    </dgm:pt>
    <dgm:pt modelId="{FEE1526C-AD15-42FD-A886-1C3A74E2B600}" type="pres">
      <dgm:prSet presAssocID="{407C9479-19F0-4307-87D8-20B0F7654531}" presName="horzTwo" presStyleCnt="0"/>
      <dgm:spPr/>
      <dgm:t>
        <a:bodyPr/>
        <a:lstStyle/>
        <a:p>
          <a:endParaRPr lang="en-US"/>
        </a:p>
      </dgm:t>
    </dgm:pt>
    <dgm:pt modelId="{6AFAB87C-9B3A-44E9-8673-69D8F6601A75}" type="pres">
      <dgm:prSet presAssocID="{ECD3662A-655B-4704-B84E-603C308C9C37}" presName="vertThree" presStyleCnt="0"/>
      <dgm:spPr/>
      <dgm:t>
        <a:bodyPr/>
        <a:lstStyle/>
        <a:p>
          <a:endParaRPr lang="en-US"/>
        </a:p>
      </dgm:t>
    </dgm:pt>
    <dgm:pt modelId="{07E6FAB5-919F-4FC5-8A11-C4D60C09C110}" type="pres">
      <dgm:prSet presAssocID="{ECD3662A-655B-4704-B84E-603C308C9C37}" presName="txThree" presStyleLbl="node3" presStyleIdx="2" presStyleCnt="3">
        <dgm:presLayoutVars>
          <dgm:chPref val="3"/>
        </dgm:presLayoutVars>
      </dgm:prSet>
      <dgm:spPr/>
      <dgm:t>
        <a:bodyPr/>
        <a:lstStyle/>
        <a:p>
          <a:endParaRPr lang="en-US"/>
        </a:p>
      </dgm:t>
    </dgm:pt>
    <dgm:pt modelId="{6F66FF66-6989-4475-87D1-6F53DBEB4180}" type="pres">
      <dgm:prSet presAssocID="{ECD3662A-655B-4704-B84E-603C308C9C37}" presName="horzThree" presStyleCnt="0"/>
      <dgm:spPr/>
      <dgm:t>
        <a:bodyPr/>
        <a:lstStyle/>
        <a:p>
          <a:endParaRPr lang="en-US"/>
        </a:p>
      </dgm:t>
    </dgm:pt>
  </dgm:ptLst>
  <dgm:cxnLst>
    <dgm:cxn modelId="{95930C1B-BBC0-453B-8DC1-058E95551981}" srcId="{FC5B586C-8FDE-4E2D-A841-DAD646DAF325}" destId="{D6AAA1BE-A045-41A4-A813-086419DD503B}" srcOrd="1" destOrd="0" parTransId="{81B1AB2D-DC2F-4DC3-8954-B2EE89C36339}" sibTransId="{D4DE43A0-C51A-4DFD-B6C8-8CEF51F8B061}"/>
    <dgm:cxn modelId="{E3A0928C-1C6F-4F56-8C98-00B3AC751ABC}" srcId="{268FA191-ACC7-425E-A870-2022FDABA956}" destId="{FC5B586C-8FDE-4E2D-A841-DAD646DAF325}" srcOrd="0" destOrd="0" parTransId="{8EBF6D96-3B01-4399-ABB2-F427AF577D69}" sibTransId="{570C2F59-3E30-41B9-A38C-C6D081A12BBB}"/>
    <dgm:cxn modelId="{A7FB7CF1-9B07-4E65-B5DF-5A4C2B053DC2}" type="presOf" srcId="{407C9479-19F0-4307-87D8-20B0F7654531}" destId="{4F3693E7-4950-4C0A-BFD7-227877088053}" srcOrd="0" destOrd="0" presId="urn:microsoft.com/office/officeart/2005/8/layout/hierarchy4"/>
    <dgm:cxn modelId="{13777EEB-D62C-4006-AEB0-5C74FE364680}" srcId="{268FA191-ACC7-425E-A870-2022FDABA956}" destId="{407C9479-19F0-4307-87D8-20B0F7654531}" srcOrd="1" destOrd="0" parTransId="{42EBD7C7-4280-47CF-8CF2-F076DB6D7A46}" sibTransId="{78F467FA-6A20-492F-A853-268DBC61F8F1}"/>
    <dgm:cxn modelId="{FA8CF0A3-176B-4C5F-BBA0-9311BEDFB4EA}" type="presOf" srcId="{ECD3662A-655B-4704-B84E-603C308C9C37}" destId="{07E6FAB5-919F-4FC5-8A11-C4D60C09C110}" srcOrd="0" destOrd="0" presId="urn:microsoft.com/office/officeart/2005/8/layout/hierarchy4"/>
    <dgm:cxn modelId="{B6C98D04-D6F3-4819-B8E1-E477321BF042}" type="presOf" srcId="{FC5B586C-8FDE-4E2D-A841-DAD646DAF325}" destId="{FB13F48D-1631-4EAA-A86D-A0BE41367306}" srcOrd="0" destOrd="0" presId="urn:microsoft.com/office/officeart/2005/8/layout/hierarchy4"/>
    <dgm:cxn modelId="{0A3A9073-25E2-4D29-9477-D93A9272E76A}" type="presOf" srcId="{268FA191-ACC7-425E-A870-2022FDABA956}" destId="{AC4C5F07-3C30-4EBF-B8D4-6DD67A499DAF}" srcOrd="0" destOrd="0" presId="urn:microsoft.com/office/officeart/2005/8/layout/hierarchy4"/>
    <dgm:cxn modelId="{842C4186-F231-4695-AD7F-AF929DA89D2D}" type="presOf" srcId="{DAB8472C-D54F-4C22-96FA-92A02664EBEA}" destId="{37DD3076-EA9A-4FAD-8E65-93F0671A02BA}" srcOrd="0" destOrd="0" presId="urn:microsoft.com/office/officeart/2005/8/layout/hierarchy4"/>
    <dgm:cxn modelId="{859F3862-CB73-4B73-8A50-E29C7E6D8088}" srcId="{DAB8472C-D54F-4C22-96FA-92A02664EBEA}" destId="{268FA191-ACC7-425E-A870-2022FDABA956}" srcOrd="0" destOrd="0" parTransId="{FC5A3333-EB75-41C2-A1D1-B249D86ACDB8}" sibTransId="{A35F719F-1AB4-45B4-A575-5A6B2638B084}"/>
    <dgm:cxn modelId="{92573CF1-5A3D-4440-A973-E0A2032ADC18}" type="presOf" srcId="{37972AD6-BF2A-4980-A73E-0F1BF9792758}" destId="{B57ECEC5-E71D-4A80-B2EC-3A9800BCB728}" srcOrd="0" destOrd="0" presId="urn:microsoft.com/office/officeart/2005/8/layout/hierarchy4"/>
    <dgm:cxn modelId="{B38E92A0-9F7F-4C0B-98DA-A10E357731CA}" srcId="{407C9479-19F0-4307-87D8-20B0F7654531}" destId="{ECD3662A-655B-4704-B84E-603C308C9C37}" srcOrd="0" destOrd="0" parTransId="{8819405D-E6B7-4288-A72E-5D17ADE41A18}" sibTransId="{FD297AB6-BF24-44FD-A2DE-D839A8945E87}"/>
    <dgm:cxn modelId="{65AF8A77-D29C-4441-8869-724110E0CF8D}" type="presOf" srcId="{D6AAA1BE-A045-41A4-A813-086419DD503B}" destId="{A1A738BE-2F77-4B5D-8F5E-4D36E89F0C65}" srcOrd="0" destOrd="0" presId="urn:microsoft.com/office/officeart/2005/8/layout/hierarchy4"/>
    <dgm:cxn modelId="{DEA7C654-D5C6-4CF7-9540-CE688345C5FD}" srcId="{FC5B586C-8FDE-4E2D-A841-DAD646DAF325}" destId="{37972AD6-BF2A-4980-A73E-0F1BF9792758}" srcOrd="0" destOrd="0" parTransId="{4D63E67E-26A2-4E2B-B1D6-24EBBB8B67C2}" sibTransId="{81DD4EF3-8DBC-4054-A878-C620F73939DB}"/>
    <dgm:cxn modelId="{8961053E-1813-4E76-9F97-DB6BC5ADB04C}" type="presParOf" srcId="{37DD3076-EA9A-4FAD-8E65-93F0671A02BA}" destId="{166F8005-DDE9-490C-8E82-E8957A572ABD}" srcOrd="0" destOrd="0" presId="urn:microsoft.com/office/officeart/2005/8/layout/hierarchy4"/>
    <dgm:cxn modelId="{7728B31B-756C-465F-B59A-9CDE4DE82B13}" type="presParOf" srcId="{166F8005-DDE9-490C-8E82-E8957A572ABD}" destId="{AC4C5F07-3C30-4EBF-B8D4-6DD67A499DAF}" srcOrd="0" destOrd="0" presId="urn:microsoft.com/office/officeart/2005/8/layout/hierarchy4"/>
    <dgm:cxn modelId="{738AC8F8-D6D0-44B7-BC64-9C4CAF97A37A}" type="presParOf" srcId="{166F8005-DDE9-490C-8E82-E8957A572ABD}" destId="{A41AF2B1-6DB0-4257-BAE5-B2C6342C5D0A}" srcOrd="1" destOrd="0" presId="urn:microsoft.com/office/officeart/2005/8/layout/hierarchy4"/>
    <dgm:cxn modelId="{3E7061AA-BE8D-42D6-9561-561B8ACBAD67}" type="presParOf" srcId="{166F8005-DDE9-490C-8E82-E8957A572ABD}" destId="{22F7B2DC-C7E7-4345-81F8-51478E7B0DB7}" srcOrd="2" destOrd="0" presId="urn:microsoft.com/office/officeart/2005/8/layout/hierarchy4"/>
    <dgm:cxn modelId="{5FA95AE7-6B5B-4A9D-98BE-1D2CD3480086}" type="presParOf" srcId="{22F7B2DC-C7E7-4345-81F8-51478E7B0DB7}" destId="{710BE3C4-9A77-4777-ACDA-8C537D1D2D00}" srcOrd="0" destOrd="0" presId="urn:microsoft.com/office/officeart/2005/8/layout/hierarchy4"/>
    <dgm:cxn modelId="{76BE1754-DEC0-4491-AA51-1215359507B7}" type="presParOf" srcId="{710BE3C4-9A77-4777-ACDA-8C537D1D2D00}" destId="{FB13F48D-1631-4EAA-A86D-A0BE41367306}" srcOrd="0" destOrd="0" presId="urn:microsoft.com/office/officeart/2005/8/layout/hierarchy4"/>
    <dgm:cxn modelId="{C60C5183-55BC-4CB8-B720-FB784E842ADA}" type="presParOf" srcId="{710BE3C4-9A77-4777-ACDA-8C537D1D2D00}" destId="{5126E9F8-14EA-4497-BCDC-29D8C5FA2AC9}" srcOrd="1" destOrd="0" presId="urn:microsoft.com/office/officeart/2005/8/layout/hierarchy4"/>
    <dgm:cxn modelId="{C2EDE605-8065-4BE5-A1F5-9D6E7E82A5E3}" type="presParOf" srcId="{710BE3C4-9A77-4777-ACDA-8C537D1D2D00}" destId="{A9396D3D-246D-48D2-89B2-868C381D951A}" srcOrd="2" destOrd="0" presId="urn:microsoft.com/office/officeart/2005/8/layout/hierarchy4"/>
    <dgm:cxn modelId="{4BC312BE-7D23-4298-A2BC-2A23A438EAFB}" type="presParOf" srcId="{A9396D3D-246D-48D2-89B2-868C381D951A}" destId="{78BD7F25-726E-4AFF-BF6E-1DA6F9AFD76A}" srcOrd="0" destOrd="0" presId="urn:microsoft.com/office/officeart/2005/8/layout/hierarchy4"/>
    <dgm:cxn modelId="{6C877166-1785-482B-81CF-DACBE6613603}" type="presParOf" srcId="{78BD7F25-726E-4AFF-BF6E-1DA6F9AFD76A}" destId="{B57ECEC5-E71D-4A80-B2EC-3A9800BCB728}" srcOrd="0" destOrd="0" presId="urn:microsoft.com/office/officeart/2005/8/layout/hierarchy4"/>
    <dgm:cxn modelId="{B35B9AA6-EA10-4D05-ADF5-6E5C5E32550B}" type="presParOf" srcId="{78BD7F25-726E-4AFF-BF6E-1DA6F9AFD76A}" destId="{43D1D059-8C38-4649-AEAF-705704AA3498}" srcOrd="1" destOrd="0" presId="urn:microsoft.com/office/officeart/2005/8/layout/hierarchy4"/>
    <dgm:cxn modelId="{5B70257A-1D64-4756-8353-6630BC298E0B}" type="presParOf" srcId="{A9396D3D-246D-48D2-89B2-868C381D951A}" destId="{A1911AF1-C90F-44E5-93BC-3B39C859B13E}" srcOrd="1" destOrd="0" presId="urn:microsoft.com/office/officeart/2005/8/layout/hierarchy4"/>
    <dgm:cxn modelId="{3EE71D89-486C-4C6D-8E15-E9E3B4502563}" type="presParOf" srcId="{A9396D3D-246D-48D2-89B2-868C381D951A}" destId="{6C6B51BB-37A6-4265-ADBA-EF5C894AD838}" srcOrd="2" destOrd="0" presId="urn:microsoft.com/office/officeart/2005/8/layout/hierarchy4"/>
    <dgm:cxn modelId="{48438699-4537-4563-B5A5-A95487C5062B}" type="presParOf" srcId="{6C6B51BB-37A6-4265-ADBA-EF5C894AD838}" destId="{A1A738BE-2F77-4B5D-8F5E-4D36E89F0C65}" srcOrd="0" destOrd="0" presId="urn:microsoft.com/office/officeart/2005/8/layout/hierarchy4"/>
    <dgm:cxn modelId="{4FCDE4BD-1661-4B15-97C6-DFDA358FB577}" type="presParOf" srcId="{6C6B51BB-37A6-4265-ADBA-EF5C894AD838}" destId="{3F9485EE-CCCD-47BB-82D6-0001AD3D79AF}" srcOrd="1" destOrd="0" presId="urn:microsoft.com/office/officeart/2005/8/layout/hierarchy4"/>
    <dgm:cxn modelId="{C821A8F0-97DC-45AF-A38B-B827CDCDA76F}" type="presParOf" srcId="{22F7B2DC-C7E7-4345-81F8-51478E7B0DB7}" destId="{F3286ED1-DE42-4782-90FC-AF89BA31F372}" srcOrd="1" destOrd="0" presId="urn:microsoft.com/office/officeart/2005/8/layout/hierarchy4"/>
    <dgm:cxn modelId="{AABFE195-6BA2-4709-BB95-776F0C3A0F7A}" type="presParOf" srcId="{22F7B2DC-C7E7-4345-81F8-51478E7B0DB7}" destId="{7A348E58-814E-4016-81B7-EAE343361608}" srcOrd="2" destOrd="0" presId="urn:microsoft.com/office/officeart/2005/8/layout/hierarchy4"/>
    <dgm:cxn modelId="{7841356C-F6BC-4B98-ACB8-EA8BEBA99B1C}" type="presParOf" srcId="{7A348E58-814E-4016-81B7-EAE343361608}" destId="{4F3693E7-4950-4C0A-BFD7-227877088053}" srcOrd="0" destOrd="0" presId="urn:microsoft.com/office/officeart/2005/8/layout/hierarchy4"/>
    <dgm:cxn modelId="{E13277A2-A59F-45A6-9A93-E6C020425799}" type="presParOf" srcId="{7A348E58-814E-4016-81B7-EAE343361608}" destId="{684E1B69-C838-495E-A10C-59180B4429DA}" srcOrd="1" destOrd="0" presId="urn:microsoft.com/office/officeart/2005/8/layout/hierarchy4"/>
    <dgm:cxn modelId="{E5290B62-9D6C-4DB0-8047-5D38A6929F02}" type="presParOf" srcId="{7A348E58-814E-4016-81B7-EAE343361608}" destId="{FEE1526C-AD15-42FD-A886-1C3A74E2B600}" srcOrd="2" destOrd="0" presId="urn:microsoft.com/office/officeart/2005/8/layout/hierarchy4"/>
    <dgm:cxn modelId="{FC68372C-CD84-4614-A144-76DED1719D1B}" type="presParOf" srcId="{FEE1526C-AD15-42FD-A886-1C3A74E2B600}" destId="{6AFAB87C-9B3A-44E9-8673-69D8F6601A75}" srcOrd="0" destOrd="0" presId="urn:microsoft.com/office/officeart/2005/8/layout/hierarchy4"/>
    <dgm:cxn modelId="{42F88F13-AFE6-4D1A-8321-DD4386CC9701}" type="presParOf" srcId="{6AFAB87C-9B3A-44E9-8673-69D8F6601A75}" destId="{07E6FAB5-919F-4FC5-8A11-C4D60C09C110}" srcOrd="0" destOrd="0" presId="urn:microsoft.com/office/officeart/2005/8/layout/hierarchy4"/>
    <dgm:cxn modelId="{58634AD2-86AA-4124-831C-5FAFF0646EFA}" type="presParOf" srcId="{6AFAB87C-9B3A-44E9-8673-69D8F6601A75}" destId="{6F66FF66-6989-4475-87D1-6F53DBEB418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469DB-E7EC-40A0-950A-FE6DDD5AB19A}" type="doc">
      <dgm:prSet loTypeId="urn:microsoft.com/office/officeart/2005/8/layout/chart3" loCatId="relationship" qsTypeId="urn:microsoft.com/office/officeart/2005/8/quickstyle/3d9" qsCatId="3D" csTypeId="urn:microsoft.com/office/officeart/2005/8/colors/accent1_2" csCatId="accent1" phldr="1"/>
      <dgm:spPr/>
    </dgm:pt>
    <dgm:pt modelId="{F653BD08-7E1D-4402-83CB-DCBDC3065DD0}">
      <dgm:prSet phldrT="[Text]"/>
      <dgm:spPr/>
      <dgm:t>
        <a:bodyPr/>
        <a:lstStyle/>
        <a:p>
          <a:r>
            <a:rPr lang="en-US" dirty="0" smtClean="0"/>
            <a:t>Literary</a:t>
          </a:r>
          <a:endParaRPr lang="en-US" dirty="0"/>
        </a:p>
      </dgm:t>
    </dgm:pt>
    <dgm:pt modelId="{EDF2C711-E008-4FD9-AED0-F6BCE501CA09}" type="parTrans" cxnId="{7BAEB25E-61CD-4FF9-A0A2-561E18AAEE2F}">
      <dgm:prSet/>
      <dgm:spPr/>
      <dgm:t>
        <a:bodyPr/>
        <a:lstStyle/>
        <a:p>
          <a:endParaRPr lang="en-US"/>
        </a:p>
      </dgm:t>
    </dgm:pt>
    <dgm:pt modelId="{4680D941-2E6F-47FC-AFEE-786F4D375B7F}" type="sibTrans" cxnId="{7BAEB25E-61CD-4FF9-A0A2-561E18AAEE2F}">
      <dgm:prSet/>
      <dgm:spPr/>
      <dgm:t>
        <a:bodyPr/>
        <a:lstStyle/>
        <a:p>
          <a:endParaRPr lang="en-US"/>
        </a:p>
      </dgm:t>
    </dgm:pt>
    <dgm:pt modelId="{05199824-718A-46D3-9BE5-F235629F1370}">
      <dgm:prSet phldrT="[Text]"/>
      <dgm:spPr/>
      <dgm:t>
        <a:bodyPr/>
        <a:lstStyle/>
        <a:p>
          <a:r>
            <a:rPr lang="en-US" dirty="0" smtClean="0"/>
            <a:t>Social Studies</a:t>
          </a:r>
          <a:endParaRPr lang="en-US" dirty="0"/>
        </a:p>
      </dgm:t>
    </dgm:pt>
    <dgm:pt modelId="{339489A7-548C-45AC-8AF8-FB8FA9538991}" type="parTrans" cxnId="{C4576FAB-CB6D-4AB7-B654-E72569604C33}">
      <dgm:prSet/>
      <dgm:spPr/>
      <dgm:t>
        <a:bodyPr/>
        <a:lstStyle/>
        <a:p>
          <a:endParaRPr lang="en-US"/>
        </a:p>
      </dgm:t>
    </dgm:pt>
    <dgm:pt modelId="{68526F12-1B60-438F-9FD2-C581095AB4F2}" type="sibTrans" cxnId="{C4576FAB-CB6D-4AB7-B654-E72569604C33}">
      <dgm:prSet/>
      <dgm:spPr/>
      <dgm:t>
        <a:bodyPr/>
        <a:lstStyle/>
        <a:p>
          <a:endParaRPr lang="en-US"/>
        </a:p>
      </dgm:t>
    </dgm:pt>
    <dgm:pt modelId="{C0C4C161-7BA8-40A7-B0A0-5FC4803EE955}">
      <dgm:prSet phldrT="[Text]"/>
      <dgm:spPr/>
      <dgm:t>
        <a:bodyPr/>
        <a:lstStyle/>
        <a:p>
          <a:r>
            <a:rPr lang="en-US" dirty="0" smtClean="0"/>
            <a:t>Science</a:t>
          </a:r>
        </a:p>
        <a:p>
          <a:r>
            <a:rPr lang="en-US" dirty="0" smtClean="0"/>
            <a:t>&amp; Tech</a:t>
          </a:r>
          <a:endParaRPr lang="en-US" dirty="0"/>
        </a:p>
      </dgm:t>
    </dgm:pt>
    <dgm:pt modelId="{B221835E-3A0E-4C98-907E-F080C693BDDD}" type="parTrans" cxnId="{11B207C0-E202-4A02-92AC-57116EFB3D1C}">
      <dgm:prSet/>
      <dgm:spPr/>
      <dgm:t>
        <a:bodyPr/>
        <a:lstStyle/>
        <a:p>
          <a:endParaRPr lang="en-US"/>
        </a:p>
      </dgm:t>
    </dgm:pt>
    <dgm:pt modelId="{FBBD4A37-1BA6-4F78-AD65-0529B7CE8345}" type="sibTrans" cxnId="{11B207C0-E202-4A02-92AC-57116EFB3D1C}">
      <dgm:prSet/>
      <dgm:spPr/>
      <dgm:t>
        <a:bodyPr/>
        <a:lstStyle/>
        <a:p>
          <a:endParaRPr lang="en-US"/>
        </a:p>
      </dgm:t>
    </dgm:pt>
    <dgm:pt modelId="{D37B195C-D917-4A19-B156-F3E3CEBBCFFE}" type="pres">
      <dgm:prSet presAssocID="{55D469DB-E7EC-40A0-950A-FE6DDD5AB19A}" presName="compositeShape" presStyleCnt="0">
        <dgm:presLayoutVars>
          <dgm:chMax val="7"/>
          <dgm:dir/>
          <dgm:resizeHandles val="exact"/>
        </dgm:presLayoutVars>
      </dgm:prSet>
      <dgm:spPr/>
    </dgm:pt>
    <dgm:pt modelId="{9C2FAF0E-D7C3-4087-9F43-B7F85BBE8667}" type="pres">
      <dgm:prSet presAssocID="{55D469DB-E7EC-40A0-950A-FE6DDD5AB19A}" presName="wedge1" presStyleLbl="node1" presStyleIdx="0" presStyleCnt="3" custScaleX="123361" custLinFactNeighborX="9249" custLinFactNeighborY="2439"/>
      <dgm:spPr/>
      <dgm:t>
        <a:bodyPr/>
        <a:lstStyle/>
        <a:p>
          <a:endParaRPr lang="en-US"/>
        </a:p>
      </dgm:t>
    </dgm:pt>
    <dgm:pt modelId="{CC770079-C924-4B5A-9CED-796486A21AC3}" type="pres">
      <dgm:prSet presAssocID="{55D469DB-E7EC-40A0-950A-FE6DDD5AB19A}" presName="wedge1Tx" presStyleLbl="node1" presStyleIdx="0" presStyleCnt="3">
        <dgm:presLayoutVars>
          <dgm:chMax val="0"/>
          <dgm:chPref val="0"/>
          <dgm:bulletEnabled val="1"/>
        </dgm:presLayoutVars>
      </dgm:prSet>
      <dgm:spPr/>
      <dgm:t>
        <a:bodyPr/>
        <a:lstStyle/>
        <a:p>
          <a:endParaRPr lang="en-US"/>
        </a:p>
      </dgm:t>
    </dgm:pt>
    <dgm:pt modelId="{DD4A22C8-FEDA-495D-8C64-6EAC6167AAD0}" type="pres">
      <dgm:prSet presAssocID="{55D469DB-E7EC-40A0-950A-FE6DDD5AB19A}" presName="wedge2" presStyleLbl="node1" presStyleIdx="1" presStyleCnt="3" custScaleX="118208" custScaleY="104798" custLinFactNeighborX="8418" custLinFactNeighborY="3187"/>
      <dgm:spPr/>
      <dgm:t>
        <a:bodyPr/>
        <a:lstStyle/>
        <a:p>
          <a:endParaRPr lang="en-US"/>
        </a:p>
      </dgm:t>
    </dgm:pt>
    <dgm:pt modelId="{9F56298D-7C00-4B6D-8F6B-F17FB68DD1DF}" type="pres">
      <dgm:prSet presAssocID="{55D469DB-E7EC-40A0-950A-FE6DDD5AB19A}" presName="wedge2Tx" presStyleLbl="node1" presStyleIdx="1" presStyleCnt="3">
        <dgm:presLayoutVars>
          <dgm:chMax val="0"/>
          <dgm:chPref val="0"/>
          <dgm:bulletEnabled val="1"/>
        </dgm:presLayoutVars>
      </dgm:prSet>
      <dgm:spPr/>
      <dgm:t>
        <a:bodyPr/>
        <a:lstStyle/>
        <a:p>
          <a:endParaRPr lang="en-US"/>
        </a:p>
      </dgm:t>
    </dgm:pt>
    <dgm:pt modelId="{6CE86454-AD27-49AC-81DA-8CDEA812CE35}" type="pres">
      <dgm:prSet presAssocID="{55D469DB-E7EC-40A0-950A-FE6DDD5AB19A}" presName="wedge3" presStyleLbl="node1" presStyleIdx="2" presStyleCnt="3" custScaleX="112877" custScaleY="100434" custLinFactNeighborX="4048" custLinFactNeighborY="-830"/>
      <dgm:spPr/>
      <dgm:t>
        <a:bodyPr/>
        <a:lstStyle/>
        <a:p>
          <a:endParaRPr lang="en-US"/>
        </a:p>
      </dgm:t>
    </dgm:pt>
    <dgm:pt modelId="{67C29EAB-5169-49A1-A0AB-BD82535A8101}" type="pres">
      <dgm:prSet presAssocID="{55D469DB-E7EC-40A0-950A-FE6DDD5AB19A}" presName="wedge3Tx" presStyleLbl="node1" presStyleIdx="2" presStyleCnt="3">
        <dgm:presLayoutVars>
          <dgm:chMax val="0"/>
          <dgm:chPref val="0"/>
          <dgm:bulletEnabled val="1"/>
        </dgm:presLayoutVars>
      </dgm:prSet>
      <dgm:spPr/>
      <dgm:t>
        <a:bodyPr/>
        <a:lstStyle/>
        <a:p>
          <a:endParaRPr lang="en-US"/>
        </a:p>
      </dgm:t>
    </dgm:pt>
  </dgm:ptLst>
  <dgm:cxnLst>
    <dgm:cxn modelId="{20339DB4-F962-4CE6-98A3-E38B3871EFE5}" type="presOf" srcId="{F653BD08-7E1D-4402-83CB-DCBDC3065DD0}" destId="{9C2FAF0E-D7C3-4087-9F43-B7F85BBE8667}" srcOrd="0" destOrd="0" presId="urn:microsoft.com/office/officeart/2005/8/layout/chart3"/>
    <dgm:cxn modelId="{D5864793-1E4A-47EE-8529-36153DD7D752}" type="presOf" srcId="{C0C4C161-7BA8-40A7-B0A0-5FC4803EE955}" destId="{6CE86454-AD27-49AC-81DA-8CDEA812CE35}" srcOrd="0" destOrd="0" presId="urn:microsoft.com/office/officeart/2005/8/layout/chart3"/>
    <dgm:cxn modelId="{7BAEB25E-61CD-4FF9-A0A2-561E18AAEE2F}" srcId="{55D469DB-E7EC-40A0-950A-FE6DDD5AB19A}" destId="{F653BD08-7E1D-4402-83CB-DCBDC3065DD0}" srcOrd="0" destOrd="0" parTransId="{EDF2C711-E008-4FD9-AED0-F6BCE501CA09}" sibTransId="{4680D941-2E6F-47FC-AFEE-786F4D375B7F}"/>
    <dgm:cxn modelId="{F5269C84-2808-4C8E-B52C-D7683D721517}" type="presOf" srcId="{55D469DB-E7EC-40A0-950A-FE6DDD5AB19A}" destId="{D37B195C-D917-4A19-B156-F3E3CEBBCFFE}" srcOrd="0" destOrd="0" presId="urn:microsoft.com/office/officeart/2005/8/layout/chart3"/>
    <dgm:cxn modelId="{11B207C0-E202-4A02-92AC-57116EFB3D1C}" srcId="{55D469DB-E7EC-40A0-950A-FE6DDD5AB19A}" destId="{C0C4C161-7BA8-40A7-B0A0-5FC4803EE955}" srcOrd="2" destOrd="0" parTransId="{B221835E-3A0E-4C98-907E-F080C693BDDD}" sibTransId="{FBBD4A37-1BA6-4F78-AD65-0529B7CE8345}"/>
    <dgm:cxn modelId="{C2E657FA-2E65-48F7-93D2-C0F352E2087A}" type="presOf" srcId="{F653BD08-7E1D-4402-83CB-DCBDC3065DD0}" destId="{CC770079-C924-4B5A-9CED-796486A21AC3}" srcOrd="1" destOrd="0" presId="urn:microsoft.com/office/officeart/2005/8/layout/chart3"/>
    <dgm:cxn modelId="{C7A22D6B-FE4B-4F66-ACD0-0966453C5762}" type="presOf" srcId="{C0C4C161-7BA8-40A7-B0A0-5FC4803EE955}" destId="{67C29EAB-5169-49A1-A0AB-BD82535A8101}" srcOrd="1" destOrd="0" presId="urn:microsoft.com/office/officeart/2005/8/layout/chart3"/>
    <dgm:cxn modelId="{C4576FAB-CB6D-4AB7-B654-E72569604C33}" srcId="{55D469DB-E7EC-40A0-950A-FE6DDD5AB19A}" destId="{05199824-718A-46D3-9BE5-F235629F1370}" srcOrd="1" destOrd="0" parTransId="{339489A7-548C-45AC-8AF8-FB8FA9538991}" sibTransId="{68526F12-1B60-438F-9FD2-C581095AB4F2}"/>
    <dgm:cxn modelId="{37B4BA38-0EC9-4318-85D0-2D96990712FB}" type="presOf" srcId="{05199824-718A-46D3-9BE5-F235629F1370}" destId="{9F56298D-7C00-4B6D-8F6B-F17FB68DD1DF}" srcOrd="1" destOrd="0" presId="urn:microsoft.com/office/officeart/2005/8/layout/chart3"/>
    <dgm:cxn modelId="{261B5FAA-1DD2-402F-8008-166015407E9F}" type="presOf" srcId="{05199824-718A-46D3-9BE5-F235629F1370}" destId="{DD4A22C8-FEDA-495D-8C64-6EAC6167AAD0}" srcOrd="0" destOrd="0" presId="urn:microsoft.com/office/officeart/2005/8/layout/chart3"/>
    <dgm:cxn modelId="{F634CE4C-0636-498C-BCE2-983F0A8F5E46}" type="presParOf" srcId="{D37B195C-D917-4A19-B156-F3E3CEBBCFFE}" destId="{9C2FAF0E-D7C3-4087-9F43-B7F85BBE8667}" srcOrd="0" destOrd="0" presId="urn:microsoft.com/office/officeart/2005/8/layout/chart3"/>
    <dgm:cxn modelId="{E2C93200-0109-4D58-B692-7A7DBE0CADA8}" type="presParOf" srcId="{D37B195C-D917-4A19-B156-F3E3CEBBCFFE}" destId="{CC770079-C924-4B5A-9CED-796486A21AC3}" srcOrd="1" destOrd="0" presId="urn:microsoft.com/office/officeart/2005/8/layout/chart3"/>
    <dgm:cxn modelId="{C8A20D83-7C5A-420D-9C05-B73185F8657A}" type="presParOf" srcId="{D37B195C-D917-4A19-B156-F3E3CEBBCFFE}" destId="{DD4A22C8-FEDA-495D-8C64-6EAC6167AAD0}" srcOrd="2" destOrd="0" presId="urn:microsoft.com/office/officeart/2005/8/layout/chart3"/>
    <dgm:cxn modelId="{43AE76DB-9BD9-480C-AECA-C636EEB6D511}" type="presParOf" srcId="{D37B195C-D917-4A19-B156-F3E3CEBBCFFE}" destId="{9F56298D-7C00-4B6D-8F6B-F17FB68DD1DF}" srcOrd="3" destOrd="0" presId="urn:microsoft.com/office/officeart/2005/8/layout/chart3"/>
    <dgm:cxn modelId="{6E379294-EEC0-4299-8EB3-795DB9555741}" type="presParOf" srcId="{D37B195C-D917-4A19-B156-F3E3CEBBCFFE}" destId="{6CE86454-AD27-49AC-81DA-8CDEA812CE35}" srcOrd="4" destOrd="0" presId="urn:microsoft.com/office/officeart/2005/8/layout/chart3"/>
    <dgm:cxn modelId="{4EB68467-88A7-4905-B9A8-3A0ECB316232}" type="presParOf" srcId="{D37B195C-D917-4A19-B156-F3E3CEBBCFFE}" destId="{67C29EAB-5169-49A1-A0AB-BD82535A8101}"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7A293-5EBA-4071-9D1E-86DF7D17F0B8}" type="doc">
      <dgm:prSet loTypeId="urn:microsoft.com/office/officeart/2005/8/layout/arrow5" loCatId="relationship" qsTypeId="urn:microsoft.com/office/officeart/2005/8/quickstyle/3d1" qsCatId="3D" csTypeId="urn:microsoft.com/office/officeart/2005/8/colors/accent1_2" csCatId="accent1" phldr="1"/>
      <dgm:spPr/>
      <dgm:t>
        <a:bodyPr/>
        <a:lstStyle/>
        <a:p>
          <a:endParaRPr lang="en-US"/>
        </a:p>
      </dgm:t>
    </dgm:pt>
    <dgm:pt modelId="{055E20C0-F74C-4C71-8F62-D1FA670B7F90}">
      <dgm:prSet/>
      <dgm:spPr/>
      <dgm:t>
        <a:bodyPr/>
        <a:lstStyle/>
        <a:p>
          <a:r>
            <a:rPr lang="en-US" smtClean="0"/>
            <a:t>Chemistry: experiments, processes; connections between texts, formulas, graphs &amp; charts.</a:t>
          </a:r>
          <a:endParaRPr lang="en-US"/>
        </a:p>
      </dgm:t>
    </dgm:pt>
    <dgm:pt modelId="{A80DB50F-B10A-4ACB-B2A5-62980CCD1CC5}" type="parTrans" cxnId="{048C422A-CB97-4E7F-B3A9-FBA1F68F8BAC}">
      <dgm:prSet/>
      <dgm:spPr/>
      <dgm:t>
        <a:bodyPr/>
        <a:lstStyle/>
        <a:p>
          <a:endParaRPr lang="en-US"/>
        </a:p>
      </dgm:t>
    </dgm:pt>
    <dgm:pt modelId="{BA9C1925-2197-4990-B301-4D64C288D404}" type="sibTrans" cxnId="{048C422A-CB97-4E7F-B3A9-FBA1F68F8BAC}">
      <dgm:prSet/>
      <dgm:spPr/>
      <dgm:t>
        <a:bodyPr/>
        <a:lstStyle/>
        <a:p>
          <a:endParaRPr lang="en-US"/>
        </a:p>
      </dgm:t>
    </dgm:pt>
    <dgm:pt modelId="{61224F7C-1634-4DBC-BDE5-26D8570BE37A}">
      <dgm:prSet/>
      <dgm:spPr/>
      <dgm:t>
        <a:bodyPr/>
        <a:lstStyle/>
        <a:p>
          <a:r>
            <a:rPr lang="en-US" dirty="0" smtClean="0"/>
            <a:t>History: Consider author’s perspective, contextualize the text with historical period &amp; place, corroborating information across sources.</a:t>
          </a:r>
          <a:endParaRPr lang="en-US" dirty="0"/>
        </a:p>
      </dgm:t>
    </dgm:pt>
    <dgm:pt modelId="{D9EA0BB0-98F5-4004-B6C9-C2D98101D661}" type="parTrans" cxnId="{1BC3CA11-12C2-450C-AB07-6D89D52127A5}">
      <dgm:prSet/>
      <dgm:spPr/>
      <dgm:t>
        <a:bodyPr/>
        <a:lstStyle/>
        <a:p>
          <a:endParaRPr lang="en-US"/>
        </a:p>
      </dgm:t>
    </dgm:pt>
    <dgm:pt modelId="{1B2EE637-6143-4681-A34D-55AE5EADE97B}" type="sibTrans" cxnId="{1BC3CA11-12C2-450C-AB07-6D89D52127A5}">
      <dgm:prSet/>
      <dgm:spPr/>
      <dgm:t>
        <a:bodyPr/>
        <a:lstStyle/>
        <a:p>
          <a:endParaRPr lang="en-US"/>
        </a:p>
      </dgm:t>
    </dgm:pt>
    <dgm:pt modelId="{56E26756-D491-4E80-8768-95C75BD6F95E}" type="pres">
      <dgm:prSet presAssocID="{A2E7A293-5EBA-4071-9D1E-86DF7D17F0B8}" presName="diagram" presStyleCnt="0">
        <dgm:presLayoutVars>
          <dgm:dir/>
          <dgm:resizeHandles val="exact"/>
        </dgm:presLayoutVars>
      </dgm:prSet>
      <dgm:spPr/>
      <dgm:t>
        <a:bodyPr/>
        <a:lstStyle/>
        <a:p>
          <a:endParaRPr lang="en-US"/>
        </a:p>
      </dgm:t>
    </dgm:pt>
    <dgm:pt modelId="{4CE0EB9E-5374-4D1C-B027-1F0324A660FC}" type="pres">
      <dgm:prSet presAssocID="{055E20C0-F74C-4C71-8F62-D1FA670B7F90}" presName="arrow" presStyleLbl="node1" presStyleIdx="0" presStyleCnt="2" custScaleX="122528">
        <dgm:presLayoutVars>
          <dgm:bulletEnabled val="1"/>
        </dgm:presLayoutVars>
      </dgm:prSet>
      <dgm:spPr/>
      <dgm:t>
        <a:bodyPr/>
        <a:lstStyle/>
        <a:p>
          <a:endParaRPr lang="en-US"/>
        </a:p>
      </dgm:t>
    </dgm:pt>
    <dgm:pt modelId="{8D675FAF-2F6B-4C50-A431-E894B96EBA48}" type="pres">
      <dgm:prSet presAssocID="{61224F7C-1634-4DBC-BDE5-26D8570BE37A}" presName="arrow" presStyleLbl="node1" presStyleIdx="1" presStyleCnt="2" custScaleX="122528">
        <dgm:presLayoutVars>
          <dgm:bulletEnabled val="1"/>
        </dgm:presLayoutVars>
      </dgm:prSet>
      <dgm:spPr/>
      <dgm:t>
        <a:bodyPr/>
        <a:lstStyle/>
        <a:p>
          <a:endParaRPr lang="en-US"/>
        </a:p>
      </dgm:t>
    </dgm:pt>
  </dgm:ptLst>
  <dgm:cxnLst>
    <dgm:cxn modelId="{8DDC9F1D-BB25-4F33-9698-404E9E3AA480}" type="presOf" srcId="{A2E7A293-5EBA-4071-9D1E-86DF7D17F0B8}" destId="{56E26756-D491-4E80-8768-95C75BD6F95E}" srcOrd="0" destOrd="0" presId="urn:microsoft.com/office/officeart/2005/8/layout/arrow5"/>
    <dgm:cxn modelId="{048C422A-CB97-4E7F-B3A9-FBA1F68F8BAC}" srcId="{A2E7A293-5EBA-4071-9D1E-86DF7D17F0B8}" destId="{055E20C0-F74C-4C71-8F62-D1FA670B7F90}" srcOrd="0" destOrd="0" parTransId="{A80DB50F-B10A-4ACB-B2A5-62980CCD1CC5}" sibTransId="{BA9C1925-2197-4990-B301-4D64C288D404}"/>
    <dgm:cxn modelId="{50E64074-C3EA-4EC3-88B7-3C898FA23DA6}" type="presOf" srcId="{055E20C0-F74C-4C71-8F62-D1FA670B7F90}" destId="{4CE0EB9E-5374-4D1C-B027-1F0324A660FC}" srcOrd="0" destOrd="0" presId="urn:microsoft.com/office/officeart/2005/8/layout/arrow5"/>
    <dgm:cxn modelId="{1BC3CA11-12C2-450C-AB07-6D89D52127A5}" srcId="{A2E7A293-5EBA-4071-9D1E-86DF7D17F0B8}" destId="{61224F7C-1634-4DBC-BDE5-26D8570BE37A}" srcOrd="1" destOrd="0" parTransId="{D9EA0BB0-98F5-4004-B6C9-C2D98101D661}" sibTransId="{1B2EE637-6143-4681-A34D-55AE5EADE97B}"/>
    <dgm:cxn modelId="{C78BC0C4-AF2F-4CDA-B97F-CB898CE25F3C}" type="presOf" srcId="{61224F7C-1634-4DBC-BDE5-26D8570BE37A}" destId="{8D675FAF-2F6B-4C50-A431-E894B96EBA48}" srcOrd="0" destOrd="0" presId="urn:microsoft.com/office/officeart/2005/8/layout/arrow5"/>
    <dgm:cxn modelId="{5A538FAD-BC97-49EF-88D9-12F70970FD66}" type="presParOf" srcId="{56E26756-D491-4E80-8768-95C75BD6F95E}" destId="{4CE0EB9E-5374-4D1C-B027-1F0324A660FC}" srcOrd="0" destOrd="0" presId="urn:microsoft.com/office/officeart/2005/8/layout/arrow5"/>
    <dgm:cxn modelId="{6057374B-EF9D-4CDA-B510-142882584E3C}" type="presParOf" srcId="{56E26756-D491-4E80-8768-95C75BD6F95E}" destId="{8D675FAF-2F6B-4C50-A431-E894B96EBA4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0E71BF-B860-4E06-90E7-0ED439E567F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0F18836-2D3D-49DF-9D77-5B1F3315053A}">
      <dgm:prSet phldrT="[Text]">
        <dgm:style>
          <a:lnRef idx="2">
            <a:schemeClr val="accent3"/>
          </a:lnRef>
          <a:fillRef idx="1">
            <a:schemeClr val="lt1"/>
          </a:fillRef>
          <a:effectRef idx="0">
            <a:schemeClr val="accent3"/>
          </a:effectRef>
          <a:fontRef idx="minor">
            <a:schemeClr val="dk1"/>
          </a:fontRef>
        </dgm:style>
      </dgm:prSet>
      <dgm:spPr/>
      <dgm:t>
        <a:bodyPr/>
        <a:lstStyle/>
        <a:p>
          <a:r>
            <a:rPr lang="en-US" sz="2200" b="1" dirty="0" smtClean="0">
              <a:solidFill>
                <a:schemeClr val="tx1"/>
              </a:solidFill>
            </a:rPr>
            <a:t>Key Ideas and Details</a:t>
          </a:r>
          <a:endParaRPr lang="en-US" sz="2200" dirty="0"/>
        </a:p>
      </dgm:t>
    </dgm:pt>
    <dgm:pt modelId="{B0572520-6EC6-4586-8BE2-43036FD4C6B5}" type="parTrans" cxnId="{70D31767-DAD2-4D03-8FCD-041D92912A66}">
      <dgm:prSet/>
      <dgm:spPr/>
      <dgm:t>
        <a:bodyPr/>
        <a:lstStyle/>
        <a:p>
          <a:endParaRPr lang="en-US"/>
        </a:p>
      </dgm:t>
    </dgm:pt>
    <dgm:pt modelId="{3E934F72-2AB0-4D43-B70F-0B149A5798F3}" type="sibTrans" cxnId="{70D31767-DAD2-4D03-8FCD-041D92912A66}">
      <dgm:prSet/>
      <dgm:spPr/>
      <dgm:t>
        <a:bodyPr/>
        <a:lstStyle/>
        <a:p>
          <a:endParaRPr lang="en-US"/>
        </a:p>
      </dgm:t>
    </dgm:pt>
    <dgm:pt modelId="{724D83C0-9159-4109-9310-528B22C75AEC}">
      <dgm:prSet phldrT="[Text]">
        <dgm:style>
          <a:lnRef idx="2">
            <a:schemeClr val="accent6"/>
          </a:lnRef>
          <a:fillRef idx="1">
            <a:schemeClr val="lt1"/>
          </a:fillRef>
          <a:effectRef idx="0">
            <a:schemeClr val="accent6"/>
          </a:effectRef>
          <a:fontRef idx="minor">
            <a:schemeClr val="dk1"/>
          </a:fontRef>
        </dgm:style>
      </dgm:prSet>
      <dgm:spPr/>
      <dgm:t>
        <a:bodyPr/>
        <a:lstStyle/>
        <a:p>
          <a:r>
            <a:rPr lang="en-US" sz="2200" b="1" dirty="0" smtClean="0">
              <a:solidFill>
                <a:prstClr val="black"/>
              </a:solidFill>
            </a:rPr>
            <a:t>Craft and Structure</a:t>
          </a:r>
          <a:endParaRPr lang="en-US" sz="2200" dirty="0"/>
        </a:p>
      </dgm:t>
    </dgm:pt>
    <dgm:pt modelId="{CEF3400E-6CC4-408B-970D-E318EDD6BD42}" type="parTrans" cxnId="{79D374A9-45BE-40F4-80DD-0AC6AB513CBB}">
      <dgm:prSet/>
      <dgm:spPr/>
      <dgm:t>
        <a:bodyPr/>
        <a:lstStyle/>
        <a:p>
          <a:endParaRPr lang="en-US"/>
        </a:p>
      </dgm:t>
    </dgm:pt>
    <dgm:pt modelId="{E48ED7A7-3D4E-4057-A0BD-0538F49B728E}" type="sibTrans" cxnId="{79D374A9-45BE-40F4-80DD-0AC6AB513CBB}">
      <dgm:prSet/>
      <dgm:spPr/>
      <dgm:t>
        <a:bodyPr/>
        <a:lstStyle/>
        <a:p>
          <a:endParaRPr lang="en-US"/>
        </a:p>
      </dgm:t>
    </dgm:pt>
    <dgm:pt modelId="{C7A7AF7D-FDE9-41DB-AE3E-DA8F932E1D3A}">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smtClean="0">
              <a:solidFill>
                <a:prstClr val="black"/>
              </a:solidFill>
            </a:rPr>
            <a:t>Interpret words and phrases</a:t>
          </a:r>
          <a:endParaRPr lang="en-US" sz="2000" dirty="0"/>
        </a:p>
      </dgm:t>
    </dgm:pt>
    <dgm:pt modelId="{526E911A-0E09-447B-A4DC-CAB1424969B9}" type="parTrans" cxnId="{C046BBF4-27E1-4C30-9BD8-7289C944B519}">
      <dgm:prSet/>
      <dgm:spPr/>
      <dgm:t>
        <a:bodyPr/>
        <a:lstStyle/>
        <a:p>
          <a:endParaRPr lang="en-US"/>
        </a:p>
      </dgm:t>
    </dgm:pt>
    <dgm:pt modelId="{60DC51DB-9C84-47CA-8713-858D115DD371}" type="sibTrans" cxnId="{C046BBF4-27E1-4C30-9BD8-7289C944B519}">
      <dgm:prSet/>
      <dgm:spPr/>
      <dgm:t>
        <a:bodyPr/>
        <a:lstStyle/>
        <a:p>
          <a:endParaRPr lang="en-US"/>
        </a:p>
      </dgm:t>
    </dgm:pt>
    <dgm:pt modelId="{9DFFF546-4964-4863-88B1-ED471664A4B3}">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b="0" dirty="0" smtClean="0">
              <a:effectLst/>
            </a:rPr>
            <a:t>Focus on Tier Two Vocabulary</a:t>
          </a:r>
          <a:endParaRPr lang="en-US" sz="2000" b="0" dirty="0">
            <a:effectLst/>
          </a:endParaRPr>
        </a:p>
      </dgm:t>
    </dgm:pt>
    <dgm:pt modelId="{91044BF9-5CE1-4C7B-B0E0-98739736C572}" type="parTrans" cxnId="{DEB7B80B-BCD8-4E7B-BD2C-B218EE4D018B}">
      <dgm:prSet/>
      <dgm:spPr/>
      <dgm:t>
        <a:bodyPr/>
        <a:lstStyle/>
        <a:p>
          <a:endParaRPr lang="en-US"/>
        </a:p>
      </dgm:t>
    </dgm:pt>
    <dgm:pt modelId="{2DE9BD37-675B-4DD9-9146-77408F66CEF8}" type="sibTrans" cxnId="{DEB7B80B-BCD8-4E7B-BD2C-B218EE4D018B}">
      <dgm:prSet/>
      <dgm:spPr/>
      <dgm:t>
        <a:bodyPr/>
        <a:lstStyle/>
        <a:p>
          <a:endParaRPr lang="en-US"/>
        </a:p>
      </dgm:t>
    </dgm:pt>
    <dgm:pt modelId="{498120B3-04C8-49CF-8FAC-8A60AD2AD6A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200" b="1" dirty="0" smtClean="0">
              <a:solidFill>
                <a:prstClr val="black"/>
              </a:solidFill>
            </a:rPr>
            <a:t>Integration of Knowledge and Ideas</a:t>
          </a:r>
          <a:endParaRPr lang="en-US" sz="2200" b="1" dirty="0"/>
        </a:p>
      </dgm:t>
    </dgm:pt>
    <dgm:pt modelId="{F479FFC5-F8B7-4FEF-BA05-279894B3AF9F}" type="parTrans" cxnId="{8F4F2D99-0BEA-404C-A086-22A4372F18E3}">
      <dgm:prSet/>
      <dgm:spPr/>
      <dgm:t>
        <a:bodyPr/>
        <a:lstStyle/>
        <a:p>
          <a:endParaRPr lang="en-US"/>
        </a:p>
      </dgm:t>
    </dgm:pt>
    <dgm:pt modelId="{06203B70-6001-4FBB-9EA3-2B9B2BB1400C}" type="sibTrans" cxnId="{8F4F2D99-0BEA-404C-A086-22A4372F18E3}">
      <dgm:prSet/>
      <dgm:spPr/>
      <dgm:t>
        <a:bodyPr/>
        <a:lstStyle/>
        <a:p>
          <a:endParaRPr lang="en-US"/>
        </a:p>
      </dgm:t>
    </dgm:pt>
    <dgm:pt modelId="{2BA8EF4C-4810-4664-9F73-A8BB88A339D6}">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smtClean="0">
              <a:solidFill>
                <a:prstClr val="black"/>
              </a:solidFill>
            </a:rPr>
            <a:t>Evaluate the different medias.</a:t>
          </a:r>
          <a:endParaRPr lang="en-US" sz="2000" dirty="0"/>
        </a:p>
      </dgm:t>
    </dgm:pt>
    <dgm:pt modelId="{15F7D037-1701-403F-AE71-076DF431093B}" type="parTrans" cxnId="{7C179513-1F99-4EF7-8A5A-AAE67BAAB5C1}">
      <dgm:prSet/>
      <dgm:spPr/>
      <dgm:t>
        <a:bodyPr/>
        <a:lstStyle/>
        <a:p>
          <a:endParaRPr lang="en-US"/>
        </a:p>
      </dgm:t>
    </dgm:pt>
    <dgm:pt modelId="{6917DC27-12DC-40DA-88D5-FC2729F90262}" type="sibTrans" cxnId="{7C179513-1F99-4EF7-8A5A-AAE67BAAB5C1}">
      <dgm:prSet/>
      <dgm:spPr/>
      <dgm:t>
        <a:bodyPr/>
        <a:lstStyle/>
        <a:p>
          <a:endParaRPr lang="en-US"/>
        </a:p>
      </dgm:t>
    </dgm:pt>
    <dgm:pt modelId="{327D94EF-D48A-4F33-BB4C-138722B83E13}">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smtClean="0">
              <a:solidFill>
                <a:prstClr val="black"/>
              </a:solidFill>
            </a:rPr>
            <a:t>Integrate information from several sources to address related  themes and concepts.</a:t>
          </a:r>
          <a:endParaRPr lang="en-US" sz="2000" dirty="0"/>
        </a:p>
      </dgm:t>
    </dgm:pt>
    <dgm:pt modelId="{C33C04CA-88E3-4383-8C01-562130FFB213}" type="parTrans" cxnId="{83BF5A23-40E6-4DB8-8704-396DAF7144CC}">
      <dgm:prSet/>
      <dgm:spPr/>
      <dgm:t>
        <a:bodyPr/>
        <a:lstStyle/>
        <a:p>
          <a:endParaRPr lang="en-US"/>
        </a:p>
      </dgm:t>
    </dgm:pt>
    <dgm:pt modelId="{A9488396-E74A-4951-855E-EC6EA2B005F6}" type="sibTrans" cxnId="{83BF5A23-40E6-4DB8-8704-396DAF7144CC}">
      <dgm:prSet/>
      <dgm:spPr/>
      <dgm:t>
        <a:bodyPr/>
        <a:lstStyle/>
        <a:p>
          <a:endParaRPr lang="en-US"/>
        </a:p>
      </dgm:t>
    </dgm:pt>
    <dgm:pt modelId="{5FEC7949-9F25-405D-9065-EC2245E3811C}">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000" dirty="0" smtClean="0">
              <a:solidFill>
                <a:schemeClr val="tx1"/>
              </a:solidFill>
            </a:rPr>
            <a:t>State what the text says explicitly and support it with evidence. </a:t>
          </a:r>
          <a:endParaRPr lang="en-US" sz="2000" dirty="0"/>
        </a:p>
      </dgm:t>
    </dgm:pt>
    <dgm:pt modelId="{77FC2D10-63D5-401B-8F6C-1D6F47FDF252}" type="sibTrans" cxnId="{C318A41B-BBE5-44AD-9A30-F1CF38856C7B}">
      <dgm:prSet/>
      <dgm:spPr/>
      <dgm:t>
        <a:bodyPr/>
        <a:lstStyle/>
        <a:p>
          <a:endParaRPr lang="en-US"/>
        </a:p>
      </dgm:t>
    </dgm:pt>
    <dgm:pt modelId="{97E42F73-2BD0-413B-B6DA-4EB9D0B8484D}" type="parTrans" cxnId="{C318A41B-BBE5-44AD-9A30-F1CF38856C7B}">
      <dgm:prSet/>
      <dgm:spPr/>
      <dgm:t>
        <a:bodyPr/>
        <a:lstStyle/>
        <a:p>
          <a:endParaRPr lang="en-US"/>
        </a:p>
      </dgm:t>
    </dgm:pt>
    <dgm:pt modelId="{61A49931-7ABA-40B4-B701-086CA2F5B4FB}">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000" dirty="0" smtClean="0">
              <a:solidFill>
                <a:schemeClr val="tx1"/>
              </a:solidFill>
            </a:rPr>
            <a:t>Identify the central idea and theme(s).</a:t>
          </a:r>
          <a:endParaRPr lang="en-US" sz="2000" dirty="0"/>
        </a:p>
      </dgm:t>
    </dgm:pt>
    <dgm:pt modelId="{204E64A2-B55A-45B9-A671-7D924325BE43}" type="sibTrans" cxnId="{69D3FC4A-2CB5-430E-8DD7-167FE22D1906}">
      <dgm:prSet/>
      <dgm:spPr/>
      <dgm:t>
        <a:bodyPr/>
        <a:lstStyle/>
        <a:p>
          <a:endParaRPr lang="en-US"/>
        </a:p>
      </dgm:t>
    </dgm:pt>
    <dgm:pt modelId="{31E0EDEF-BBAF-424E-9104-C6DC2C8D740B}" type="parTrans" cxnId="{69D3FC4A-2CB5-430E-8DD7-167FE22D1906}">
      <dgm:prSet/>
      <dgm:spPr/>
      <dgm:t>
        <a:bodyPr/>
        <a:lstStyle/>
        <a:p>
          <a:endParaRPr lang="en-US"/>
        </a:p>
      </dgm:t>
    </dgm:pt>
    <dgm:pt modelId="{37298DEA-A410-4981-9E75-2E0D5383C02C}">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2000" dirty="0" smtClean="0">
              <a:solidFill>
                <a:schemeClr val="tx1"/>
              </a:solidFill>
            </a:rPr>
            <a:t>Analyze relationships, concepts, or events.</a:t>
          </a:r>
          <a:endParaRPr lang="en-US" sz="2000" dirty="0"/>
        </a:p>
      </dgm:t>
    </dgm:pt>
    <dgm:pt modelId="{1E333C77-AF34-4A86-A9CC-E42F1160CE42}" type="parTrans" cxnId="{B71787DD-A0CC-4FAA-8F06-E3B2A7393440}">
      <dgm:prSet/>
      <dgm:spPr/>
      <dgm:t>
        <a:bodyPr/>
        <a:lstStyle/>
        <a:p>
          <a:endParaRPr lang="en-US"/>
        </a:p>
      </dgm:t>
    </dgm:pt>
    <dgm:pt modelId="{44B2B019-7203-4779-9058-F0185D0B405E}" type="sibTrans" cxnId="{B71787DD-A0CC-4FAA-8F06-E3B2A7393440}">
      <dgm:prSet/>
      <dgm:spPr/>
      <dgm:t>
        <a:bodyPr/>
        <a:lstStyle/>
        <a:p>
          <a:endParaRPr lang="en-US"/>
        </a:p>
      </dgm:t>
    </dgm:pt>
    <dgm:pt modelId="{68DD0F2A-354F-4874-8DA6-D8E63AA2913C}">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smtClean="0">
              <a:solidFill>
                <a:prstClr val="black"/>
              </a:solidFill>
            </a:rPr>
            <a:t>Discuss purposes and points of view.</a:t>
          </a:r>
          <a:endParaRPr lang="en-US" sz="2000" dirty="0"/>
        </a:p>
      </dgm:t>
    </dgm:pt>
    <dgm:pt modelId="{F68DF0F9-DFC8-4156-8DF5-94B07FA1467D}" type="parTrans" cxnId="{763CD76A-1FDB-424C-AFC9-13F5C3D7D5AD}">
      <dgm:prSet/>
      <dgm:spPr/>
      <dgm:t>
        <a:bodyPr/>
        <a:lstStyle/>
        <a:p>
          <a:endParaRPr lang="en-US"/>
        </a:p>
      </dgm:t>
    </dgm:pt>
    <dgm:pt modelId="{0904A092-25F8-4475-88C5-B8D5D89581DA}" type="sibTrans" cxnId="{763CD76A-1FDB-424C-AFC9-13F5C3D7D5AD}">
      <dgm:prSet/>
      <dgm:spPr/>
      <dgm:t>
        <a:bodyPr/>
        <a:lstStyle/>
        <a:p>
          <a:endParaRPr lang="en-US"/>
        </a:p>
      </dgm:t>
    </dgm:pt>
    <dgm:pt modelId="{AB23E21C-040C-43B3-8DBC-B992516BDB6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smtClean="0">
              <a:solidFill>
                <a:prstClr val="black"/>
              </a:solidFill>
            </a:rPr>
            <a:t>Analyze features and structures of text.</a:t>
          </a:r>
          <a:endParaRPr lang="en-US" sz="2000" dirty="0"/>
        </a:p>
      </dgm:t>
    </dgm:pt>
    <dgm:pt modelId="{4D94C01D-9666-4C35-8E62-F052AF49E8E7}" type="parTrans" cxnId="{BB2B0EC1-D5AD-4B54-A022-4599BD0F87CD}">
      <dgm:prSet/>
      <dgm:spPr/>
      <dgm:t>
        <a:bodyPr/>
        <a:lstStyle/>
        <a:p>
          <a:endParaRPr lang="en-US"/>
        </a:p>
      </dgm:t>
    </dgm:pt>
    <dgm:pt modelId="{69140935-8E4B-4D09-8193-A86DCDC49F59}" type="sibTrans" cxnId="{BB2B0EC1-D5AD-4B54-A022-4599BD0F87CD}">
      <dgm:prSet/>
      <dgm:spPr/>
      <dgm:t>
        <a:bodyPr/>
        <a:lstStyle/>
        <a:p>
          <a:endParaRPr lang="en-US"/>
        </a:p>
      </dgm:t>
    </dgm:pt>
    <dgm:pt modelId="{C222E1A9-E9AD-41E8-BA24-20FDFC2AACF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b="0" dirty="0" smtClean="0">
              <a:effectLst/>
            </a:rPr>
            <a:t>Focus on 6 Text Structures</a:t>
          </a:r>
          <a:endParaRPr lang="en-US" sz="2000" b="0" dirty="0">
            <a:effectLst/>
          </a:endParaRPr>
        </a:p>
      </dgm:t>
    </dgm:pt>
    <dgm:pt modelId="{A2852467-645A-45BD-A31C-F27225B72A83}" type="parTrans" cxnId="{27D3781E-FA56-4E6B-9EE2-8EED94929CB0}">
      <dgm:prSet/>
      <dgm:spPr/>
      <dgm:t>
        <a:bodyPr/>
        <a:lstStyle/>
        <a:p>
          <a:endParaRPr lang="en-US"/>
        </a:p>
      </dgm:t>
    </dgm:pt>
    <dgm:pt modelId="{089BDA23-7CA7-4DEE-AE31-8CC106091952}" type="sibTrans" cxnId="{27D3781E-FA56-4E6B-9EE2-8EED94929CB0}">
      <dgm:prSet/>
      <dgm:spPr/>
      <dgm:t>
        <a:bodyPr/>
        <a:lstStyle/>
        <a:p>
          <a:endParaRPr lang="en-US"/>
        </a:p>
      </dgm:t>
    </dgm:pt>
    <dgm:pt modelId="{C655E03B-DE97-42AE-9709-8DACDB7578A1}" type="pres">
      <dgm:prSet presAssocID="{CC0E71BF-B860-4E06-90E7-0ED439E567F7}" presName="linear" presStyleCnt="0">
        <dgm:presLayoutVars>
          <dgm:dir/>
          <dgm:resizeHandles val="exact"/>
        </dgm:presLayoutVars>
      </dgm:prSet>
      <dgm:spPr/>
      <dgm:t>
        <a:bodyPr/>
        <a:lstStyle/>
        <a:p>
          <a:endParaRPr lang="en-US"/>
        </a:p>
      </dgm:t>
    </dgm:pt>
    <dgm:pt modelId="{26D4787F-79AB-49BC-9FA8-4C70BA1911E0}" type="pres">
      <dgm:prSet presAssocID="{70F18836-2D3D-49DF-9D77-5B1F3315053A}" presName="comp" presStyleCnt="0"/>
      <dgm:spPr/>
    </dgm:pt>
    <dgm:pt modelId="{34A7599B-BC43-48D8-BE99-1B58BDD6AC9E}" type="pres">
      <dgm:prSet presAssocID="{70F18836-2D3D-49DF-9D77-5B1F3315053A}" presName="box" presStyleLbl="node1" presStyleIdx="0" presStyleCnt="3" custScaleY="101489" custLinFactNeighborY="0"/>
      <dgm:spPr/>
      <dgm:t>
        <a:bodyPr/>
        <a:lstStyle/>
        <a:p>
          <a:endParaRPr lang="en-US"/>
        </a:p>
      </dgm:t>
    </dgm:pt>
    <dgm:pt modelId="{00926FD3-095D-49C8-BD46-AB9E1BD99F07}" type="pres">
      <dgm:prSet presAssocID="{70F18836-2D3D-49DF-9D77-5B1F3315053A}" presName="img" presStyleLbl="fgImgPlace1" presStyleIdx="0" presStyleCnt="3"/>
      <dgm:spPr>
        <a:noFill/>
      </dgm:spPr>
    </dgm:pt>
    <dgm:pt modelId="{010F88D4-F591-4467-8938-AC5B3B7AC800}" type="pres">
      <dgm:prSet presAssocID="{70F18836-2D3D-49DF-9D77-5B1F3315053A}" presName="text" presStyleLbl="node1" presStyleIdx="0" presStyleCnt="3">
        <dgm:presLayoutVars>
          <dgm:bulletEnabled val="1"/>
        </dgm:presLayoutVars>
      </dgm:prSet>
      <dgm:spPr/>
      <dgm:t>
        <a:bodyPr/>
        <a:lstStyle/>
        <a:p>
          <a:endParaRPr lang="en-US"/>
        </a:p>
      </dgm:t>
    </dgm:pt>
    <dgm:pt modelId="{EAB978ED-45D5-4CD1-8FE8-F89350253B5F}" type="pres">
      <dgm:prSet presAssocID="{3E934F72-2AB0-4D43-B70F-0B149A5798F3}" presName="spacer" presStyleCnt="0"/>
      <dgm:spPr/>
    </dgm:pt>
    <dgm:pt modelId="{E2345D1F-199A-4E90-9A44-0D9CA4E4F171}" type="pres">
      <dgm:prSet presAssocID="{724D83C0-9159-4109-9310-528B22C75AEC}" presName="comp" presStyleCnt="0"/>
      <dgm:spPr/>
    </dgm:pt>
    <dgm:pt modelId="{A56F1426-0668-4B4B-A888-50A7BCF4D93B}" type="pres">
      <dgm:prSet presAssocID="{724D83C0-9159-4109-9310-528B22C75AEC}" presName="box" presStyleLbl="node1" presStyleIdx="1" presStyleCnt="3" custScaleY="128608" custLinFactNeighborY="-2760"/>
      <dgm:spPr/>
      <dgm:t>
        <a:bodyPr/>
        <a:lstStyle/>
        <a:p>
          <a:endParaRPr lang="en-US"/>
        </a:p>
      </dgm:t>
    </dgm:pt>
    <dgm:pt modelId="{39466382-365D-4B49-B99A-B561684A1704}" type="pres">
      <dgm:prSet presAssocID="{724D83C0-9159-4109-9310-528B22C75AEC}" presName="img" presStyleLbl="fgImgPlace1" presStyleIdx="1" presStyleCnt="3"/>
      <dgm:spPr>
        <a:noFill/>
      </dgm:spPr>
    </dgm:pt>
    <dgm:pt modelId="{191AB4BF-1812-4E16-8D2D-6A10CBF8376C}" type="pres">
      <dgm:prSet presAssocID="{724D83C0-9159-4109-9310-528B22C75AEC}" presName="text" presStyleLbl="node1" presStyleIdx="1" presStyleCnt="3">
        <dgm:presLayoutVars>
          <dgm:bulletEnabled val="1"/>
        </dgm:presLayoutVars>
      </dgm:prSet>
      <dgm:spPr/>
      <dgm:t>
        <a:bodyPr/>
        <a:lstStyle/>
        <a:p>
          <a:endParaRPr lang="en-US"/>
        </a:p>
      </dgm:t>
    </dgm:pt>
    <dgm:pt modelId="{C8C03F9E-03F2-4065-BF10-3E8B033E23C8}" type="pres">
      <dgm:prSet presAssocID="{E48ED7A7-3D4E-4057-A0BD-0538F49B728E}" presName="spacer" presStyleCnt="0"/>
      <dgm:spPr/>
    </dgm:pt>
    <dgm:pt modelId="{CAC4CF93-5E1D-414E-871E-76A70F5B41A9}" type="pres">
      <dgm:prSet presAssocID="{498120B3-04C8-49CF-8FAC-8A60AD2AD6AA}" presName="comp" presStyleCnt="0"/>
      <dgm:spPr/>
    </dgm:pt>
    <dgm:pt modelId="{DF883D45-AE71-4E8C-AF71-E19CBE540765}" type="pres">
      <dgm:prSet presAssocID="{498120B3-04C8-49CF-8FAC-8A60AD2AD6AA}" presName="box" presStyleLbl="node1" presStyleIdx="2" presStyleCnt="3" custScaleY="116162" custLinFactNeighborY="-4276"/>
      <dgm:spPr/>
      <dgm:t>
        <a:bodyPr/>
        <a:lstStyle/>
        <a:p>
          <a:endParaRPr lang="en-US"/>
        </a:p>
      </dgm:t>
    </dgm:pt>
    <dgm:pt modelId="{F705A560-79F0-40CD-BCDE-EBAAC46D1CD8}" type="pres">
      <dgm:prSet presAssocID="{498120B3-04C8-49CF-8FAC-8A60AD2AD6AA}" presName="img" presStyleLbl="fgImgPlace1" presStyleIdx="2" presStyleCnt="3"/>
      <dgm:spPr>
        <a:noFill/>
      </dgm:spPr>
    </dgm:pt>
    <dgm:pt modelId="{F92AD4C9-60C2-48C1-BBC1-81BC389CA88C}" type="pres">
      <dgm:prSet presAssocID="{498120B3-04C8-49CF-8FAC-8A60AD2AD6AA}" presName="text" presStyleLbl="node1" presStyleIdx="2" presStyleCnt="3">
        <dgm:presLayoutVars>
          <dgm:bulletEnabled val="1"/>
        </dgm:presLayoutVars>
      </dgm:prSet>
      <dgm:spPr/>
      <dgm:t>
        <a:bodyPr/>
        <a:lstStyle/>
        <a:p>
          <a:endParaRPr lang="en-US"/>
        </a:p>
      </dgm:t>
    </dgm:pt>
  </dgm:ptLst>
  <dgm:cxnLst>
    <dgm:cxn modelId="{7A1DB905-4D2D-4FB0-BAC1-C51F44A27441}" type="presOf" srcId="{37298DEA-A410-4981-9E75-2E0D5383C02C}" destId="{010F88D4-F591-4467-8938-AC5B3B7AC800}" srcOrd="1" destOrd="3" presId="urn:microsoft.com/office/officeart/2005/8/layout/vList4"/>
    <dgm:cxn modelId="{C318A41B-BBE5-44AD-9A30-F1CF38856C7B}" srcId="{70F18836-2D3D-49DF-9D77-5B1F3315053A}" destId="{5FEC7949-9F25-405D-9065-EC2245E3811C}" srcOrd="0" destOrd="0" parTransId="{97E42F73-2BD0-413B-B6DA-4EB9D0B8484D}" sibTransId="{77FC2D10-63D5-401B-8F6C-1D6F47FDF252}"/>
    <dgm:cxn modelId="{83BF5A23-40E6-4DB8-8704-396DAF7144CC}" srcId="{498120B3-04C8-49CF-8FAC-8A60AD2AD6AA}" destId="{327D94EF-D48A-4F33-BB4C-138722B83E13}" srcOrd="1" destOrd="0" parTransId="{C33C04CA-88E3-4383-8C01-562130FFB213}" sibTransId="{A9488396-E74A-4951-855E-EC6EA2B005F6}"/>
    <dgm:cxn modelId="{991A5B87-64B6-47FB-8312-EEA8A9C6D3AE}" type="presOf" srcId="{C222E1A9-E9AD-41E8-BA24-20FDFC2AACF1}" destId="{A56F1426-0668-4B4B-A888-50A7BCF4D93B}" srcOrd="0" destOrd="4" presId="urn:microsoft.com/office/officeart/2005/8/layout/vList4"/>
    <dgm:cxn modelId="{13358AC8-B0A5-4791-AA13-7D6D7BCF41CE}" type="presOf" srcId="{C7A7AF7D-FDE9-41DB-AE3E-DA8F932E1D3A}" destId="{A56F1426-0668-4B4B-A888-50A7BCF4D93B}" srcOrd="0" destOrd="1" presId="urn:microsoft.com/office/officeart/2005/8/layout/vList4"/>
    <dgm:cxn modelId="{D0D47F1B-8B3F-4774-BD85-E41F34F74C25}" type="presOf" srcId="{5FEC7949-9F25-405D-9065-EC2245E3811C}" destId="{34A7599B-BC43-48D8-BE99-1B58BDD6AC9E}" srcOrd="0" destOrd="1" presId="urn:microsoft.com/office/officeart/2005/8/layout/vList4"/>
    <dgm:cxn modelId="{9E68715F-CEBD-4169-ACBA-0DD4ABB58D1A}" type="presOf" srcId="{5FEC7949-9F25-405D-9065-EC2245E3811C}" destId="{010F88D4-F591-4467-8938-AC5B3B7AC800}" srcOrd="1" destOrd="1" presId="urn:microsoft.com/office/officeart/2005/8/layout/vList4"/>
    <dgm:cxn modelId="{74146FAC-B32F-4D49-84D5-55D07ED09C87}" type="presOf" srcId="{61A49931-7ABA-40B4-B701-086CA2F5B4FB}" destId="{34A7599B-BC43-48D8-BE99-1B58BDD6AC9E}" srcOrd="0" destOrd="2" presId="urn:microsoft.com/office/officeart/2005/8/layout/vList4"/>
    <dgm:cxn modelId="{B1EF1BA1-ACE5-4385-AD79-31EBA4908742}" type="presOf" srcId="{724D83C0-9159-4109-9310-528B22C75AEC}" destId="{191AB4BF-1812-4E16-8D2D-6A10CBF8376C}" srcOrd="1" destOrd="0" presId="urn:microsoft.com/office/officeart/2005/8/layout/vList4"/>
    <dgm:cxn modelId="{B71787DD-A0CC-4FAA-8F06-E3B2A7393440}" srcId="{70F18836-2D3D-49DF-9D77-5B1F3315053A}" destId="{37298DEA-A410-4981-9E75-2E0D5383C02C}" srcOrd="2" destOrd="0" parTransId="{1E333C77-AF34-4A86-A9CC-E42F1160CE42}" sibTransId="{44B2B019-7203-4779-9058-F0185D0B405E}"/>
    <dgm:cxn modelId="{69D3FC4A-2CB5-430E-8DD7-167FE22D1906}" srcId="{70F18836-2D3D-49DF-9D77-5B1F3315053A}" destId="{61A49931-7ABA-40B4-B701-086CA2F5B4FB}" srcOrd="1" destOrd="0" parTransId="{31E0EDEF-BBAF-424E-9104-C6DC2C8D740B}" sibTransId="{204E64A2-B55A-45B9-A671-7D924325BE43}"/>
    <dgm:cxn modelId="{79D374A9-45BE-40F4-80DD-0AC6AB513CBB}" srcId="{CC0E71BF-B860-4E06-90E7-0ED439E567F7}" destId="{724D83C0-9159-4109-9310-528B22C75AEC}" srcOrd="1" destOrd="0" parTransId="{CEF3400E-6CC4-408B-970D-E318EDD6BD42}" sibTransId="{E48ED7A7-3D4E-4057-A0BD-0538F49B728E}"/>
    <dgm:cxn modelId="{6E9D7592-4274-47D8-959A-FA972CC7C4A9}" type="presOf" srcId="{70F18836-2D3D-49DF-9D77-5B1F3315053A}" destId="{34A7599B-BC43-48D8-BE99-1B58BDD6AC9E}" srcOrd="0" destOrd="0" presId="urn:microsoft.com/office/officeart/2005/8/layout/vList4"/>
    <dgm:cxn modelId="{86288225-F365-433B-9191-10F68E7BA6AA}" type="presOf" srcId="{498120B3-04C8-49CF-8FAC-8A60AD2AD6AA}" destId="{DF883D45-AE71-4E8C-AF71-E19CBE540765}" srcOrd="0" destOrd="0" presId="urn:microsoft.com/office/officeart/2005/8/layout/vList4"/>
    <dgm:cxn modelId="{B8FF39C7-FD8B-433B-A667-2BD0C665B69B}" type="presOf" srcId="{724D83C0-9159-4109-9310-528B22C75AEC}" destId="{A56F1426-0668-4B4B-A888-50A7BCF4D93B}" srcOrd="0" destOrd="0" presId="urn:microsoft.com/office/officeart/2005/8/layout/vList4"/>
    <dgm:cxn modelId="{214E36F8-A947-450B-8D7D-50E4FB9791D5}" type="presOf" srcId="{C7A7AF7D-FDE9-41DB-AE3E-DA8F932E1D3A}" destId="{191AB4BF-1812-4E16-8D2D-6A10CBF8376C}" srcOrd="1" destOrd="1" presId="urn:microsoft.com/office/officeart/2005/8/layout/vList4"/>
    <dgm:cxn modelId="{06DDA86B-E6DB-4317-9DC8-1A742AE48534}" type="presOf" srcId="{AB23E21C-040C-43B3-8DBC-B992516BDB61}" destId="{191AB4BF-1812-4E16-8D2D-6A10CBF8376C}" srcOrd="1" destOrd="3" presId="urn:microsoft.com/office/officeart/2005/8/layout/vList4"/>
    <dgm:cxn modelId="{C046BBF4-27E1-4C30-9BD8-7289C944B519}" srcId="{724D83C0-9159-4109-9310-528B22C75AEC}" destId="{C7A7AF7D-FDE9-41DB-AE3E-DA8F932E1D3A}" srcOrd="0" destOrd="0" parTransId="{526E911A-0E09-447B-A4DC-CAB1424969B9}" sibTransId="{60DC51DB-9C84-47CA-8713-858D115DD371}"/>
    <dgm:cxn modelId="{8AEAC644-1D21-451E-B4B8-D2A41A244DAB}" type="presOf" srcId="{68DD0F2A-354F-4874-8DA6-D8E63AA2913C}" destId="{A56F1426-0668-4B4B-A888-50A7BCF4D93B}" srcOrd="0" destOrd="5" presId="urn:microsoft.com/office/officeart/2005/8/layout/vList4"/>
    <dgm:cxn modelId="{64F34E5D-556D-42D4-8E50-D11425EA87DA}" type="presOf" srcId="{AB23E21C-040C-43B3-8DBC-B992516BDB61}" destId="{A56F1426-0668-4B4B-A888-50A7BCF4D93B}" srcOrd="0" destOrd="3" presId="urn:microsoft.com/office/officeart/2005/8/layout/vList4"/>
    <dgm:cxn modelId="{8F4F2D99-0BEA-404C-A086-22A4372F18E3}" srcId="{CC0E71BF-B860-4E06-90E7-0ED439E567F7}" destId="{498120B3-04C8-49CF-8FAC-8A60AD2AD6AA}" srcOrd="2" destOrd="0" parTransId="{F479FFC5-F8B7-4FEF-BA05-279894B3AF9F}" sibTransId="{06203B70-6001-4FBB-9EA3-2B9B2BB1400C}"/>
    <dgm:cxn modelId="{C32C0871-2D0F-4645-83FD-9C92CE0C1A4B}" type="presOf" srcId="{9DFFF546-4964-4863-88B1-ED471664A4B3}" destId="{A56F1426-0668-4B4B-A888-50A7BCF4D93B}" srcOrd="0" destOrd="2" presId="urn:microsoft.com/office/officeart/2005/8/layout/vList4"/>
    <dgm:cxn modelId="{98A0D078-1A15-4AA4-9960-D8E8B1F58DFC}" type="presOf" srcId="{498120B3-04C8-49CF-8FAC-8A60AD2AD6AA}" destId="{F92AD4C9-60C2-48C1-BBC1-81BC389CA88C}" srcOrd="1" destOrd="0" presId="urn:microsoft.com/office/officeart/2005/8/layout/vList4"/>
    <dgm:cxn modelId="{C52B8AA2-45E5-403F-8FEC-0A0DBE17DA76}" type="presOf" srcId="{9DFFF546-4964-4863-88B1-ED471664A4B3}" destId="{191AB4BF-1812-4E16-8D2D-6A10CBF8376C}" srcOrd="1" destOrd="2" presId="urn:microsoft.com/office/officeart/2005/8/layout/vList4"/>
    <dgm:cxn modelId="{763CD76A-1FDB-424C-AFC9-13F5C3D7D5AD}" srcId="{724D83C0-9159-4109-9310-528B22C75AEC}" destId="{68DD0F2A-354F-4874-8DA6-D8E63AA2913C}" srcOrd="4" destOrd="0" parTransId="{F68DF0F9-DFC8-4156-8DF5-94B07FA1467D}" sibTransId="{0904A092-25F8-4475-88C5-B8D5D89581DA}"/>
    <dgm:cxn modelId="{67A6DE03-FCF6-4188-9C46-815F18DE3C63}" type="presOf" srcId="{70F18836-2D3D-49DF-9D77-5B1F3315053A}" destId="{010F88D4-F591-4467-8938-AC5B3B7AC800}" srcOrd="1" destOrd="0" presId="urn:microsoft.com/office/officeart/2005/8/layout/vList4"/>
    <dgm:cxn modelId="{C4EF0DFD-D2F3-4505-A2D8-1CFCBE67911B}" type="presOf" srcId="{61A49931-7ABA-40B4-B701-086CA2F5B4FB}" destId="{010F88D4-F591-4467-8938-AC5B3B7AC800}" srcOrd="1" destOrd="2" presId="urn:microsoft.com/office/officeart/2005/8/layout/vList4"/>
    <dgm:cxn modelId="{DEB7B80B-BCD8-4E7B-BD2C-B218EE4D018B}" srcId="{724D83C0-9159-4109-9310-528B22C75AEC}" destId="{9DFFF546-4964-4863-88B1-ED471664A4B3}" srcOrd="1" destOrd="0" parTransId="{91044BF9-5CE1-4C7B-B0E0-98739736C572}" sibTransId="{2DE9BD37-675B-4DD9-9146-77408F66CEF8}"/>
    <dgm:cxn modelId="{D0B44064-A60B-45C2-B71E-3B710CCBF6FF}" type="presOf" srcId="{2BA8EF4C-4810-4664-9F73-A8BB88A339D6}" destId="{DF883D45-AE71-4E8C-AF71-E19CBE540765}" srcOrd="0" destOrd="1" presId="urn:microsoft.com/office/officeart/2005/8/layout/vList4"/>
    <dgm:cxn modelId="{182EA59F-36BB-404F-9907-406F25ED8754}" type="presOf" srcId="{C222E1A9-E9AD-41E8-BA24-20FDFC2AACF1}" destId="{191AB4BF-1812-4E16-8D2D-6A10CBF8376C}" srcOrd="1" destOrd="4" presId="urn:microsoft.com/office/officeart/2005/8/layout/vList4"/>
    <dgm:cxn modelId="{AE6298F3-7517-4202-9FEC-1C05EC0D4F9C}" type="presOf" srcId="{2BA8EF4C-4810-4664-9F73-A8BB88A339D6}" destId="{F92AD4C9-60C2-48C1-BBC1-81BC389CA88C}" srcOrd="1" destOrd="1" presId="urn:microsoft.com/office/officeart/2005/8/layout/vList4"/>
    <dgm:cxn modelId="{BB2B0EC1-D5AD-4B54-A022-4599BD0F87CD}" srcId="{724D83C0-9159-4109-9310-528B22C75AEC}" destId="{AB23E21C-040C-43B3-8DBC-B992516BDB61}" srcOrd="2" destOrd="0" parTransId="{4D94C01D-9666-4C35-8E62-F052AF49E8E7}" sibTransId="{69140935-8E4B-4D09-8193-A86DCDC49F59}"/>
    <dgm:cxn modelId="{7C179513-1F99-4EF7-8A5A-AAE67BAAB5C1}" srcId="{498120B3-04C8-49CF-8FAC-8A60AD2AD6AA}" destId="{2BA8EF4C-4810-4664-9F73-A8BB88A339D6}" srcOrd="0" destOrd="0" parTransId="{15F7D037-1701-403F-AE71-076DF431093B}" sibTransId="{6917DC27-12DC-40DA-88D5-FC2729F90262}"/>
    <dgm:cxn modelId="{70D31767-DAD2-4D03-8FCD-041D92912A66}" srcId="{CC0E71BF-B860-4E06-90E7-0ED439E567F7}" destId="{70F18836-2D3D-49DF-9D77-5B1F3315053A}" srcOrd="0" destOrd="0" parTransId="{B0572520-6EC6-4586-8BE2-43036FD4C6B5}" sibTransId="{3E934F72-2AB0-4D43-B70F-0B149A5798F3}"/>
    <dgm:cxn modelId="{FE37CBD8-E38E-4A52-B428-A8A61BBF75BA}" type="presOf" srcId="{327D94EF-D48A-4F33-BB4C-138722B83E13}" destId="{DF883D45-AE71-4E8C-AF71-E19CBE540765}" srcOrd="0" destOrd="2" presId="urn:microsoft.com/office/officeart/2005/8/layout/vList4"/>
    <dgm:cxn modelId="{90DD536F-AEF1-41EB-B80C-B455C5ED6016}" type="presOf" srcId="{68DD0F2A-354F-4874-8DA6-D8E63AA2913C}" destId="{191AB4BF-1812-4E16-8D2D-6A10CBF8376C}" srcOrd="1" destOrd="5" presId="urn:microsoft.com/office/officeart/2005/8/layout/vList4"/>
    <dgm:cxn modelId="{2CACDC1A-9DDD-4483-843D-7F22CE92E3C9}" type="presOf" srcId="{CC0E71BF-B860-4E06-90E7-0ED439E567F7}" destId="{C655E03B-DE97-42AE-9709-8DACDB7578A1}" srcOrd="0" destOrd="0" presId="urn:microsoft.com/office/officeart/2005/8/layout/vList4"/>
    <dgm:cxn modelId="{27D3781E-FA56-4E6B-9EE2-8EED94929CB0}" srcId="{724D83C0-9159-4109-9310-528B22C75AEC}" destId="{C222E1A9-E9AD-41E8-BA24-20FDFC2AACF1}" srcOrd="3" destOrd="0" parTransId="{A2852467-645A-45BD-A31C-F27225B72A83}" sibTransId="{089BDA23-7CA7-4DEE-AE31-8CC106091952}"/>
    <dgm:cxn modelId="{C13E10CE-EE4E-4E09-9281-B12EBE6F8F07}" type="presOf" srcId="{37298DEA-A410-4981-9E75-2E0D5383C02C}" destId="{34A7599B-BC43-48D8-BE99-1B58BDD6AC9E}" srcOrd="0" destOrd="3" presId="urn:microsoft.com/office/officeart/2005/8/layout/vList4"/>
    <dgm:cxn modelId="{10136466-2466-4413-8E21-39847A51D283}" type="presOf" srcId="{327D94EF-D48A-4F33-BB4C-138722B83E13}" destId="{F92AD4C9-60C2-48C1-BBC1-81BC389CA88C}" srcOrd="1" destOrd="2" presId="urn:microsoft.com/office/officeart/2005/8/layout/vList4"/>
    <dgm:cxn modelId="{7995C005-76ED-4D36-ACB4-A881161155B8}" type="presParOf" srcId="{C655E03B-DE97-42AE-9709-8DACDB7578A1}" destId="{26D4787F-79AB-49BC-9FA8-4C70BA1911E0}" srcOrd="0" destOrd="0" presId="urn:microsoft.com/office/officeart/2005/8/layout/vList4"/>
    <dgm:cxn modelId="{684313A3-07C5-4243-B9FB-802A38E0EF74}" type="presParOf" srcId="{26D4787F-79AB-49BC-9FA8-4C70BA1911E0}" destId="{34A7599B-BC43-48D8-BE99-1B58BDD6AC9E}" srcOrd="0" destOrd="0" presId="urn:microsoft.com/office/officeart/2005/8/layout/vList4"/>
    <dgm:cxn modelId="{D641E883-8BF4-4418-B3B5-394C6C850B5E}" type="presParOf" srcId="{26D4787F-79AB-49BC-9FA8-4C70BA1911E0}" destId="{00926FD3-095D-49C8-BD46-AB9E1BD99F07}" srcOrd="1" destOrd="0" presId="urn:microsoft.com/office/officeart/2005/8/layout/vList4"/>
    <dgm:cxn modelId="{ACEF88F3-66E2-4C00-A18C-1C2773F11694}" type="presParOf" srcId="{26D4787F-79AB-49BC-9FA8-4C70BA1911E0}" destId="{010F88D4-F591-4467-8938-AC5B3B7AC800}" srcOrd="2" destOrd="0" presId="urn:microsoft.com/office/officeart/2005/8/layout/vList4"/>
    <dgm:cxn modelId="{E860BC20-9E7E-4487-A66C-0BC82D1EED89}" type="presParOf" srcId="{C655E03B-DE97-42AE-9709-8DACDB7578A1}" destId="{EAB978ED-45D5-4CD1-8FE8-F89350253B5F}" srcOrd="1" destOrd="0" presId="urn:microsoft.com/office/officeart/2005/8/layout/vList4"/>
    <dgm:cxn modelId="{6CAB4465-A5A0-49CD-B076-98E94B3D3B4A}" type="presParOf" srcId="{C655E03B-DE97-42AE-9709-8DACDB7578A1}" destId="{E2345D1F-199A-4E90-9A44-0D9CA4E4F171}" srcOrd="2" destOrd="0" presId="urn:microsoft.com/office/officeart/2005/8/layout/vList4"/>
    <dgm:cxn modelId="{A53D27AA-45E7-4F0F-814C-99CEB741F299}" type="presParOf" srcId="{E2345D1F-199A-4E90-9A44-0D9CA4E4F171}" destId="{A56F1426-0668-4B4B-A888-50A7BCF4D93B}" srcOrd="0" destOrd="0" presId="urn:microsoft.com/office/officeart/2005/8/layout/vList4"/>
    <dgm:cxn modelId="{803B8C48-1B8A-43EF-86E6-614BB174F6DA}" type="presParOf" srcId="{E2345D1F-199A-4E90-9A44-0D9CA4E4F171}" destId="{39466382-365D-4B49-B99A-B561684A1704}" srcOrd="1" destOrd="0" presId="urn:microsoft.com/office/officeart/2005/8/layout/vList4"/>
    <dgm:cxn modelId="{A5FF7C69-E599-46F7-B0DD-802180B3861F}" type="presParOf" srcId="{E2345D1F-199A-4E90-9A44-0D9CA4E4F171}" destId="{191AB4BF-1812-4E16-8D2D-6A10CBF8376C}" srcOrd="2" destOrd="0" presId="urn:microsoft.com/office/officeart/2005/8/layout/vList4"/>
    <dgm:cxn modelId="{B0D9D670-2C81-425C-AD79-1D018F3C4000}" type="presParOf" srcId="{C655E03B-DE97-42AE-9709-8DACDB7578A1}" destId="{C8C03F9E-03F2-4065-BF10-3E8B033E23C8}" srcOrd="3" destOrd="0" presId="urn:microsoft.com/office/officeart/2005/8/layout/vList4"/>
    <dgm:cxn modelId="{BBF65773-23B3-46B6-8FC9-352D5B1C96B0}" type="presParOf" srcId="{C655E03B-DE97-42AE-9709-8DACDB7578A1}" destId="{CAC4CF93-5E1D-414E-871E-76A70F5B41A9}" srcOrd="4" destOrd="0" presId="urn:microsoft.com/office/officeart/2005/8/layout/vList4"/>
    <dgm:cxn modelId="{2A7BA95B-D137-4CEC-879E-56997849DBCE}" type="presParOf" srcId="{CAC4CF93-5E1D-414E-871E-76A70F5B41A9}" destId="{DF883D45-AE71-4E8C-AF71-E19CBE540765}" srcOrd="0" destOrd="0" presId="urn:microsoft.com/office/officeart/2005/8/layout/vList4"/>
    <dgm:cxn modelId="{9E2E0E7D-B830-4D62-B484-AD02EAC9E970}" type="presParOf" srcId="{CAC4CF93-5E1D-414E-871E-76A70F5B41A9}" destId="{F705A560-79F0-40CD-BCDE-EBAAC46D1CD8}" srcOrd="1" destOrd="0" presId="urn:microsoft.com/office/officeart/2005/8/layout/vList4"/>
    <dgm:cxn modelId="{5D588189-4DDA-4A6C-A145-6D4C3EF70A67}" type="presParOf" srcId="{CAC4CF93-5E1D-414E-871E-76A70F5B41A9}" destId="{F92AD4C9-60C2-48C1-BBC1-81BC389CA88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571158-285D-4A42-9C60-D95A45160CC7}" type="doc">
      <dgm:prSet loTypeId="urn:microsoft.com/office/officeart/2005/8/layout/matrix1" loCatId="matrix" qsTypeId="urn:microsoft.com/office/officeart/2005/8/quickstyle/simple2" qsCatId="simple" csTypeId="urn:microsoft.com/office/officeart/2005/8/colors/accent5_1" csCatId="accent5" phldr="1"/>
      <dgm:spPr/>
      <dgm:t>
        <a:bodyPr/>
        <a:lstStyle/>
        <a:p>
          <a:endParaRPr lang="en-US"/>
        </a:p>
      </dgm:t>
    </dgm:pt>
    <dgm:pt modelId="{5493821D-3B68-4332-A47F-0FBD0A67CDD0}">
      <dgm:prSet phldrT="[Text]"/>
      <dgm:spPr/>
      <dgm:t>
        <a:bodyPr/>
        <a:lstStyle/>
        <a:p>
          <a:r>
            <a:rPr lang="en-US" dirty="0" smtClean="0"/>
            <a:t>Vocabulary Word</a:t>
          </a:r>
          <a:endParaRPr lang="en-US" dirty="0"/>
        </a:p>
      </dgm:t>
    </dgm:pt>
    <dgm:pt modelId="{000E9A68-9809-42A8-8C8C-4FB85210C28B}" type="parTrans" cxnId="{BCA0A194-C6AE-4F98-9538-01D1F81CFD11}">
      <dgm:prSet/>
      <dgm:spPr/>
      <dgm:t>
        <a:bodyPr/>
        <a:lstStyle/>
        <a:p>
          <a:endParaRPr lang="en-US"/>
        </a:p>
      </dgm:t>
    </dgm:pt>
    <dgm:pt modelId="{CC151928-7AF6-470C-8299-B3401DAC3BC0}" type="sibTrans" cxnId="{BCA0A194-C6AE-4F98-9538-01D1F81CFD11}">
      <dgm:prSet/>
      <dgm:spPr/>
      <dgm:t>
        <a:bodyPr/>
        <a:lstStyle/>
        <a:p>
          <a:endParaRPr lang="en-US"/>
        </a:p>
      </dgm:t>
    </dgm:pt>
    <dgm:pt modelId="{C21F3986-424E-49B6-BECC-45E0FEFD33F0}">
      <dgm:prSet phldrT="[Text]"/>
      <dgm:spPr/>
      <dgm:t>
        <a:bodyPr/>
        <a:lstStyle/>
        <a:p>
          <a:r>
            <a:rPr lang="en-US" dirty="0" smtClean="0"/>
            <a:t>Definition</a:t>
          </a:r>
          <a:endParaRPr lang="en-US" dirty="0"/>
        </a:p>
      </dgm:t>
    </dgm:pt>
    <dgm:pt modelId="{F79149A3-2DF1-40B3-862B-3E84A1ECC1D4}" type="parTrans" cxnId="{3AC86024-7BD9-485A-B831-5E3B2D60DF80}">
      <dgm:prSet/>
      <dgm:spPr/>
      <dgm:t>
        <a:bodyPr/>
        <a:lstStyle/>
        <a:p>
          <a:endParaRPr lang="en-US"/>
        </a:p>
      </dgm:t>
    </dgm:pt>
    <dgm:pt modelId="{2924BF5F-297D-4AE8-9EF9-2F8563E33E46}" type="sibTrans" cxnId="{3AC86024-7BD9-485A-B831-5E3B2D60DF80}">
      <dgm:prSet/>
      <dgm:spPr/>
      <dgm:t>
        <a:bodyPr/>
        <a:lstStyle/>
        <a:p>
          <a:endParaRPr lang="en-US"/>
        </a:p>
      </dgm:t>
    </dgm:pt>
    <dgm:pt modelId="{0686AA9B-8F18-43E4-84A2-147EA93122B0}">
      <dgm:prSet phldrT="[Text]"/>
      <dgm:spPr/>
      <dgm:t>
        <a:bodyPr/>
        <a:lstStyle/>
        <a:p>
          <a:r>
            <a:rPr lang="en-US" dirty="0" smtClean="0"/>
            <a:t>Characteristics</a:t>
          </a:r>
          <a:endParaRPr lang="en-US" dirty="0"/>
        </a:p>
      </dgm:t>
    </dgm:pt>
    <dgm:pt modelId="{38216A57-98E7-4CE9-943C-BADB90C4D6EE}" type="parTrans" cxnId="{683E6A12-9754-4C25-9AA6-0B7714F14C6A}">
      <dgm:prSet/>
      <dgm:spPr/>
      <dgm:t>
        <a:bodyPr/>
        <a:lstStyle/>
        <a:p>
          <a:endParaRPr lang="en-US"/>
        </a:p>
      </dgm:t>
    </dgm:pt>
    <dgm:pt modelId="{2FFF5702-C7AC-4B79-A34F-E0460BC39621}" type="sibTrans" cxnId="{683E6A12-9754-4C25-9AA6-0B7714F14C6A}">
      <dgm:prSet/>
      <dgm:spPr/>
      <dgm:t>
        <a:bodyPr/>
        <a:lstStyle/>
        <a:p>
          <a:endParaRPr lang="en-US"/>
        </a:p>
      </dgm:t>
    </dgm:pt>
    <dgm:pt modelId="{C3A52943-FA26-479B-8D8A-FEB491C12F2E}">
      <dgm:prSet phldrT="[Text]"/>
      <dgm:spPr/>
      <dgm:t>
        <a:bodyPr/>
        <a:lstStyle/>
        <a:p>
          <a:r>
            <a:rPr lang="en-US" dirty="0" smtClean="0"/>
            <a:t>Examples</a:t>
          </a:r>
          <a:endParaRPr lang="en-US" dirty="0"/>
        </a:p>
      </dgm:t>
    </dgm:pt>
    <dgm:pt modelId="{5CC7ABAA-D3FA-460F-8B61-D5753C51E954}" type="parTrans" cxnId="{6AFB23F2-2CA6-48AE-A5EB-AFDB175353D9}">
      <dgm:prSet/>
      <dgm:spPr/>
      <dgm:t>
        <a:bodyPr/>
        <a:lstStyle/>
        <a:p>
          <a:endParaRPr lang="en-US"/>
        </a:p>
      </dgm:t>
    </dgm:pt>
    <dgm:pt modelId="{53832A20-D695-4D72-8AB3-32685AAEE5F2}" type="sibTrans" cxnId="{6AFB23F2-2CA6-48AE-A5EB-AFDB175353D9}">
      <dgm:prSet/>
      <dgm:spPr/>
      <dgm:t>
        <a:bodyPr/>
        <a:lstStyle/>
        <a:p>
          <a:endParaRPr lang="en-US"/>
        </a:p>
      </dgm:t>
    </dgm:pt>
    <dgm:pt modelId="{2DE3E8CD-093A-4557-9361-A90D2CF8D833}">
      <dgm:prSet phldrT="[Text]"/>
      <dgm:spPr/>
      <dgm:t>
        <a:bodyPr/>
        <a:lstStyle/>
        <a:p>
          <a:r>
            <a:rPr lang="en-US" dirty="0" smtClean="0"/>
            <a:t>Non-examples</a:t>
          </a:r>
          <a:endParaRPr lang="en-US" dirty="0"/>
        </a:p>
      </dgm:t>
    </dgm:pt>
    <dgm:pt modelId="{F790CC7C-B966-427B-A6DF-BEB17959E2E2}" type="parTrans" cxnId="{673C2541-D05B-4B8E-9B59-573EA8A7A36F}">
      <dgm:prSet/>
      <dgm:spPr/>
      <dgm:t>
        <a:bodyPr/>
        <a:lstStyle/>
        <a:p>
          <a:endParaRPr lang="en-US"/>
        </a:p>
      </dgm:t>
    </dgm:pt>
    <dgm:pt modelId="{FD5399B0-E968-4626-B5FF-B35D74EB27FB}" type="sibTrans" cxnId="{673C2541-D05B-4B8E-9B59-573EA8A7A36F}">
      <dgm:prSet/>
      <dgm:spPr/>
      <dgm:t>
        <a:bodyPr/>
        <a:lstStyle/>
        <a:p>
          <a:endParaRPr lang="en-US"/>
        </a:p>
      </dgm:t>
    </dgm:pt>
    <dgm:pt modelId="{17340110-F3A3-4514-9A57-1BDCD3E222DB}" type="pres">
      <dgm:prSet presAssocID="{EB571158-285D-4A42-9C60-D95A45160CC7}" presName="diagram" presStyleCnt="0">
        <dgm:presLayoutVars>
          <dgm:chMax val="1"/>
          <dgm:dir/>
          <dgm:animLvl val="ctr"/>
          <dgm:resizeHandles val="exact"/>
        </dgm:presLayoutVars>
      </dgm:prSet>
      <dgm:spPr/>
      <dgm:t>
        <a:bodyPr/>
        <a:lstStyle/>
        <a:p>
          <a:endParaRPr lang="en-US"/>
        </a:p>
      </dgm:t>
    </dgm:pt>
    <dgm:pt modelId="{E58FC44A-EC87-45D4-8DF8-B1B12CDB3376}" type="pres">
      <dgm:prSet presAssocID="{EB571158-285D-4A42-9C60-D95A45160CC7}" presName="matrix" presStyleCnt="0"/>
      <dgm:spPr/>
    </dgm:pt>
    <dgm:pt modelId="{A073365D-AFB5-4E2C-A661-712809AF0D71}" type="pres">
      <dgm:prSet presAssocID="{EB571158-285D-4A42-9C60-D95A45160CC7}" presName="tile1" presStyleLbl="node1" presStyleIdx="0" presStyleCnt="4"/>
      <dgm:spPr/>
      <dgm:t>
        <a:bodyPr/>
        <a:lstStyle/>
        <a:p>
          <a:endParaRPr lang="en-US"/>
        </a:p>
      </dgm:t>
    </dgm:pt>
    <dgm:pt modelId="{483B4700-D7E3-4D24-9364-F75F86E9D464}" type="pres">
      <dgm:prSet presAssocID="{EB571158-285D-4A42-9C60-D95A45160CC7}" presName="tile1text" presStyleLbl="node1" presStyleIdx="0" presStyleCnt="4">
        <dgm:presLayoutVars>
          <dgm:chMax val="0"/>
          <dgm:chPref val="0"/>
          <dgm:bulletEnabled val="1"/>
        </dgm:presLayoutVars>
      </dgm:prSet>
      <dgm:spPr/>
      <dgm:t>
        <a:bodyPr/>
        <a:lstStyle/>
        <a:p>
          <a:endParaRPr lang="en-US"/>
        </a:p>
      </dgm:t>
    </dgm:pt>
    <dgm:pt modelId="{63F448D3-B499-403D-A591-68ACDDA0F3FD}" type="pres">
      <dgm:prSet presAssocID="{EB571158-285D-4A42-9C60-D95A45160CC7}" presName="tile2" presStyleLbl="node1" presStyleIdx="1" presStyleCnt="4"/>
      <dgm:spPr/>
      <dgm:t>
        <a:bodyPr/>
        <a:lstStyle/>
        <a:p>
          <a:endParaRPr lang="en-US"/>
        </a:p>
      </dgm:t>
    </dgm:pt>
    <dgm:pt modelId="{D7FA3809-D215-4A35-81A4-6FCEBBA883EC}" type="pres">
      <dgm:prSet presAssocID="{EB571158-285D-4A42-9C60-D95A45160CC7}" presName="tile2text" presStyleLbl="node1" presStyleIdx="1" presStyleCnt="4">
        <dgm:presLayoutVars>
          <dgm:chMax val="0"/>
          <dgm:chPref val="0"/>
          <dgm:bulletEnabled val="1"/>
        </dgm:presLayoutVars>
      </dgm:prSet>
      <dgm:spPr/>
      <dgm:t>
        <a:bodyPr/>
        <a:lstStyle/>
        <a:p>
          <a:endParaRPr lang="en-US"/>
        </a:p>
      </dgm:t>
    </dgm:pt>
    <dgm:pt modelId="{DCEA8073-B45F-4B64-9F4A-2DF795D30CDF}" type="pres">
      <dgm:prSet presAssocID="{EB571158-285D-4A42-9C60-D95A45160CC7}" presName="tile3" presStyleLbl="node1" presStyleIdx="2" presStyleCnt="4"/>
      <dgm:spPr/>
      <dgm:t>
        <a:bodyPr/>
        <a:lstStyle/>
        <a:p>
          <a:endParaRPr lang="en-US"/>
        </a:p>
      </dgm:t>
    </dgm:pt>
    <dgm:pt modelId="{4009688D-42DF-4CAC-BB6D-C1DDE4C3A024}" type="pres">
      <dgm:prSet presAssocID="{EB571158-285D-4A42-9C60-D95A45160CC7}" presName="tile3text" presStyleLbl="node1" presStyleIdx="2" presStyleCnt="4">
        <dgm:presLayoutVars>
          <dgm:chMax val="0"/>
          <dgm:chPref val="0"/>
          <dgm:bulletEnabled val="1"/>
        </dgm:presLayoutVars>
      </dgm:prSet>
      <dgm:spPr/>
      <dgm:t>
        <a:bodyPr/>
        <a:lstStyle/>
        <a:p>
          <a:endParaRPr lang="en-US"/>
        </a:p>
      </dgm:t>
    </dgm:pt>
    <dgm:pt modelId="{C4B33EF2-3358-43DC-878B-808E30AFF737}" type="pres">
      <dgm:prSet presAssocID="{EB571158-285D-4A42-9C60-D95A45160CC7}" presName="tile4" presStyleLbl="node1" presStyleIdx="3" presStyleCnt="4"/>
      <dgm:spPr/>
      <dgm:t>
        <a:bodyPr/>
        <a:lstStyle/>
        <a:p>
          <a:endParaRPr lang="en-US"/>
        </a:p>
      </dgm:t>
    </dgm:pt>
    <dgm:pt modelId="{E459CFCB-040A-49FC-9A7E-4D154073C94C}" type="pres">
      <dgm:prSet presAssocID="{EB571158-285D-4A42-9C60-D95A45160CC7}" presName="tile4text" presStyleLbl="node1" presStyleIdx="3" presStyleCnt="4">
        <dgm:presLayoutVars>
          <dgm:chMax val="0"/>
          <dgm:chPref val="0"/>
          <dgm:bulletEnabled val="1"/>
        </dgm:presLayoutVars>
      </dgm:prSet>
      <dgm:spPr/>
      <dgm:t>
        <a:bodyPr/>
        <a:lstStyle/>
        <a:p>
          <a:endParaRPr lang="en-US"/>
        </a:p>
      </dgm:t>
    </dgm:pt>
    <dgm:pt modelId="{AC15D423-2AD7-47F4-944C-4A00C11331A2}" type="pres">
      <dgm:prSet presAssocID="{EB571158-285D-4A42-9C60-D95A45160CC7}" presName="centerTile" presStyleLbl="fgShp" presStyleIdx="0" presStyleCnt="1">
        <dgm:presLayoutVars>
          <dgm:chMax val="0"/>
          <dgm:chPref val="0"/>
        </dgm:presLayoutVars>
      </dgm:prSet>
      <dgm:spPr/>
      <dgm:t>
        <a:bodyPr/>
        <a:lstStyle/>
        <a:p>
          <a:endParaRPr lang="en-US"/>
        </a:p>
      </dgm:t>
    </dgm:pt>
  </dgm:ptLst>
  <dgm:cxnLst>
    <dgm:cxn modelId="{19B046C3-DC49-4364-BBC4-476B296496EC}" type="presOf" srcId="{2DE3E8CD-093A-4557-9361-A90D2CF8D833}" destId="{C4B33EF2-3358-43DC-878B-808E30AFF737}" srcOrd="0" destOrd="0" presId="urn:microsoft.com/office/officeart/2005/8/layout/matrix1"/>
    <dgm:cxn modelId="{AC410A43-DF25-4596-9F40-DB3281BE39E3}" type="presOf" srcId="{5493821D-3B68-4332-A47F-0FBD0A67CDD0}" destId="{AC15D423-2AD7-47F4-944C-4A00C11331A2}" srcOrd="0" destOrd="0" presId="urn:microsoft.com/office/officeart/2005/8/layout/matrix1"/>
    <dgm:cxn modelId="{3AC86024-7BD9-485A-B831-5E3B2D60DF80}" srcId="{5493821D-3B68-4332-A47F-0FBD0A67CDD0}" destId="{C21F3986-424E-49B6-BECC-45E0FEFD33F0}" srcOrd="0" destOrd="0" parTransId="{F79149A3-2DF1-40B3-862B-3E84A1ECC1D4}" sibTransId="{2924BF5F-297D-4AE8-9EF9-2F8563E33E46}"/>
    <dgm:cxn modelId="{673C2541-D05B-4B8E-9B59-573EA8A7A36F}" srcId="{5493821D-3B68-4332-A47F-0FBD0A67CDD0}" destId="{2DE3E8CD-093A-4557-9361-A90D2CF8D833}" srcOrd="3" destOrd="0" parTransId="{F790CC7C-B966-427B-A6DF-BEB17959E2E2}" sibTransId="{FD5399B0-E968-4626-B5FF-B35D74EB27FB}"/>
    <dgm:cxn modelId="{F8AE741C-83EC-4FAE-8A91-77F420FD0819}" type="presOf" srcId="{C3A52943-FA26-479B-8D8A-FEB491C12F2E}" destId="{DCEA8073-B45F-4B64-9F4A-2DF795D30CDF}" srcOrd="0" destOrd="0" presId="urn:microsoft.com/office/officeart/2005/8/layout/matrix1"/>
    <dgm:cxn modelId="{740ABFA6-653A-4ECA-9DEC-2963B69A6340}" type="presOf" srcId="{2DE3E8CD-093A-4557-9361-A90D2CF8D833}" destId="{E459CFCB-040A-49FC-9A7E-4D154073C94C}" srcOrd="1" destOrd="0" presId="urn:microsoft.com/office/officeart/2005/8/layout/matrix1"/>
    <dgm:cxn modelId="{38812BFA-50FE-4C08-B7DE-BDE79C1402C6}" type="presOf" srcId="{C21F3986-424E-49B6-BECC-45E0FEFD33F0}" destId="{483B4700-D7E3-4D24-9364-F75F86E9D464}" srcOrd="1" destOrd="0" presId="urn:microsoft.com/office/officeart/2005/8/layout/matrix1"/>
    <dgm:cxn modelId="{F43FE1F0-EF1A-4AE2-B9AD-C419D062B84C}" type="presOf" srcId="{0686AA9B-8F18-43E4-84A2-147EA93122B0}" destId="{D7FA3809-D215-4A35-81A4-6FCEBBA883EC}" srcOrd="1" destOrd="0" presId="urn:microsoft.com/office/officeart/2005/8/layout/matrix1"/>
    <dgm:cxn modelId="{DBB20F6C-5406-4061-AC30-ACE4B745283C}" type="presOf" srcId="{0686AA9B-8F18-43E4-84A2-147EA93122B0}" destId="{63F448D3-B499-403D-A591-68ACDDA0F3FD}" srcOrd="0" destOrd="0" presId="urn:microsoft.com/office/officeart/2005/8/layout/matrix1"/>
    <dgm:cxn modelId="{6AFB23F2-2CA6-48AE-A5EB-AFDB175353D9}" srcId="{5493821D-3B68-4332-A47F-0FBD0A67CDD0}" destId="{C3A52943-FA26-479B-8D8A-FEB491C12F2E}" srcOrd="2" destOrd="0" parTransId="{5CC7ABAA-D3FA-460F-8B61-D5753C51E954}" sibTransId="{53832A20-D695-4D72-8AB3-32685AAEE5F2}"/>
    <dgm:cxn modelId="{EEC00DF8-4566-4CFD-A0BC-7C622BE594A5}" type="presOf" srcId="{C21F3986-424E-49B6-BECC-45E0FEFD33F0}" destId="{A073365D-AFB5-4E2C-A661-712809AF0D71}" srcOrd="0" destOrd="0" presId="urn:microsoft.com/office/officeart/2005/8/layout/matrix1"/>
    <dgm:cxn modelId="{F6BD68CE-EEFB-40A2-A193-5292CDF5D62B}" type="presOf" srcId="{C3A52943-FA26-479B-8D8A-FEB491C12F2E}" destId="{4009688D-42DF-4CAC-BB6D-C1DDE4C3A024}" srcOrd="1" destOrd="0" presId="urn:microsoft.com/office/officeart/2005/8/layout/matrix1"/>
    <dgm:cxn modelId="{BCA0A194-C6AE-4F98-9538-01D1F81CFD11}" srcId="{EB571158-285D-4A42-9C60-D95A45160CC7}" destId="{5493821D-3B68-4332-A47F-0FBD0A67CDD0}" srcOrd="0" destOrd="0" parTransId="{000E9A68-9809-42A8-8C8C-4FB85210C28B}" sibTransId="{CC151928-7AF6-470C-8299-B3401DAC3BC0}"/>
    <dgm:cxn modelId="{374BE7FE-0216-4CFB-B1B1-1C57F5A766D1}" type="presOf" srcId="{EB571158-285D-4A42-9C60-D95A45160CC7}" destId="{17340110-F3A3-4514-9A57-1BDCD3E222DB}" srcOrd="0" destOrd="0" presId="urn:microsoft.com/office/officeart/2005/8/layout/matrix1"/>
    <dgm:cxn modelId="{683E6A12-9754-4C25-9AA6-0B7714F14C6A}" srcId="{5493821D-3B68-4332-A47F-0FBD0A67CDD0}" destId="{0686AA9B-8F18-43E4-84A2-147EA93122B0}" srcOrd="1" destOrd="0" parTransId="{38216A57-98E7-4CE9-943C-BADB90C4D6EE}" sibTransId="{2FFF5702-C7AC-4B79-A34F-E0460BC39621}"/>
    <dgm:cxn modelId="{0BED2258-A075-439B-ABAE-5965BC68ACE9}" type="presParOf" srcId="{17340110-F3A3-4514-9A57-1BDCD3E222DB}" destId="{E58FC44A-EC87-45D4-8DF8-B1B12CDB3376}" srcOrd="0" destOrd="0" presId="urn:microsoft.com/office/officeart/2005/8/layout/matrix1"/>
    <dgm:cxn modelId="{3DA6731C-4202-40BD-96C2-7805DBED71CB}" type="presParOf" srcId="{E58FC44A-EC87-45D4-8DF8-B1B12CDB3376}" destId="{A073365D-AFB5-4E2C-A661-712809AF0D71}" srcOrd="0" destOrd="0" presId="urn:microsoft.com/office/officeart/2005/8/layout/matrix1"/>
    <dgm:cxn modelId="{306F445D-E805-437C-91CD-B85CF9B79A52}" type="presParOf" srcId="{E58FC44A-EC87-45D4-8DF8-B1B12CDB3376}" destId="{483B4700-D7E3-4D24-9364-F75F86E9D464}" srcOrd="1" destOrd="0" presId="urn:microsoft.com/office/officeart/2005/8/layout/matrix1"/>
    <dgm:cxn modelId="{42F7F118-8F20-4958-8924-BC9419D66F2E}" type="presParOf" srcId="{E58FC44A-EC87-45D4-8DF8-B1B12CDB3376}" destId="{63F448D3-B499-403D-A591-68ACDDA0F3FD}" srcOrd="2" destOrd="0" presId="urn:microsoft.com/office/officeart/2005/8/layout/matrix1"/>
    <dgm:cxn modelId="{12C83FA3-A0A7-4C57-AD74-B43CD9A81A9A}" type="presParOf" srcId="{E58FC44A-EC87-45D4-8DF8-B1B12CDB3376}" destId="{D7FA3809-D215-4A35-81A4-6FCEBBA883EC}" srcOrd="3" destOrd="0" presId="urn:microsoft.com/office/officeart/2005/8/layout/matrix1"/>
    <dgm:cxn modelId="{B71DE631-3AE0-46CF-9696-701F89905296}" type="presParOf" srcId="{E58FC44A-EC87-45D4-8DF8-B1B12CDB3376}" destId="{DCEA8073-B45F-4B64-9F4A-2DF795D30CDF}" srcOrd="4" destOrd="0" presId="urn:microsoft.com/office/officeart/2005/8/layout/matrix1"/>
    <dgm:cxn modelId="{39A82A7A-0408-4DA3-A70A-3163C6D65FF6}" type="presParOf" srcId="{E58FC44A-EC87-45D4-8DF8-B1B12CDB3376}" destId="{4009688D-42DF-4CAC-BB6D-C1DDE4C3A024}" srcOrd="5" destOrd="0" presId="urn:microsoft.com/office/officeart/2005/8/layout/matrix1"/>
    <dgm:cxn modelId="{52C24ABD-5AD6-4457-93BE-D6D8A4CF6560}" type="presParOf" srcId="{E58FC44A-EC87-45D4-8DF8-B1B12CDB3376}" destId="{C4B33EF2-3358-43DC-878B-808E30AFF737}" srcOrd="6" destOrd="0" presId="urn:microsoft.com/office/officeart/2005/8/layout/matrix1"/>
    <dgm:cxn modelId="{ACD4D656-5FFD-4CDE-84D2-252257560E74}" type="presParOf" srcId="{E58FC44A-EC87-45D4-8DF8-B1B12CDB3376}" destId="{E459CFCB-040A-49FC-9A7E-4D154073C94C}" srcOrd="7" destOrd="0" presId="urn:microsoft.com/office/officeart/2005/8/layout/matrix1"/>
    <dgm:cxn modelId="{28B8325B-789D-4C1D-9174-72958466CD2F}" type="presParOf" srcId="{17340110-F3A3-4514-9A57-1BDCD3E222DB}" destId="{AC15D423-2AD7-47F4-944C-4A00C11331A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3365D-AFB5-4E2C-A661-712809AF0D71}">
      <dsp:nvSpPr>
        <dsp:cNvPr id="0" name=""/>
        <dsp:cNvSpPr/>
      </dsp:nvSpPr>
      <dsp:spPr>
        <a:xfrm rot="16200000">
          <a:off x="793525" y="-793525"/>
          <a:ext cx="2324100" cy="3911150"/>
        </a:xfrm>
        <a:prstGeom prst="round1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Definition</a:t>
          </a:r>
          <a:endParaRPr lang="en-US" sz="3000" kern="1200" dirty="0"/>
        </a:p>
      </dsp:txBody>
      <dsp:txXfrm rot="5400000">
        <a:off x="0" y="0"/>
        <a:ext cx="3911150" cy="1743075"/>
      </dsp:txXfrm>
    </dsp:sp>
    <dsp:sp modelId="{63F448D3-B499-403D-A591-68ACDDA0F3FD}">
      <dsp:nvSpPr>
        <dsp:cNvPr id="0" name=""/>
        <dsp:cNvSpPr/>
      </dsp:nvSpPr>
      <dsp:spPr>
        <a:xfrm>
          <a:off x="3911150" y="0"/>
          <a:ext cx="3911150" cy="2324100"/>
        </a:xfrm>
        <a:prstGeom prst="round1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Characteristics</a:t>
          </a:r>
          <a:endParaRPr lang="en-US" sz="3000" kern="1200" dirty="0"/>
        </a:p>
      </dsp:txBody>
      <dsp:txXfrm>
        <a:off x="3911150" y="0"/>
        <a:ext cx="3911150" cy="1743075"/>
      </dsp:txXfrm>
    </dsp:sp>
    <dsp:sp modelId="{DCEA8073-B45F-4B64-9F4A-2DF795D30CDF}">
      <dsp:nvSpPr>
        <dsp:cNvPr id="0" name=""/>
        <dsp:cNvSpPr/>
      </dsp:nvSpPr>
      <dsp:spPr>
        <a:xfrm rot="10800000">
          <a:off x="0" y="2324100"/>
          <a:ext cx="3911150" cy="2324100"/>
        </a:xfrm>
        <a:prstGeom prst="round1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Examples</a:t>
          </a:r>
          <a:endParaRPr lang="en-US" sz="3000" kern="1200" dirty="0"/>
        </a:p>
      </dsp:txBody>
      <dsp:txXfrm rot="10800000">
        <a:off x="0" y="2905124"/>
        <a:ext cx="3911150" cy="1743075"/>
      </dsp:txXfrm>
    </dsp:sp>
    <dsp:sp modelId="{C4B33EF2-3358-43DC-878B-808E30AFF737}">
      <dsp:nvSpPr>
        <dsp:cNvPr id="0" name=""/>
        <dsp:cNvSpPr/>
      </dsp:nvSpPr>
      <dsp:spPr>
        <a:xfrm rot="5400000">
          <a:off x="4704675" y="1530574"/>
          <a:ext cx="2324100" cy="3911150"/>
        </a:xfrm>
        <a:prstGeom prst="round1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Non-examples</a:t>
          </a:r>
          <a:endParaRPr lang="en-US" sz="3000" kern="1200" dirty="0"/>
        </a:p>
      </dsp:txBody>
      <dsp:txXfrm rot="-5400000">
        <a:off x="3911151" y="2905124"/>
        <a:ext cx="3911150" cy="1743075"/>
      </dsp:txXfrm>
    </dsp:sp>
    <dsp:sp modelId="{AC15D423-2AD7-47F4-944C-4A00C11331A2}">
      <dsp:nvSpPr>
        <dsp:cNvPr id="0" name=""/>
        <dsp:cNvSpPr/>
      </dsp:nvSpPr>
      <dsp:spPr>
        <a:xfrm>
          <a:off x="2737805" y="1743075"/>
          <a:ext cx="2346690" cy="1162050"/>
        </a:xfrm>
        <a:prstGeom prst="roundRect">
          <a:avLst/>
        </a:prstGeom>
        <a:solidFill>
          <a:schemeClr val="accent5">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Vocabulary Word</a:t>
          </a:r>
          <a:endParaRPr lang="en-US" sz="3000" kern="1200" dirty="0"/>
        </a:p>
      </dsp:txBody>
      <dsp:txXfrm>
        <a:off x="2794532" y="1799802"/>
        <a:ext cx="2233236" cy="10485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4119" tIns="47060" rIns="94119" bIns="4706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22725" y="0"/>
            <a:ext cx="3078163" cy="468313"/>
          </a:xfrm>
          <a:prstGeom prst="rect">
            <a:avLst/>
          </a:prstGeom>
        </p:spPr>
        <p:txBody>
          <a:bodyPr vert="horz" lIns="94119" tIns="47060" rIns="94119" bIns="47060" rtlCol="0"/>
          <a:lstStyle>
            <a:lvl1pPr algn="r">
              <a:defRPr sz="1200">
                <a:latin typeface="Arial" charset="0"/>
                <a:cs typeface="Arial" charset="0"/>
              </a:defRPr>
            </a:lvl1pPr>
          </a:lstStyle>
          <a:p>
            <a:pPr>
              <a:defRPr/>
            </a:pPr>
            <a:fld id="{7A45132B-E0E2-4466-9D64-25A3F29F6AC3}" type="datetimeFigureOut">
              <a:rPr lang="en-US"/>
              <a:pPr>
                <a:defRPr/>
              </a:pPr>
              <a:t>2/27/2017</a:t>
            </a:fld>
            <a:endParaRPr lang="en-US"/>
          </a:p>
        </p:txBody>
      </p:sp>
      <p:sp>
        <p:nvSpPr>
          <p:cNvPr id="4" name="Footer Placeholder 3"/>
          <p:cNvSpPr>
            <a:spLocks noGrp="1"/>
          </p:cNvSpPr>
          <p:nvPr>
            <p:ph type="ftr" sz="quarter" idx="2"/>
          </p:nvPr>
        </p:nvSpPr>
        <p:spPr>
          <a:xfrm>
            <a:off x="0" y="8899525"/>
            <a:ext cx="3078163" cy="468313"/>
          </a:xfrm>
          <a:prstGeom prst="rect">
            <a:avLst/>
          </a:prstGeom>
        </p:spPr>
        <p:txBody>
          <a:bodyPr vert="horz" lIns="94119" tIns="47060" rIns="94119" bIns="47060" rtlCol="0" anchor="b"/>
          <a:lstStyle>
            <a:lvl1pPr algn="l">
              <a:defRPr sz="1200">
                <a:latin typeface="Arial" charset="0"/>
                <a:cs typeface="Arial" charset="0"/>
              </a:defRPr>
            </a:lvl1pPr>
          </a:lstStyle>
          <a:p>
            <a:pPr>
              <a:defRPr/>
            </a:pPr>
            <a:r>
              <a:rPr lang="en-US"/>
              <a:t>Content contained is licensed under a Creative Commons Attribution-ShareAlike 3.0 Unported License</a:t>
            </a:r>
          </a:p>
        </p:txBody>
      </p:sp>
      <p:sp>
        <p:nvSpPr>
          <p:cNvPr id="5" name="Slide Number Placeholder 4"/>
          <p:cNvSpPr>
            <a:spLocks noGrp="1"/>
          </p:cNvSpPr>
          <p:nvPr>
            <p:ph type="sldNum" sz="quarter" idx="3"/>
          </p:nvPr>
        </p:nvSpPr>
        <p:spPr>
          <a:xfrm>
            <a:off x="4022725" y="8899525"/>
            <a:ext cx="3078163" cy="468313"/>
          </a:xfrm>
          <a:prstGeom prst="rect">
            <a:avLst/>
          </a:prstGeom>
        </p:spPr>
        <p:txBody>
          <a:bodyPr vert="horz" lIns="94119" tIns="47060" rIns="94119" bIns="47060" rtlCol="0" anchor="b"/>
          <a:lstStyle>
            <a:lvl1pPr algn="r">
              <a:defRPr sz="1200">
                <a:latin typeface="Arial" charset="0"/>
                <a:cs typeface="Arial" charset="0"/>
              </a:defRPr>
            </a:lvl1pPr>
          </a:lstStyle>
          <a:p>
            <a:pPr>
              <a:defRPr/>
            </a:pPr>
            <a:fld id="{BD806CB8-7223-4C1D-9F3B-9DADFB2ADC39}" type="slidenum">
              <a:rPr lang="en-US"/>
              <a:pPr>
                <a:defRPr/>
              </a:pPr>
              <a:t>‹#›</a:t>
            </a:fld>
            <a:endParaRPr lang="en-US"/>
          </a:p>
        </p:txBody>
      </p:sp>
    </p:spTree>
    <p:extLst>
      <p:ext uri="{BB962C8B-B14F-4D97-AF65-F5344CB8AC3E}">
        <p14:creationId xmlns:p14="http://schemas.microsoft.com/office/powerpoint/2010/main" val="26651282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8313"/>
          </a:xfrm>
          <a:prstGeom prst="rect">
            <a:avLst/>
          </a:prstGeom>
        </p:spPr>
        <p:txBody>
          <a:bodyPr vert="horz" lIns="94119" tIns="47060" rIns="94119" bIns="4706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4022725" y="0"/>
            <a:ext cx="3078163" cy="468313"/>
          </a:xfrm>
          <a:prstGeom prst="rect">
            <a:avLst/>
          </a:prstGeom>
        </p:spPr>
        <p:txBody>
          <a:bodyPr vert="horz" lIns="94119" tIns="47060" rIns="94119" bIns="47060" rtlCol="0"/>
          <a:lstStyle>
            <a:lvl1pPr algn="r">
              <a:defRPr sz="1200">
                <a:latin typeface="Arial" charset="0"/>
                <a:cs typeface="Arial" charset="0"/>
              </a:defRPr>
            </a:lvl1pPr>
          </a:lstStyle>
          <a:p>
            <a:pPr>
              <a:defRPr/>
            </a:pPr>
            <a:fld id="{C3075758-DF1C-418E-A3AC-CF52E20846F5}" type="datetimeFigureOut">
              <a:rPr lang="en-US"/>
              <a:pPr>
                <a:defRPr/>
              </a:pPr>
              <a:t>2/27/2017</a:t>
            </a:fld>
            <a:endParaRPr lang="en-US"/>
          </a:p>
        </p:txBody>
      </p:sp>
      <p:sp>
        <p:nvSpPr>
          <p:cNvPr id="4" name="Slide Image Placeholder 3"/>
          <p:cNvSpPr>
            <a:spLocks noGrp="1" noRot="1" noChangeAspect="1"/>
          </p:cNvSpPr>
          <p:nvPr>
            <p:ph type="sldImg" idx="2"/>
          </p:nvPr>
        </p:nvSpPr>
        <p:spPr>
          <a:xfrm>
            <a:off x="1208088" y="701675"/>
            <a:ext cx="4687887" cy="3514725"/>
          </a:xfrm>
          <a:prstGeom prst="rect">
            <a:avLst/>
          </a:prstGeom>
          <a:noFill/>
          <a:ln w="12700">
            <a:solidFill>
              <a:prstClr val="black"/>
            </a:solidFill>
          </a:ln>
        </p:spPr>
        <p:txBody>
          <a:bodyPr vert="horz" lIns="94119" tIns="47060" rIns="94119" bIns="47060" rtlCol="0" anchor="ctr"/>
          <a:lstStyle/>
          <a:p>
            <a:pPr lvl="0"/>
            <a:endParaRPr lang="en-US" noProof="0"/>
          </a:p>
        </p:txBody>
      </p:sp>
      <p:sp>
        <p:nvSpPr>
          <p:cNvPr id="5" name="Notes Placeholder 4"/>
          <p:cNvSpPr>
            <a:spLocks noGrp="1"/>
          </p:cNvSpPr>
          <p:nvPr>
            <p:ph type="body" sz="quarter" idx="3"/>
          </p:nvPr>
        </p:nvSpPr>
        <p:spPr>
          <a:xfrm>
            <a:off x="711200" y="4451350"/>
            <a:ext cx="5681663" cy="4216400"/>
          </a:xfrm>
          <a:prstGeom prst="rect">
            <a:avLst/>
          </a:prstGeom>
        </p:spPr>
        <p:txBody>
          <a:bodyPr vert="horz" lIns="94119" tIns="47060" rIns="94119" bIns="4706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9525"/>
            <a:ext cx="3078163" cy="468313"/>
          </a:xfrm>
          <a:prstGeom prst="rect">
            <a:avLst/>
          </a:prstGeom>
        </p:spPr>
        <p:txBody>
          <a:bodyPr vert="horz" lIns="94119" tIns="47060" rIns="94119" bIns="47060" rtlCol="0" anchor="b"/>
          <a:lstStyle>
            <a:lvl1pPr algn="l">
              <a:defRPr sz="1200">
                <a:latin typeface="Arial" charset="0"/>
                <a:cs typeface="Arial" charset="0"/>
              </a:defRPr>
            </a:lvl1pPr>
          </a:lstStyle>
          <a:p>
            <a:pPr>
              <a:defRPr/>
            </a:pPr>
            <a:r>
              <a:rPr lang="en-US"/>
              <a:t>Content contained is licensed under a Creative Commons Attribution-ShareAlike 3.0 Unported License</a:t>
            </a:r>
          </a:p>
        </p:txBody>
      </p:sp>
      <p:sp>
        <p:nvSpPr>
          <p:cNvPr id="7" name="Slide Number Placeholder 6"/>
          <p:cNvSpPr>
            <a:spLocks noGrp="1"/>
          </p:cNvSpPr>
          <p:nvPr>
            <p:ph type="sldNum" sz="quarter" idx="5"/>
          </p:nvPr>
        </p:nvSpPr>
        <p:spPr>
          <a:xfrm>
            <a:off x="4022725" y="8899525"/>
            <a:ext cx="3078163" cy="468313"/>
          </a:xfrm>
          <a:prstGeom prst="rect">
            <a:avLst/>
          </a:prstGeom>
        </p:spPr>
        <p:txBody>
          <a:bodyPr vert="horz" lIns="94119" tIns="47060" rIns="94119" bIns="47060" rtlCol="0" anchor="b"/>
          <a:lstStyle>
            <a:lvl1pPr algn="r">
              <a:defRPr sz="1200">
                <a:latin typeface="Arial" charset="0"/>
                <a:cs typeface="Arial" charset="0"/>
              </a:defRPr>
            </a:lvl1pPr>
          </a:lstStyle>
          <a:p>
            <a:pPr>
              <a:defRPr/>
            </a:pPr>
            <a:fld id="{2887E8AD-3416-4875-B943-16EB7FC19AAA}" type="slidenum">
              <a:rPr lang="en-US"/>
              <a:pPr>
                <a:defRPr/>
              </a:pPr>
              <a:t>‹#›</a:t>
            </a:fld>
            <a:endParaRPr lang="en-US"/>
          </a:p>
        </p:txBody>
      </p:sp>
    </p:spTree>
    <p:extLst>
      <p:ext uri="{BB962C8B-B14F-4D97-AF65-F5344CB8AC3E}">
        <p14:creationId xmlns:p14="http://schemas.microsoft.com/office/powerpoint/2010/main" val="202331495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edteck.com/dbq"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73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Content contained is licensed under a Creative Commons Attribution-ShareAlike 3.0 Unported License</a:t>
            </a:r>
          </a:p>
        </p:txBody>
      </p:sp>
      <p:sp>
        <p:nvSpPr>
          <p:cNvPr id="573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7DCAB1-01D5-49ED-87FA-5C9D04FE1087}" type="slidenum">
              <a:rPr lang="en-US" altLang="en-US" smtClean="0">
                <a:latin typeface="Arial" charset="0"/>
              </a:rPr>
              <a:pPr eaLnBrk="1" hangingPunct="1">
                <a:spcBef>
                  <a:spcPct val="0"/>
                </a:spcBef>
              </a:pPr>
              <a:t>1</a:t>
            </a:fld>
            <a:endParaRPr lang="en-US" altLang="en-US" smtClean="0">
              <a:latin typeface="Arial" charset="0"/>
            </a:endParaRPr>
          </a:p>
        </p:txBody>
      </p:sp>
    </p:spTree>
    <p:extLst>
      <p:ext uri="{BB962C8B-B14F-4D97-AF65-F5344CB8AC3E}">
        <p14:creationId xmlns:p14="http://schemas.microsoft.com/office/powerpoint/2010/main" val="1539915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latin typeface="Arial" charset="0"/>
              </a:rPr>
              <a:t>Explain</a:t>
            </a:r>
            <a:r>
              <a:rPr lang="en-US" altLang="en-US" dirty="0" smtClean="0">
                <a:latin typeface="Arial" charset="0"/>
              </a:rPr>
              <a:t> that research has shown that both content-area and disciplinary literacy are important for students to learn, and readers need to learn and apply the language of each discipline.</a:t>
            </a:r>
          </a:p>
          <a:p>
            <a:r>
              <a:rPr lang="en-US" altLang="en-US" b="1" dirty="0" smtClean="0">
                <a:latin typeface="Arial" charset="0"/>
              </a:rPr>
              <a:t>For instance, the facilitator might say,</a:t>
            </a:r>
          </a:p>
          <a:p>
            <a:r>
              <a:rPr lang="en-US" altLang="en-US" dirty="0" smtClean="0">
                <a:latin typeface="Arial" charset="0"/>
              </a:rPr>
              <a:t>“We have two areas of research to draw from, termed </a:t>
            </a:r>
            <a:r>
              <a:rPr lang="en-US" altLang="en-US" i="1" dirty="0" smtClean="0">
                <a:latin typeface="Arial" charset="0"/>
              </a:rPr>
              <a:t>content area literacy </a:t>
            </a:r>
            <a:r>
              <a:rPr lang="en-US" altLang="en-US" dirty="0" smtClean="0">
                <a:latin typeface="Arial" charset="0"/>
              </a:rPr>
              <a:t>and </a:t>
            </a:r>
            <a:r>
              <a:rPr lang="en-US" altLang="en-US" i="1" dirty="0" smtClean="0">
                <a:latin typeface="Arial" charset="0"/>
              </a:rPr>
              <a:t>disciplinary literacy</a:t>
            </a:r>
            <a:r>
              <a:rPr lang="en-US" altLang="en-US" dirty="0" smtClean="0">
                <a:latin typeface="Arial" charset="0"/>
              </a:rPr>
              <a:t>. </a:t>
            </a:r>
          </a:p>
          <a:p>
            <a:r>
              <a:rPr lang="en-US" altLang="en-US" dirty="0" smtClean="0">
                <a:latin typeface="Arial" charset="0"/>
              </a:rPr>
              <a:t>You may recognize phrases from </a:t>
            </a:r>
            <a:r>
              <a:rPr lang="en-US" altLang="en-US" u="sng" dirty="0" smtClean="0">
                <a:latin typeface="Arial" charset="0"/>
              </a:rPr>
              <a:t>content area literacy </a:t>
            </a:r>
            <a:r>
              <a:rPr lang="en-US" altLang="en-US" dirty="0" smtClean="0">
                <a:latin typeface="Arial" charset="0"/>
              </a:rPr>
              <a:t>such as “reading across the curriculum” and “all teachers are teachers of reading.” This approach emphasizes generic comprehension strategies that are usefully applied to informational text on a wide variety of subjects. These are generalizable routines such as anticipation guides, guided note taking, questioning routines such as KWL, etc. They are intended to be taught by reading and content teachers alike, but in reality may be far more familiar to reading teachers than to content area teachers.</a:t>
            </a:r>
          </a:p>
          <a:p>
            <a:r>
              <a:rPr lang="en-US" altLang="en-US" dirty="0" smtClean="0">
                <a:latin typeface="Arial" charset="0"/>
              </a:rPr>
              <a:t>The more recent research area focuses on </a:t>
            </a:r>
            <a:r>
              <a:rPr lang="en-US" altLang="en-US" u="sng" dirty="0" smtClean="0">
                <a:latin typeface="Arial" charset="0"/>
              </a:rPr>
              <a:t>disciplinary literacy</a:t>
            </a:r>
            <a:r>
              <a:rPr lang="en-US" altLang="en-US" dirty="0" smtClean="0">
                <a:latin typeface="Arial" charset="0"/>
              </a:rPr>
              <a:t>, the specialized ways of learning and communicating the different disciplines. For example, chemistry reading requires a full understanding of experiments and processes, the ability to make connections among and between connected text, formulas, graphs, and charts. Historians approach informational text by considering the author’s perspective, contextualizing the text within its historical period and place, corroborating information across sources. Only teachers trained in the specific disciplines are in a position to use the best of both approaches.” </a:t>
            </a:r>
          </a:p>
          <a:p>
            <a:endParaRPr lang="en-US" altLang="en-US" dirty="0" smtClean="0">
              <a:latin typeface="Arial"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3288" eaLnBrk="0" hangingPunct="0">
              <a:spcBef>
                <a:spcPct val="30000"/>
              </a:spcBef>
              <a:defRPr sz="1200">
                <a:solidFill>
                  <a:schemeClr val="tx1"/>
                </a:solidFill>
                <a:latin typeface="Calibri" pitchFamily="34" charset="0"/>
              </a:defRPr>
            </a:lvl1pPr>
            <a:lvl2pPr marL="757238" indent="-290513" defTabSz="903288" eaLnBrk="0" hangingPunct="0">
              <a:spcBef>
                <a:spcPct val="30000"/>
              </a:spcBef>
              <a:defRPr sz="1200">
                <a:solidFill>
                  <a:schemeClr val="tx1"/>
                </a:solidFill>
                <a:latin typeface="Calibri" pitchFamily="34" charset="0"/>
              </a:defRPr>
            </a:lvl2pPr>
            <a:lvl3pPr marL="1165225" indent="-231775" defTabSz="903288" eaLnBrk="0" hangingPunct="0">
              <a:spcBef>
                <a:spcPct val="30000"/>
              </a:spcBef>
              <a:defRPr sz="1200">
                <a:solidFill>
                  <a:schemeClr val="tx1"/>
                </a:solidFill>
                <a:latin typeface="Calibri" pitchFamily="34" charset="0"/>
              </a:defRPr>
            </a:lvl3pPr>
            <a:lvl4pPr marL="1630363" indent="-231775" defTabSz="903288" eaLnBrk="0" hangingPunct="0">
              <a:spcBef>
                <a:spcPct val="30000"/>
              </a:spcBef>
              <a:defRPr sz="1200">
                <a:solidFill>
                  <a:schemeClr val="tx1"/>
                </a:solidFill>
                <a:latin typeface="Calibri" pitchFamily="34" charset="0"/>
              </a:defRPr>
            </a:lvl4pPr>
            <a:lvl5pPr marL="2097088" indent="-231775" defTabSz="903288" eaLnBrk="0" hangingPunct="0">
              <a:spcBef>
                <a:spcPct val="30000"/>
              </a:spcBef>
              <a:defRPr sz="1200">
                <a:solidFill>
                  <a:schemeClr val="tx1"/>
                </a:solidFill>
                <a:latin typeface="Calibri" pitchFamily="34" charset="0"/>
              </a:defRPr>
            </a:lvl5pPr>
            <a:lvl6pPr marL="2554288" indent="-231775" defTabSz="903288" eaLnBrk="0" fontAlgn="base" hangingPunct="0">
              <a:spcBef>
                <a:spcPct val="30000"/>
              </a:spcBef>
              <a:spcAft>
                <a:spcPct val="0"/>
              </a:spcAft>
              <a:defRPr sz="1200">
                <a:solidFill>
                  <a:schemeClr val="tx1"/>
                </a:solidFill>
                <a:latin typeface="Calibri" pitchFamily="34" charset="0"/>
              </a:defRPr>
            </a:lvl6pPr>
            <a:lvl7pPr marL="3011488" indent="-231775" defTabSz="903288" eaLnBrk="0" fontAlgn="base" hangingPunct="0">
              <a:spcBef>
                <a:spcPct val="30000"/>
              </a:spcBef>
              <a:spcAft>
                <a:spcPct val="0"/>
              </a:spcAft>
              <a:defRPr sz="1200">
                <a:solidFill>
                  <a:schemeClr val="tx1"/>
                </a:solidFill>
                <a:latin typeface="Calibri" pitchFamily="34" charset="0"/>
              </a:defRPr>
            </a:lvl7pPr>
            <a:lvl8pPr marL="3468688" indent="-231775" defTabSz="903288" eaLnBrk="0" fontAlgn="base" hangingPunct="0">
              <a:spcBef>
                <a:spcPct val="30000"/>
              </a:spcBef>
              <a:spcAft>
                <a:spcPct val="0"/>
              </a:spcAft>
              <a:defRPr sz="1200">
                <a:solidFill>
                  <a:schemeClr val="tx1"/>
                </a:solidFill>
                <a:latin typeface="Calibri" pitchFamily="34" charset="0"/>
              </a:defRPr>
            </a:lvl8pPr>
            <a:lvl9pPr marL="3925888" indent="-231775" defTabSz="9032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4DF35D-75D3-47C8-8308-D8D689377761}" type="slidenum">
              <a:rPr lang="en-US" altLang="en-US" smtClean="0">
                <a:latin typeface="Arial" charset="0"/>
              </a:rPr>
              <a:pPr eaLnBrk="1" hangingPunct="1">
                <a:spcBef>
                  <a:spcPct val="0"/>
                </a:spcBef>
              </a:pPr>
              <a:t>14</a:t>
            </a:fld>
            <a:endParaRPr lang="en-US" altLang="en-US" smtClean="0">
              <a:latin typeface="Arial" charset="0"/>
            </a:endParaRPr>
          </a:p>
        </p:txBody>
      </p:sp>
    </p:spTree>
    <p:extLst>
      <p:ext uri="{BB962C8B-B14F-4D97-AF65-F5344CB8AC3E}">
        <p14:creationId xmlns:p14="http://schemas.microsoft.com/office/powerpoint/2010/main" val="407516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Dr.</a:t>
            </a:r>
            <a:r>
              <a:rPr lang="en-US" baseline="0" dirty="0" smtClean="0"/>
              <a:t> </a:t>
            </a:r>
            <a:r>
              <a:rPr lang="en-US" baseline="0" dirty="0" err="1" smtClean="0"/>
              <a:t>Shannahan</a:t>
            </a:r>
            <a:r>
              <a:rPr lang="en-US" baseline="0" dirty="0" smtClean="0"/>
              <a:t> discusses terms such as c</a:t>
            </a:r>
            <a:r>
              <a:rPr lang="en-US" dirty="0" smtClean="0"/>
              <a:t>orroboration during disciplinary reading.</a:t>
            </a:r>
            <a:r>
              <a:rPr lang="en-US" baseline="0" dirty="0" smtClean="0"/>
              <a:t>  This term means that a reader is evaluating information across sources. Another term is transformation which is repeated exposures to multiple perspectives of the same idea, process, procedure or task. Both of these ideas are actual standards that are required in both the literary and informational CCSS.   </a:t>
            </a:r>
          </a:p>
          <a:p>
            <a:endParaRPr lang="en-US" baseline="0" dirty="0" smtClean="0"/>
          </a:p>
          <a:p>
            <a:r>
              <a:rPr lang="en-US" baseline="0" dirty="0" smtClean="0"/>
              <a:t>As teachers begin working in their content and asking students to evaluate sources and bring in multiple perspectives within the discipline of the area they are teaching, students need to be able to critically think like a scientist, mathematician, artist or historian and know what that means when they are in that classroom. </a:t>
            </a:r>
            <a:endParaRPr lang="en-US" dirty="0"/>
          </a:p>
        </p:txBody>
      </p:sp>
      <p:sp>
        <p:nvSpPr>
          <p:cNvPr id="4" name="Slide Number Placeholder 3"/>
          <p:cNvSpPr>
            <a:spLocks noGrp="1"/>
          </p:cNvSpPr>
          <p:nvPr>
            <p:ph type="sldNum" sz="quarter" idx="10"/>
          </p:nvPr>
        </p:nvSpPr>
        <p:spPr/>
        <p:txBody>
          <a:bodyPr/>
          <a:lstStyle/>
          <a:p>
            <a:fld id="{A18E6995-0955-4234-8FCE-3A9B43AB4BD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8624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Math reading so tough?</a:t>
            </a:r>
          </a:p>
          <a:p>
            <a:endParaRPr lang="en-US" dirty="0" smtClean="0"/>
          </a:p>
          <a:p>
            <a:r>
              <a:rPr lang="en-US" dirty="0" smtClean="0"/>
              <a:t>1. Reading mathematics often requires reading from right to left, top to bottom, bottom to top, or diagonally</a:t>
            </a:r>
            <a:r>
              <a:rPr lang="en-US" baseline="0" dirty="0" smtClean="0"/>
              <a:t> </a:t>
            </a:r>
            <a:r>
              <a:rPr lang="en-US" baseline="0" dirty="0" err="1" smtClean="0"/>
              <a:t>bc</a:t>
            </a:r>
            <a:r>
              <a:rPr lang="en-US" baseline="0" dirty="0" smtClean="0"/>
              <a:t> they look at symbols </a:t>
            </a:r>
            <a:r>
              <a:rPr lang="en-US" baseline="0" smtClean="0"/>
              <a:t>and graphs.</a:t>
            </a:r>
            <a:endParaRPr lang="en-US" dirty="0" smtClean="0"/>
          </a:p>
          <a:p>
            <a:r>
              <a:rPr lang="en-US" dirty="0" smtClean="0"/>
              <a:t>2. The text in mathematics textbooks has more concepts per sentence, per word, and per paragraph than ordinary textbooks.</a:t>
            </a:r>
          </a:p>
          <a:p>
            <a:r>
              <a:rPr lang="en-US" dirty="0" smtClean="0"/>
              <a:t>3. Mathematical concepts are often abstract and require effort to visualize.</a:t>
            </a:r>
          </a:p>
          <a:p>
            <a:r>
              <a:rPr lang="en-US" dirty="0" smtClean="0"/>
              <a:t>4. The text in mathematics textbook is terse and compact—that is, there is little redundancy to help readers uncover the meaning.</a:t>
            </a:r>
          </a:p>
          <a:p>
            <a:r>
              <a:rPr lang="en-US" dirty="0" smtClean="0"/>
              <a:t>5. Words have precise meanings which often are not fully understood. </a:t>
            </a:r>
          </a:p>
          <a:p>
            <a:r>
              <a:rPr lang="en-US" dirty="0" smtClean="0"/>
              <a:t>6. Formal logic connects sentences so the ability to understand implications and make inferences across sentences is essential.</a:t>
            </a:r>
          </a:p>
          <a:p>
            <a:r>
              <a:rPr lang="en-US" dirty="0" smtClean="0"/>
              <a:t>7. In addition to words, mathematics textbooks contains numeric and nonnumeric symbols.</a:t>
            </a:r>
          </a:p>
          <a:p>
            <a:r>
              <a:rPr lang="en-US" dirty="0" smtClean="0"/>
              <a:t>8. The layout of many mathematics textbooks can make it easy to find and read worked examples while skipping crucial explanatory text.</a:t>
            </a:r>
          </a:p>
          <a:p>
            <a:r>
              <a:rPr lang="en-US" dirty="0" smtClean="0"/>
              <a:t>9. Mathematics textbooks often contains complex sentences which can be difficult to parse and understand.</a:t>
            </a:r>
          </a:p>
          <a:p>
            <a:endParaRPr lang="en-US" dirty="0" smtClean="0"/>
          </a:p>
          <a:p>
            <a:r>
              <a:rPr lang="en-US" dirty="0" smtClean="0"/>
              <a:t>In addition, definitions are to be read and used in an unusual way, and play an especially important role in mathematics.</a:t>
            </a:r>
          </a:p>
          <a:p>
            <a:endParaRPr lang="en-US" dirty="0" smtClean="0"/>
          </a:p>
          <a:p>
            <a:r>
              <a:rPr lang="en-US" dirty="0" smtClean="0"/>
              <a:t>What can help students? Reading strategies for mathematics should advocate that students actively engage in working from their concept images (well developed background knowledge as it pertains to an image in their mind) to the actual definitions, and vice versa, in order that they come to a reasonable semblance of the meaning intended by textbook authors.  </a:t>
            </a:r>
          </a:p>
          <a:p>
            <a:endParaRPr lang="en-US" dirty="0" smtClean="0"/>
          </a:p>
          <a:p>
            <a:r>
              <a:rPr lang="en-US" dirty="0" smtClean="0"/>
              <a:t>The research done by Drs. Mary Shepherd, and Selden and Selden states:</a:t>
            </a:r>
          </a:p>
          <a:p>
            <a:r>
              <a:rPr lang="en-US" dirty="0" smtClean="0"/>
              <a:t>Repeat or reread parts of passage.</a:t>
            </a:r>
          </a:p>
          <a:p>
            <a:r>
              <a:rPr lang="en-US" dirty="0" smtClean="0"/>
              <a:t>Write notes or copy important ideas onto paper.</a:t>
            </a:r>
          </a:p>
          <a:p>
            <a:r>
              <a:rPr lang="en-US" dirty="0" smtClean="0"/>
              <a:t>Create a concrete visualization of a concept; for instance, comparing the wrapping function to a ribbon.</a:t>
            </a:r>
          </a:p>
          <a:p>
            <a:r>
              <a:rPr lang="en-US" dirty="0" smtClean="0"/>
              <a:t>Construct analogies, identifying the u-v coordinate system as the x-y coordinate system.</a:t>
            </a:r>
          </a:p>
          <a:p>
            <a:r>
              <a:rPr lang="en-US" dirty="0" smtClean="0"/>
              <a:t>Paraphrase</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2887E8AD-3416-4875-B943-16EB7FC19AAA}" type="slidenum">
              <a:rPr lang="en-US" smtClean="0"/>
              <a:pPr>
                <a:defRPr/>
              </a:pPr>
              <a:t>16</a:t>
            </a:fld>
            <a:endParaRPr lang="en-US"/>
          </a:p>
        </p:txBody>
      </p:sp>
    </p:spTree>
    <p:extLst>
      <p:ext uri="{BB962C8B-B14F-4D97-AF65-F5344CB8AC3E}">
        <p14:creationId xmlns:p14="http://schemas.microsoft.com/office/powerpoint/2010/main" val="337394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chemists were most interested in the transformation of information from one form to another. That is, when reading prose, they were visualizing, writing down formulas, or if a diagram or a chart were on the page, going back and forth between the graph and the chart. One chemist explained, “They give you the structure, the structure of the sensor is given, so I was looking at the picture as I was reading, and I tried to relate what was in the picture to what they were saying about how mercury binds to one part of the molecule.” This explanation, corroborated by the chemists’ other comments, helped us to understand that in chemistry, different or alternative representations (e.g., pictures, graphs or charts, text, or diagrams) of an idea are essential for a full understanding of the concepts. These various representations are processed recursively as reading progresses.</a:t>
            </a:r>
          </a:p>
          <a:p>
            <a:r>
              <a:rPr lang="en-US" dirty="0" smtClean="0"/>
              <a:t>Unlike historians, chemists create knowledge through experimentation. The findings of experiments are somewhat dependent upon the quality of the instrumentation, the design, and the statistical analysis. However, these variables are all decided upon prior to the actual experiment. The findings are generalizable to other experiments under the same conditions. Although chemists are not uncritical readers, we found that the chemists we studied did have more confidence than historians in the utility of the knowledge that had been created; they believed they could use that knowledge to predict what would happen under similar conditions. What is important to them in reading, consequently, was a full understanding of the way in which an experiment took place and the processes the experiment uncovered. Gaining that full understanding required them to think about the phenomenon being presented in prose, to visualize it, and to manipulate it in formulas and equations. </a:t>
            </a:r>
          </a:p>
          <a:p>
            <a:endParaRPr lang="en-US" dirty="0"/>
          </a:p>
        </p:txBody>
      </p:sp>
      <p:sp>
        <p:nvSpPr>
          <p:cNvPr id="4" name="Slide Number Placeholder 3"/>
          <p:cNvSpPr>
            <a:spLocks noGrp="1"/>
          </p:cNvSpPr>
          <p:nvPr>
            <p:ph type="sldNum" sz="quarter" idx="10"/>
          </p:nvPr>
        </p:nvSpPr>
        <p:spPr/>
        <p:txBody>
          <a:bodyPr/>
          <a:lstStyle/>
          <a:p>
            <a:fld id="{A18E6995-0955-4234-8FCE-3A9B43AB4BD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8624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4718" indent="-294122" eaLnBrk="0" hangingPunct="0">
              <a:defRPr>
                <a:solidFill>
                  <a:schemeClr val="tx1"/>
                </a:solidFill>
                <a:latin typeface="Arial" charset="0"/>
              </a:defRPr>
            </a:lvl2pPr>
            <a:lvl3pPr marL="1176490" indent="-235298" eaLnBrk="0" hangingPunct="0">
              <a:defRPr>
                <a:solidFill>
                  <a:schemeClr val="tx1"/>
                </a:solidFill>
                <a:latin typeface="Arial" charset="0"/>
              </a:defRPr>
            </a:lvl3pPr>
            <a:lvl4pPr marL="1647086" indent="-235298" eaLnBrk="0" hangingPunct="0">
              <a:defRPr>
                <a:solidFill>
                  <a:schemeClr val="tx1"/>
                </a:solidFill>
                <a:latin typeface="Arial" charset="0"/>
              </a:defRPr>
            </a:lvl4pPr>
            <a:lvl5pPr marL="2117682" indent="-235298" eaLnBrk="0" hangingPunct="0">
              <a:defRPr>
                <a:solidFill>
                  <a:schemeClr val="tx1"/>
                </a:solidFill>
                <a:latin typeface="Arial" charset="0"/>
              </a:defRPr>
            </a:lvl5pPr>
            <a:lvl6pPr marL="2588278" indent="-235298" eaLnBrk="0" fontAlgn="base" hangingPunct="0">
              <a:spcBef>
                <a:spcPct val="0"/>
              </a:spcBef>
              <a:spcAft>
                <a:spcPct val="0"/>
              </a:spcAft>
              <a:defRPr>
                <a:solidFill>
                  <a:schemeClr val="tx1"/>
                </a:solidFill>
                <a:latin typeface="Arial" charset="0"/>
              </a:defRPr>
            </a:lvl6pPr>
            <a:lvl7pPr marL="3058874" indent="-235298" eaLnBrk="0" fontAlgn="base" hangingPunct="0">
              <a:spcBef>
                <a:spcPct val="0"/>
              </a:spcBef>
              <a:spcAft>
                <a:spcPct val="0"/>
              </a:spcAft>
              <a:defRPr>
                <a:solidFill>
                  <a:schemeClr val="tx1"/>
                </a:solidFill>
                <a:latin typeface="Arial" charset="0"/>
              </a:defRPr>
            </a:lvl7pPr>
            <a:lvl8pPr marL="3529470" indent="-235298" eaLnBrk="0" fontAlgn="base" hangingPunct="0">
              <a:spcBef>
                <a:spcPct val="0"/>
              </a:spcBef>
              <a:spcAft>
                <a:spcPct val="0"/>
              </a:spcAft>
              <a:defRPr>
                <a:solidFill>
                  <a:schemeClr val="tx1"/>
                </a:solidFill>
                <a:latin typeface="Arial" charset="0"/>
              </a:defRPr>
            </a:lvl8pPr>
            <a:lvl9pPr marL="4000066" indent="-235298" eaLnBrk="0" fontAlgn="base" hangingPunct="0">
              <a:spcBef>
                <a:spcPct val="0"/>
              </a:spcBef>
              <a:spcAft>
                <a:spcPct val="0"/>
              </a:spcAft>
              <a:defRPr>
                <a:solidFill>
                  <a:schemeClr val="tx1"/>
                </a:solidFill>
                <a:latin typeface="Arial" charset="0"/>
              </a:defRPr>
            </a:lvl9pPr>
          </a:lstStyle>
          <a:p>
            <a:pPr eaLnBrk="1" hangingPunct="1"/>
            <a:fld id="{E2971525-FFAE-4DF3-96DB-1F4F3F733124}" type="slidenum">
              <a:rPr lang="en-US" altLang="en-US" smtClean="0"/>
              <a:pPr eaLnBrk="1" hangingPunct="1"/>
              <a:t>18</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smtClean="0"/>
              <a:t>Shanahan’s summarization technique for Chemistry is showcased here: a </a:t>
            </a:r>
            <a:r>
              <a:rPr lang="en-US" altLang="en-US" sz="1000" dirty="0"/>
              <a:t>strategy that </a:t>
            </a:r>
            <a:r>
              <a:rPr lang="en-US" altLang="en-US" sz="1000" dirty="0" smtClean="0"/>
              <a:t>is </a:t>
            </a:r>
            <a:r>
              <a:rPr lang="en-US" altLang="en-US" sz="1000" dirty="0"/>
              <a:t>based specifically </a:t>
            </a:r>
            <a:r>
              <a:rPr lang="en-US" altLang="en-US" sz="1000" dirty="0" smtClean="0"/>
              <a:t>on teachers’ insights </a:t>
            </a:r>
            <a:r>
              <a:rPr lang="en-US" altLang="en-US" sz="1000" dirty="0"/>
              <a:t>about chemistry reading. Using this strategy, students take notes in a chart format. Each section of the chart </a:t>
            </a:r>
            <a:r>
              <a:rPr lang="en-US" altLang="en-US" sz="1000" dirty="0" smtClean="0"/>
              <a:t>reflects </a:t>
            </a:r>
            <a:r>
              <a:rPr lang="en-US" altLang="en-US" sz="1000" dirty="0"/>
              <a:t>the information </a:t>
            </a:r>
            <a:r>
              <a:rPr lang="en-US" altLang="en-US" sz="1000" dirty="0" smtClean="0"/>
              <a:t>that</a:t>
            </a:r>
            <a:r>
              <a:rPr lang="en-US" altLang="en-US" sz="1000" baseline="0" dirty="0" smtClean="0"/>
              <a:t> </a:t>
            </a:r>
            <a:r>
              <a:rPr lang="en-US" altLang="en-US" sz="1000" dirty="0" smtClean="0"/>
              <a:t>chemistry </a:t>
            </a:r>
            <a:r>
              <a:rPr lang="en-US" altLang="en-US" sz="1000" dirty="0"/>
              <a:t>specialists </a:t>
            </a:r>
            <a:r>
              <a:rPr lang="en-US" altLang="en-US" sz="1000" dirty="0" smtClean="0"/>
              <a:t>said</a:t>
            </a:r>
            <a:r>
              <a:rPr lang="en-US" altLang="en-US" sz="1000" baseline="0" dirty="0" smtClean="0"/>
              <a:t> are</a:t>
            </a:r>
            <a:r>
              <a:rPr lang="en-US" altLang="en-US" sz="1000" dirty="0" smtClean="0"/>
              <a:t> </a:t>
            </a:r>
            <a:r>
              <a:rPr lang="en-US" altLang="en-US" sz="1000" dirty="0"/>
              <a:t>essential to reading chemistry text. Because chemistry is about the properties of substances and their reactions, a reader who </a:t>
            </a:r>
            <a:r>
              <a:rPr lang="en-US" altLang="en-US" sz="1000" dirty="0" smtClean="0"/>
              <a:t>pays </a:t>
            </a:r>
            <a:r>
              <a:rPr lang="en-US" altLang="en-US" sz="1000" dirty="0"/>
              <a:t>attention to </a:t>
            </a:r>
            <a:r>
              <a:rPr lang="en-US" altLang="en-US" sz="1000" dirty="0" smtClean="0"/>
              <a:t>this </a:t>
            </a:r>
            <a:r>
              <a:rPr lang="en-US" altLang="en-US" sz="1000" dirty="0"/>
              <a:t>would be </a:t>
            </a:r>
            <a:r>
              <a:rPr lang="en-US" altLang="en-US" sz="1000" dirty="0" smtClean="0"/>
              <a:t>engaged </a:t>
            </a:r>
            <a:r>
              <a:rPr lang="en-US" altLang="en-US" sz="1000" dirty="0"/>
              <a:t>in a disciplinary-focused reading. </a:t>
            </a:r>
            <a:r>
              <a:rPr lang="en-US" altLang="en-US" sz="1000" dirty="0" smtClean="0"/>
              <a:t>Shanahan illustrated </a:t>
            </a:r>
            <a:r>
              <a:rPr lang="en-US" altLang="en-US" sz="1000" dirty="0"/>
              <a:t>the chart using information from one of the chemistry textbooks the team members had shared with us. One of the chemists who had been dismissive of teaching content area reading strategies (such as summarization) in chemistry reacted by saying, “Well, if they used this, they would be learning chemistry.” He then suggested a modification (the inclusion of a place to summarize atomic expression). The difference between this strategy and summarization was its subject-matter specificity. This strategy was not just about understanding text; it was also about understanding the essence of chemistry.</a:t>
            </a:r>
          </a:p>
          <a:p>
            <a:pPr eaLnBrk="1" hangingPunct="1"/>
            <a:r>
              <a:rPr lang="en-US" altLang="en-US" sz="1000" dirty="0"/>
              <a:t>This structured-summarization strategy meshed well with concerns the chemists had expressed earlier when they examined high school chemistry textbooks: the need to identify where the chemistry was. That is, although they understood that some of the information in the text was included purely for motivational purposes or to establish context for students, they were concerned that what students were actually supposed to learn about chemistry was obscured and hidden by these devices. One of the chemistry teachers bitterly complained about a text she had to use in which each chapter began with a real-life problem (such as lake pollution) that was then followed by an explanation of the chemistry behind the problem. She complained that the students were not learning the chemistry. Chemistry learning is somewhat hierarchical in nature. The concepts build on each other, and these concepts can then be applied to situations. That is, the principles are taught as abstractions, and the particulars are exemplars of the abstractions. This chemistry book, however, perseverated on the particular, providing students with little real opportunity to learn the abstractions that could be used to solve other problems. </a:t>
            </a:r>
          </a:p>
        </p:txBody>
      </p:sp>
    </p:spTree>
    <p:extLst>
      <p:ext uri="{BB962C8B-B14F-4D97-AF65-F5344CB8AC3E}">
        <p14:creationId xmlns:p14="http://schemas.microsoft.com/office/powerpoint/2010/main" val="106129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in the History/Social Studies classroom that is practicing disciplinary literacy, the teacher offers several different sources and authors to interpret.  Students are expected to consider any bias that an author might bring to the craft of a text and infer why.  They will look at time periods and other events that are taking place that might influence other writings such as primary source documents.  They understand corroboration and implement it with one another in discussions and employ it in their writing.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18E6995-0955-4234-8FCE-3A9B43AB4BD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6474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4718" indent="-294122" eaLnBrk="0" hangingPunct="0">
              <a:defRPr>
                <a:solidFill>
                  <a:schemeClr val="tx1"/>
                </a:solidFill>
                <a:latin typeface="Arial" charset="0"/>
              </a:defRPr>
            </a:lvl2pPr>
            <a:lvl3pPr marL="1176490" indent="-235298" eaLnBrk="0" hangingPunct="0">
              <a:defRPr>
                <a:solidFill>
                  <a:schemeClr val="tx1"/>
                </a:solidFill>
                <a:latin typeface="Arial" charset="0"/>
              </a:defRPr>
            </a:lvl3pPr>
            <a:lvl4pPr marL="1647086" indent="-235298" eaLnBrk="0" hangingPunct="0">
              <a:defRPr>
                <a:solidFill>
                  <a:schemeClr val="tx1"/>
                </a:solidFill>
                <a:latin typeface="Arial" charset="0"/>
              </a:defRPr>
            </a:lvl4pPr>
            <a:lvl5pPr marL="2117682" indent="-235298" eaLnBrk="0" hangingPunct="0">
              <a:defRPr>
                <a:solidFill>
                  <a:schemeClr val="tx1"/>
                </a:solidFill>
                <a:latin typeface="Arial" charset="0"/>
              </a:defRPr>
            </a:lvl5pPr>
            <a:lvl6pPr marL="2588278" indent="-235298" eaLnBrk="0" fontAlgn="base" hangingPunct="0">
              <a:spcBef>
                <a:spcPct val="0"/>
              </a:spcBef>
              <a:spcAft>
                <a:spcPct val="0"/>
              </a:spcAft>
              <a:defRPr>
                <a:solidFill>
                  <a:schemeClr val="tx1"/>
                </a:solidFill>
                <a:latin typeface="Arial" charset="0"/>
              </a:defRPr>
            </a:lvl6pPr>
            <a:lvl7pPr marL="3058874" indent="-235298" eaLnBrk="0" fontAlgn="base" hangingPunct="0">
              <a:spcBef>
                <a:spcPct val="0"/>
              </a:spcBef>
              <a:spcAft>
                <a:spcPct val="0"/>
              </a:spcAft>
              <a:defRPr>
                <a:solidFill>
                  <a:schemeClr val="tx1"/>
                </a:solidFill>
                <a:latin typeface="Arial" charset="0"/>
              </a:defRPr>
            </a:lvl7pPr>
            <a:lvl8pPr marL="3529470" indent="-235298" eaLnBrk="0" fontAlgn="base" hangingPunct="0">
              <a:spcBef>
                <a:spcPct val="0"/>
              </a:spcBef>
              <a:spcAft>
                <a:spcPct val="0"/>
              </a:spcAft>
              <a:defRPr>
                <a:solidFill>
                  <a:schemeClr val="tx1"/>
                </a:solidFill>
                <a:latin typeface="Arial" charset="0"/>
              </a:defRPr>
            </a:lvl8pPr>
            <a:lvl9pPr marL="4000066" indent="-235298" eaLnBrk="0" fontAlgn="base" hangingPunct="0">
              <a:spcBef>
                <a:spcPct val="0"/>
              </a:spcBef>
              <a:spcAft>
                <a:spcPct val="0"/>
              </a:spcAft>
              <a:defRPr>
                <a:solidFill>
                  <a:schemeClr val="tx1"/>
                </a:solidFill>
                <a:latin typeface="Arial" charset="0"/>
              </a:defRPr>
            </a:lvl9pPr>
          </a:lstStyle>
          <a:p>
            <a:pPr eaLnBrk="1" hangingPunct="1"/>
            <a:fld id="{E2971525-FFAE-4DF3-96DB-1F4F3F733124}" type="slidenum">
              <a:rPr lang="en-US" altLang="en-US" smtClean="0"/>
              <a:pPr eaLnBrk="1" hangingPunct="1"/>
              <a:t>20</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smtClean="0"/>
              <a:t>Multiple</a:t>
            </a:r>
            <a:r>
              <a:rPr lang="en-US" altLang="en-US" sz="1000" baseline="0" dirty="0" smtClean="0"/>
              <a:t> texts are important to utilize when in history or social studies due to the different perspectives of human nature that are brought to the table.  Students must consider the bias of every article written and every side of the timeline.  </a:t>
            </a:r>
            <a:endParaRPr lang="en-US" altLang="en-US" sz="1000" dirty="0"/>
          </a:p>
        </p:txBody>
      </p:sp>
    </p:spTree>
    <p:extLst>
      <p:ext uri="{BB962C8B-B14F-4D97-AF65-F5344CB8AC3E}">
        <p14:creationId xmlns:p14="http://schemas.microsoft.com/office/powerpoint/2010/main" val="72528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F69428-FB9C-4223-B165-FD3B15B60E1E}" type="slidenum">
              <a:rPr lang="en-US" altLang="en-US"/>
              <a:pPr/>
              <a:t>21</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ltLang="en-US" dirty="0" smtClean="0"/>
              <a:t>A web like this is great for debating whether</a:t>
            </a:r>
            <a:r>
              <a:rPr lang="en-US" altLang="en-US" baseline="0" dirty="0" smtClean="0"/>
              <a:t> a law was fair such as should women have been given the right to vote?  Or is the Patriot Act a viable option for the US to continue?  When giving multiple texts with shortened research questions, it allows the students to look for one piece of evidence and summarize the information that is necessary to answer the question.  They can then analyze and weigh both sides of the arguments and synthesize the information to formulate their own opinion.  This IS 21</a:t>
            </a:r>
            <a:r>
              <a:rPr lang="en-US" altLang="en-US" baseline="30000" dirty="0" smtClean="0"/>
              <a:t>st</a:t>
            </a:r>
            <a:r>
              <a:rPr lang="en-US" altLang="en-US" baseline="0" dirty="0" smtClean="0"/>
              <a:t> century learning and there really isn’t mounds of homework expected but critical thinking does happen and this type of task is a PARCC like task.  </a:t>
            </a:r>
            <a:endParaRPr lang="en-US" altLang="en-US" dirty="0"/>
          </a:p>
        </p:txBody>
      </p:sp>
    </p:spTree>
    <p:extLst>
      <p:ext uri="{BB962C8B-B14F-4D97-AF65-F5344CB8AC3E}">
        <p14:creationId xmlns:p14="http://schemas.microsoft.com/office/powerpoint/2010/main" val="107983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F517C-40B6-4E4E-9951-0FE87DBE833F}" type="slidenum">
              <a:rPr lang="en-US" altLang="en-US"/>
              <a:pPr/>
              <a:t>22</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02373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AD03E-F8F8-4837-AC2C-A662DD8B1F34}" type="slidenum">
              <a:rPr lang="en-US" altLang="en-US"/>
              <a:pPr/>
              <a:t>23</a:t>
            </a:fld>
            <a:endParaRPr lang="en-US" alt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4231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Literacy skills are imperative for students…21</a:t>
            </a:r>
            <a:r>
              <a:rPr lang="en-US" altLang="en-US" baseline="30000" smtClean="0"/>
              <a:t>st</a:t>
            </a:r>
            <a:r>
              <a:rPr lang="en-US" altLang="en-US" smtClean="0"/>
              <a:t> century learning which includes: (from P21.org)</a:t>
            </a:r>
          </a:p>
          <a:p>
            <a:r>
              <a:rPr lang="en-US" altLang="en-US" smtClean="0"/>
              <a:t>	Global Awareness,  </a:t>
            </a:r>
          </a:p>
          <a:p>
            <a:r>
              <a:rPr lang="en-US" altLang="en-US" smtClean="0"/>
              <a:t>	Financial, Economic, Business and Entrepreneurial Literacy</a:t>
            </a:r>
          </a:p>
          <a:p>
            <a:r>
              <a:rPr lang="en-US" altLang="en-US" smtClean="0"/>
              <a:t>	Civic Literacy</a:t>
            </a:r>
          </a:p>
          <a:p>
            <a:r>
              <a:rPr lang="en-US" altLang="en-US" smtClean="0"/>
              <a:t>	Health Literacy</a:t>
            </a:r>
          </a:p>
          <a:p>
            <a:r>
              <a:rPr lang="en-US" altLang="en-US" smtClean="0"/>
              <a:t>	Environmental Literacy, </a:t>
            </a:r>
          </a:p>
          <a:p>
            <a:r>
              <a:rPr lang="en-US" altLang="en-US" smtClean="0"/>
              <a:t>	Information, Communications and Technology Literacy</a:t>
            </a:r>
          </a:p>
          <a:p>
            <a:r>
              <a:rPr lang="en-US" altLang="en-US" smtClean="0"/>
              <a:t>And the list goes on…</a:t>
            </a:r>
          </a:p>
        </p:txBody>
      </p:sp>
      <p:sp>
        <p:nvSpPr>
          <p:cNvPr id="5837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t>Content contained is licensed under a Creative Commons Attribution-ShareAlike 3.0 Unported License</a:t>
            </a:r>
          </a:p>
        </p:txBody>
      </p:sp>
      <p:sp>
        <p:nvSpPr>
          <p:cNvPr id="5837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64EE5E-9767-4C72-9965-95336087572C}" type="slidenum">
              <a:rPr lang="en-US" altLang="en-US" smtClean="0"/>
              <a:pPr eaLnBrk="1" hangingPunct="1"/>
              <a:t>3</a:t>
            </a:fld>
            <a:endParaRPr lang="en-US" altLang="en-US" smtClean="0"/>
          </a:p>
        </p:txBody>
      </p:sp>
    </p:spTree>
    <p:extLst>
      <p:ext uri="{BB962C8B-B14F-4D97-AF65-F5344CB8AC3E}">
        <p14:creationId xmlns:p14="http://schemas.microsoft.com/office/powerpoint/2010/main" val="13190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literature classroom that employs disciplinary literacy, b/c the literature teacher did not come to teach reading, they came to teach literature just as the science teacher came to teach chemistry or biology, the literature teacher would focus on themes and human relations. The teacher would consider morality, survival and community with features such as author’s craft and genre.    </a:t>
            </a:r>
            <a:endParaRPr lang="en-US" dirty="0"/>
          </a:p>
        </p:txBody>
      </p:sp>
      <p:sp>
        <p:nvSpPr>
          <p:cNvPr id="4" name="Slide Number Placeholder 3"/>
          <p:cNvSpPr>
            <a:spLocks noGrp="1"/>
          </p:cNvSpPr>
          <p:nvPr>
            <p:ph type="sldNum" sz="quarter" idx="10"/>
          </p:nvPr>
        </p:nvSpPr>
        <p:spPr/>
        <p:txBody>
          <a:bodyPr/>
          <a:lstStyle/>
          <a:p>
            <a:fld id="{A18E6995-0955-4234-8FCE-3A9B43AB4BD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64749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3588" indent="-293688" eaLnBrk="0" hangingPunct="0">
              <a:spcBef>
                <a:spcPct val="30000"/>
              </a:spcBef>
              <a:defRPr sz="1200">
                <a:solidFill>
                  <a:schemeClr val="tx1"/>
                </a:solidFill>
                <a:latin typeface="Calibri" pitchFamily="34" charset="0"/>
              </a:defRPr>
            </a:lvl2pPr>
            <a:lvl3pPr marL="1176338" indent="-234950" eaLnBrk="0" hangingPunct="0">
              <a:spcBef>
                <a:spcPct val="30000"/>
              </a:spcBef>
              <a:defRPr sz="1200">
                <a:solidFill>
                  <a:schemeClr val="tx1"/>
                </a:solidFill>
                <a:latin typeface="Calibri" pitchFamily="34" charset="0"/>
              </a:defRPr>
            </a:lvl3pPr>
            <a:lvl4pPr marL="1646238" indent="-234950" eaLnBrk="0" hangingPunct="0">
              <a:spcBef>
                <a:spcPct val="30000"/>
              </a:spcBef>
              <a:defRPr sz="1200">
                <a:solidFill>
                  <a:schemeClr val="tx1"/>
                </a:solidFill>
                <a:latin typeface="Calibri" pitchFamily="34" charset="0"/>
              </a:defRPr>
            </a:lvl4pPr>
            <a:lvl5pPr marL="2116138" indent="-234950" eaLnBrk="0" hangingPunct="0">
              <a:spcBef>
                <a:spcPct val="30000"/>
              </a:spcBef>
              <a:defRPr sz="1200">
                <a:solidFill>
                  <a:schemeClr val="tx1"/>
                </a:solidFill>
                <a:latin typeface="Calibri" pitchFamily="34" charset="0"/>
              </a:defRPr>
            </a:lvl5pPr>
            <a:lvl6pPr marL="2573338" indent="-234950" eaLnBrk="0" fontAlgn="base" hangingPunct="0">
              <a:spcBef>
                <a:spcPct val="30000"/>
              </a:spcBef>
              <a:spcAft>
                <a:spcPct val="0"/>
              </a:spcAft>
              <a:defRPr sz="1200">
                <a:solidFill>
                  <a:schemeClr val="tx1"/>
                </a:solidFill>
                <a:latin typeface="Calibri" pitchFamily="34" charset="0"/>
              </a:defRPr>
            </a:lvl6pPr>
            <a:lvl7pPr marL="3030538" indent="-234950" eaLnBrk="0" fontAlgn="base" hangingPunct="0">
              <a:spcBef>
                <a:spcPct val="30000"/>
              </a:spcBef>
              <a:spcAft>
                <a:spcPct val="0"/>
              </a:spcAft>
              <a:defRPr sz="1200">
                <a:solidFill>
                  <a:schemeClr val="tx1"/>
                </a:solidFill>
                <a:latin typeface="Calibri" pitchFamily="34" charset="0"/>
              </a:defRPr>
            </a:lvl7pPr>
            <a:lvl8pPr marL="3487738" indent="-234950" eaLnBrk="0" fontAlgn="base" hangingPunct="0">
              <a:spcBef>
                <a:spcPct val="30000"/>
              </a:spcBef>
              <a:spcAft>
                <a:spcPct val="0"/>
              </a:spcAft>
              <a:defRPr sz="1200">
                <a:solidFill>
                  <a:schemeClr val="tx1"/>
                </a:solidFill>
                <a:latin typeface="Calibri" pitchFamily="34" charset="0"/>
              </a:defRPr>
            </a:lvl8pPr>
            <a:lvl9pPr marL="3944938" indent="-2349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1D2D8A2-15E8-44B1-A3BB-D055EF0DF753}" type="slidenum">
              <a:rPr lang="en-US" altLang="en-US" smtClean="0">
                <a:latin typeface="Arial" charset="0"/>
              </a:rPr>
              <a:pPr eaLnBrk="1" hangingPunct="1">
                <a:spcBef>
                  <a:spcPct val="0"/>
                </a:spcBef>
              </a:pPr>
              <a:t>25</a:t>
            </a:fld>
            <a:endParaRPr lang="en-US" altLang="en-US" smtClean="0">
              <a:latin typeface="Arial"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47738" y="4449763"/>
            <a:ext cx="5207000" cy="421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Reading Like a Historian – video from The Teaching Channel – 11 minutes – Corroboration</a:t>
            </a:r>
          </a:p>
          <a:p>
            <a:pPr eaLnBrk="1" hangingPunct="1"/>
            <a:r>
              <a:rPr lang="en-US" altLang="en-US" smtClean="0"/>
              <a:t>Take some time to locate the resources that many of the videos include.  They are on the right side of the page – scroll down.</a:t>
            </a:r>
          </a:p>
          <a:p>
            <a:pPr eaLnBrk="1" hangingPunct="1"/>
            <a:endParaRPr lang="en-US" altLang="en-US" smtClean="0"/>
          </a:p>
        </p:txBody>
      </p:sp>
    </p:spTree>
    <p:extLst>
      <p:ext uri="{BB962C8B-B14F-4D97-AF65-F5344CB8AC3E}">
        <p14:creationId xmlns:p14="http://schemas.microsoft.com/office/powerpoint/2010/main" val="2819435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charset="0"/>
              </a:rPr>
              <a:t>Share with participants that informational text and narrative texts are written in different text structures.  Narrative text is always written in a “beginning, middle and end” structure.  Informational text can be written in one or more different structures.  Participants should be informed that informational text can  encompasses many of the structures in one piece of text and that many time the structures are not necessarily clear cut.  </a:t>
            </a:r>
          </a:p>
        </p:txBody>
      </p:sp>
      <p:sp>
        <p:nvSpPr>
          <p:cNvPr id="6554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238" indent="-290513" eaLnBrk="0" hangingPunct="0">
              <a:spcBef>
                <a:spcPct val="30000"/>
              </a:spcBef>
              <a:defRPr sz="1200">
                <a:solidFill>
                  <a:schemeClr val="tx1"/>
                </a:solidFill>
                <a:latin typeface="Calibri" pitchFamily="34" charset="0"/>
              </a:defRPr>
            </a:lvl2pPr>
            <a:lvl3pPr marL="1165225" indent="-231775" eaLnBrk="0" hangingPunct="0">
              <a:spcBef>
                <a:spcPct val="30000"/>
              </a:spcBef>
              <a:defRPr sz="1200">
                <a:solidFill>
                  <a:schemeClr val="tx1"/>
                </a:solidFill>
                <a:latin typeface="Calibri" pitchFamily="34" charset="0"/>
              </a:defRPr>
            </a:lvl3pPr>
            <a:lvl4pPr marL="1630363" indent="-231775" eaLnBrk="0" hangingPunct="0">
              <a:spcBef>
                <a:spcPct val="30000"/>
              </a:spcBef>
              <a:defRPr sz="1200">
                <a:solidFill>
                  <a:schemeClr val="tx1"/>
                </a:solidFill>
                <a:latin typeface="Calibri" pitchFamily="34" charset="0"/>
              </a:defRPr>
            </a:lvl4pPr>
            <a:lvl5pPr marL="2097088" indent="-231775" eaLnBrk="0" hangingPunct="0">
              <a:spcBef>
                <a:spcPct val="30000"/>
              </a:spcBef>
              <a:defRPr sz="1200">
                <a:solidFill>
                  <a:schemeClr val="tx1"/>
                </a:solidFill>
                <a:latin typeface="Calibri" pitchFamily="34" charset="0"/>
              </a:defRPr>
            </a:lvl5pPr>
            <a:lvl6pPr marL="2554288" indent="-231775" eaLnBrk="0" fontAlgn="base" hangingPunct="0">
              <a:spcBef>
                <a:spcPct val="30000"/>
              </a:spcBef>
              <a:spcAft>
                <a:spcPct val="0"/>
              </a:spcAft>
              <a:defRPr sz="1200">
                <a:solidFill>
                  <a:schemeClr val="tx1"/>
                </a:solidFill>
                <a:latin typeface="Calibri" pitchFamily="34" charset="0"/>
              </a:defRPr>
            </a:lvl6pPr>
            <a:lvl7pPr marL="3011488" indent="-231775" eaLnBrk="0" fontAlgn="base" hangingPunct="0">
              <a:spcBef>
                <a:spcPct val="30000"/>
              </a:spcBef>
              <a:spcAft>
                <a:spcPct val="0"/>
              </a:spcAft>
              <a:defRPr sz="1200">
                <a:solidFill>
                  <a:schemeClr val="tx1"/>
                </a:solidFill>
                <a:latin typeface="Calibri" pitchFamily="34" charset="0"/>
              </a:defRPr>
            </a:lvl7pPr>
            <a:lvl8pPr marL="3468688" indent="-231775" eaLnBrk="0" fontAlgn="base" hangingPunct="0">
              <a:spcBef>
                <a:spcPct val="30000"/>
              </a:spcBef>
              <a:spcAft>
                <a:spcPct val="0"/>
              </a:spcAft>
              <a:defRPr sz="1200">
                <a:solidFill>
                  <a:schemeClr val="tx1"/>
                </a:solidFill>
                <a:latin typeface="Calibri" pitchFamily="34" charset="0"/>
              </a:defRPr>
            </a:lvl8pPr>
            <a:lvl9pPr marL="3925888"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Content contained is licensed under a Creative Commons Attribution-ShareAlike 3.0 Unported License</a:t>
            </a:r>
          </a:p>
        </p:txBody>
      </p:sp>
      <p:sp>
        <p:nvSpPr>
          <p:cNvPr id="655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3288" eaLnBrk="0" hangingPunct="0">
              <a:spcBef>
                <a:spcPct val="30000"/>
              </a:spcBef>
              <a:defRPr sz="1200">
                <a:solidFill>
                  <a:schemeClr val="tx1"/>
                </a:solidFill>
                <a:latin typeface="Calibri" pitchFamily="34" charset="0"/>
              </a:defRPr>
            </a:lvl1pPr>
            <a:lvl2pPr marL="757238" indent="-290513" defTabSz="903288" eaLnBrk="0" hangingPunct="0">
              <a:spcBef>
                <a:spcPct val="30000"/>
              </a:spcBef>
              <a:defRPr sz="1200">
                <a:solidFill>
                  <a:schemeClr val="tx1"/>
                </a:solidFill>
                <a:latin typeface="Calibri" pitchFamily="34" charset="0"/>
              </a:defRPr>
            </a:lvl2pPr>
            <a:lvl3pPr marL="1165225" indent="-231775" defTabSz="903288" eaLnBrk="0" hangingPunct="0">
              <a:spcBef>
                <a:spcPct val="30000"/>
              </a:spcBef>
              <a:defRPr sz="1200">
                <a:solidFill>
                  <a:schemeClr val="tx1"/>
                </a:solidFill>
                <a:latin typeface="Calibri" pitchFamily="34" charset="0"/>
              </a:defRPr>
            </a:lvl3pPr>
            <a:lvl4pPr marL="1630363" indent="-231775" defTabSz="903288" eaLnBrk="0" hangingPunct="0">
              <a:spcBef>
                <a:spcPct val="30000"/>
              </a:spcBef>
              <a:defRPr sz="1200">
                <a:solidFill>
                  <a:schemeClr val="tx1"/>
                </a:solidFill>
                <a:latin typeface="Calibri" pitchFamily="34" charset="0"/>
              </a:defRPr>
            </a:lvl4pPr>
            <a:lvl5pPr marL="2097088" indent="-231775" defTabSz="903288" eaLnBrk="0" hangingPunct="0">
              <a:spcBef>
                <a:spcPct val="30000"/>
              </a:spcBef>
              <a:defRPr sz="1200">
                <a:solidFill>
                  <a:schemeClr val="tx1"/>
                </a:solidFill>
                <a:latin typeface="Calibri" pitchFamily="34" charset="0"/>
              </a:defRPr>
            </a:lvl5pPr>
            <a:lvl6pPr marL="2554288" indent="-231775" defTabSz="903288" eaLnBrk="0" fontAlgn="base" hangingPunct="0">
              <a:spcBef>
                <a:spcPct val="30000"/>
              </a:spcBef>
              <a:spcAft>
                <a:spcPct val="0"/>
              </a:spcAft>
              <a:defRPr sz="1200">
                <a:solidFill>
                  <a:schemeClr val="tx1"/>
                </a:solidFill>
                <a:latin typeface="Calibri" pitchFamily="34" charset="0"/>
              </a:defRPr>
            </a:lvl6pPr>
            <a:lvl7pPr marL="3011488" indent="-231775" defTabSz="903288" eaLnBrk="0" fontAlgn="base" hangingPunct="0">
              <a:spcBef>
                <a:spcPct val="30000"/>
              </a:spcBef>
              <a:spcAft>
                <a:spcPct val="0"/>
              </a:spcAft>
              <a:defRPr sz="1200">
                <a:solidFill>
                  <a:schemeClr val="tx1"/>
                </a:solidFill>
                <a:latin typeface="Calibri" pitchFamily="34" charset="0"/>
              </a:defRPr>
            </a:lvl7pPr>
            <a:lvl8pPr marL="3468688" indent="-231775" defTabSz="903288" eaLnBrk="0" fontAlgn="base" hangingPunct="0">
              <a:spcBef>
                <a:spcPct val="30000"/>
              </a:spcBef>
              <a:spcAft>
                <a:spcPct val="0"/>
              </a:spcAft>
              <a:defRPr sz="1200">
                <a:solidFill>
                  <a:schemeClr val="tx1"/>
                </a:solidFill>
                <a:latin typeface="Calibri" pitchFamily="34" charset="0"/>
              </a:defRPr>
            </a:lvl8pPr>
            <a:lvl9pPr marL="3925888" indent="-231775" defTabSz="9032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B056436-368B-47C8-BF56-C76DDE5EAECC}" type="slidenum">
              <a:rPr lang="en-US" altLang="en-US" smtClean="0">
                <a:latin typeface="Arial" charset="0"/>
              </a:rPr>
              <a:pPr eaLnBrk="1" hangingPunct="1">
                <a:spcBef>
                  <a:spcPct val="0"/>
                </a:spcBef>
              </a:pPr>
              <a:t>26</a:t>
            </a:fld>
            <a:endParaRPr lang="en-US" altLang="en-US" smtClean="0">
              <a:latin typeface="Arial" charset="0"/>
            </a:endParaRPr>
          </a:p>
        </p:txBody>
      </p:sp>
    </p:spTree>
    <p:extLst>
      <p:ext uri="{BB962C8B-B14F-4D97-AF65-F5344CB8AC3E}">
        <p14:creationId xmlns:p14="http://schemas.microsoft.com/office/powerpoint/2010/main" val="65043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is the</a:t>
            </a:r>
            <a:r>
              <a:rPr lang="en-US" dirty="0" smtClean="0"/>
              <a:t> narrative story arc that</a:t>
            </a:r>
            <a:r>
              <a:rPr lang="en-US" baseline="0" dirty="0" smtClean="0"/>
              <a:t> most are familiar with which has always been called beginning, middle and end for early elementary. Most instruction through elementary school follows the traditional arc but never develops students past it.  CCSS is asking that we require students to become so familiar with this arc by second grade that the focus for third through fifth grade for students can be on fully developing characters, scenes, theme, mood and other elements. </a:t>
            </a:r>
          </a:p>
          <a:p>
            <a:endParaRPr lang="en-US" baseline="0" dirty="0" smtClean="0"/>
          </a:p>
          <a:p>
            <a:r>
              <a:rPr lang="en-US" baseline="0" dirty="0" smtClean="0"/>
              <a:t>Mastery of the other parts of narrative structure occurs when using mentor texts during reading and then allowing students to develop the skills through their writing.  The next few slides will discuss the different aspects of narrative elements and how they can be advanced for elementary writers. The terms on this particular arc have a variety of names for the actual elements.  The CCSS does not dictate which terminology to use but rather a concentration on organization and sequence. </a:t>
            </a:r>
            <a:endParaRPr lang="en-US" dirty="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8340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Appendix A states that “over time, students should learn to provide visual details of scenes, objects, or people; to depict specific actions (for example, movements, gestures, postures, and expressions); to use dialogue and interior monologue that provide insight into the narrator’s and characters’ personalities and motives; and to manipulate pace to highlight the significance of events and create tension and suspense.  Much of this can be done through character presentation and scene setting: two of the elements set at the beginning of a story. </a:t>
            </a:r>
          </a:p>
          <a:p>
            <a:endParaRPr lang="en-US" sz="1000" dirty="0"/>
          </a:p>
          <a:p>
            <a:r>
              <a:rPr lang="en-US" sz="1000" dirty="0" smtClean="0"/>
              <a:t>There </a:t>
            </a:r>
            <a:r>
              <a:rPr lang="en-US" sz="1000" dirty="0"/>
              <a:t>are six methods of presentation common to many narrative types but not all need to be offered in every narrative and not at </a:t>
            </a:r>
            <a:r>
              <a:rPr lang="en-US" sz="1000" dirty="0" smtClean="0"/>
              <a:t>every grade </a:t>
            </a:r>
            <a:r>
              <a:rPr lang="en-US" sz="1000" dirty="0"/>
              <a:t>level.  Some of the higher level may be saved for introduction and 5</a:t>
            </a:r>
            <a:r>
              <a:rPr lang="en-US" sz="1000" baseline="30000" dirty="0"/>
              <a:t>th</a:t>
            </a:r>
            <a:r>
              <a:rPr lang="en-US" sz="1000" dirty="0"/>
              <a:t> and mastered in 6</a:t>
            </a:r>
            <a:r>
              <a:rPr lang="en-US" sz="1000" baseline="30000" dirty="0"/>
              <a:t>th</a:t>
            </a:r>
            <a:r>
              <a:rPr lang="en-US" sz="1000" dirty="0"/>
              <a:t>-8</a:t>
            </a:r>
            <a:r>
              <a:rPr lang="en-US" sz="1000" baseline="30000" dirty="0"/>
              <a:t>th</a:t>
            </a:r>
            <a:r>
              <a:rPr lang="en-US" sz="1000" dirty="0"/>
              <a:t> grades. The methods are: </a:t>
            </a:r>
            <a:endParaRPr lang="en-US" sz="1000" dirty="0" smtClean="0"/>
          </a:p>
          <a:p>
            <a:endParaRPr lang="en-US" sz="1000" dirty="0"/>
          </a:p>
          <a:p>
            <a:r>
              <a:rPr lang="en-US" sz="1000" dirty="0"/>
              <a:t>	</a:t>
            </a:r>
            <a:r>
              <a:rPr lang="en-US" sz="1000" b="1" dirty="0"/>
              <a:t>dialogue:</a:t>
            </a:r>
            <a:r>
              <a:rPr lang="en-US" sz="1000" dirty="0"/>
              <a:t> this is speech that is exchanged between characters and should only be used when dialogue can add to </a:t>
            </a:r>
            <a:r>
              <a:rPr lang="en-US" sz="1000" dirty="0" smtClean="0"/>
              <a:t>defining something </a:t>
            </a:r>
            <a:r>
              <a:rPr lang="en-US" sz="1000" dirty="0"/>
              <a:t>about the characters or advance the action of the </a:t>
            </a:r>
            <a:r>
              <a:rPr lang="en-US" sz="1000" dirty="0" smtClean="0"/>
              <a:t>	story</a:t>
            </a:r>
            <a:r>
              <a:rPr lang="en-US" sz="1000" dirty="0"/>
              <a:t>.</a:t>
            </a:r>
          </a:p>
          <a:p>
            <a:r>
              <a:rPr lang="en-US" sz="1000" dirty="0"/>
              <a:t>	</a:t>
            </a:r>
            <a:endParaRPr lang="en-US" sz="1000" dirty="0" smtClean="0"/>
          </a:p>
          <a:p>
            <a:r>
              <a:rPr lang="en-US" sz="1000" b="1" dirty="0" smtClean="0"/>
              <a:t>	appearance</a:t>
            </a:r>
            <a:r>
              <a:rPr lang="en-US" sz="1000" b="1" dirty="0"/>
              <a:t>:</a:t>
            </a:r>
            <a:r>
              <a:rPr lang="en-US" sz="1000" dirty="0"/>
              <a:t> describing in detail the appearance of the characters can set the mood or tone as well and is very </a:t>
            </a:r>
            <a:r>
              <a:rPr lang="en-US" sz="1000" dirty="0" smtClean="0"/>
              <a:t>important </a:t>
            </a:r>
            <a:r>
              <a:rPr lang="en-US" sz="1000" dirty="0"/>
              <a:t>to </a:t>
            </a:r>
            <a:r>
              <a:rPr lang="en-US" sz="1000" dirty="0" smtClean="0"/>
              <a:t>understanding </a:t>
            </a:r>
            <a:r>
              <a:rPr lang="en-US" sz="1000" dirty="0"/>
              <a:t>the character’s character. </a:t>
            </a:r>
            <a:endParaRPr lang="en-US" sz="1000" b="1" dirty="0"/>
          </a:p>
          <a:p>
            <a:r>
              <a:rPr lang="en-US" sz="1000" dirty="0"/>
              <a:t> 	</a:t>
            </a:r>
            <a:endParaRPr lang="en-US" sz="1000" dirty="0" smtClean="0"/>
          </a:p>
          <a:p>
            <a:r>
              <a:rPr lang="en-US" sz="1000" b="1" dirty="0" smtClean="0"/>
              <a:t>	actions </a:t>
            </a:r>
            <a:r>
              <a:rPr lang="en-US" sz="1000" b="1" dirty="0"/>
              <a:t>and thoughts:</a:t>
            </a:r>
            <a:r>
              <a:rPr lang="en-US" sz="1000" dirty="0"/>
              <a:t> the action and thoughts of the characters should advance the rising action and climax of </a:t>
            </a:r>
            <a:r>
              <a:rPr lang="en-US" sz="1000" dirty="0" smtClean="0"/>
              <a:t>the </a:t>
            </a:r>
            <a:r>
              <a:rPr lang="en-US" sz="1000" dirty="0"/>
              <a:t>narrative. </a:t>
            </a:r>
          </a:p>
          <a:p>
            <a:r>
              <a:rPr lang="en-US" sz="1000" dirty="0"/>
              <a:t>	</a:t>
            </a:r>
            <a:endParaRPr lang="en-US" sz="1000" dirty="0" smtClean="0"/>
          </a:p>
          <a:p>
            <a:r>
              <a:rPr lang="en-US" sz="1000" b="1" dirty="0" smtClean="0"/>
              <a:t>	authorial </a:t>
            </a:r>
            <a:r>
              <a:rPr lang="en-US" sz="1000" b="1" dirty="0"/>
              <a:t>interpretation: </a:t>
            </a:r>
            <a:r>
              <a:rPr lang="en-US" sz="1000" dirty="0"/>
              <a:t>also referred to as Authorial intent which is the meaning the author intends to convey</a:t>
            </a:r>
          </a:p>
          <a:p>
            <a:r>
              <a:rPr lang="en-US" sz="1000" dirty="0"/>
              <a:t>	</a:t>
            </a:r>
            <a:endParaRPr lang="en-US" sz="1000" dirty="0" smtClean="0"/>
          </a:p>
          <a:p>
            <a:r>
              <a:rPr lang="en-US" sz="1000" dirty="0" smtClean="0"/>
              <a:t>	and </a:t>
            </a:r>
            <a:r>
              <a:rPr lang="en-US" sz="1000" b="1" dirty="0"/>
              <a:t>interpretation by another character: </a:t>
            </a:r>
            <a:r>
              <a:rPr lang="en-US" sz="1000" dirty="0"/>
              <a:t>how the author allows the other characters in the story to </a:t>
            </a:r>
            <a:r>
              <a:rPr lang="en-US" sz="1000" dirty="0" smtClean="0"/>
              <a:t>interact/interpret </a:t>
            </a:r>
            <a:r>
              <a:rPr lang="en-US" sz="1000" dirty="0"/>
              <a:t>each other.</a:t>
            </a:r>
            <a:r>
              <a:rPr lang="en-US" sz="1000" b="1" dirty="0"/>
              <a:t> </a:t>
            </a:r>
            <a:r>
              <a:rPr lang="en-US" sz="1000" b="1" dirty="0" smtClean="0"/>
              <a:t>	</a:t>
            </a:r>
            <a:r>
              <a:rPr lang="en-US" sz="1000" dirty="0" smtClean="0"/>
              <a:t>(</a:t>
            </a:r>
            <a:r>
              <a:rPr lang="en-US" sz="1000" dirty="0" err="1"/>
              <a:t>Burroway</a:t>
            </a:r>
            <a:r>
              <a:rPr lang="en-US" sz="1000" dirty="0"/>
              <a:t>, Stuckey-French, &amp; Stuckey-French, </a:t>
            </a:r>
            <a:r>
              <a:rPr lang="en-US" sz="1000" dirty="0" smtClean="0"/>
              <a:t>	2011</a:t>
            </a:r>
            <a:r>
              <a:rPr lang="en-US" sz="1000" dirty="0"/>
              <a:t>)</a:t>
            </a:r>
          </a:p>
          <a:p>
            <a:endParaRPr lang="en-US" sz="1000" dirty="0"/>
          </a:p>
          <a:p>
            <a:r>
              <a:rPr lang="en-US" sz="1000" dirty="0"/>
              <a:t>Appearance and actions would be the most easily conveyed character presentation methods however, using actions and thoughts to advance the climax is a more progressive skill and should be introduced in later </a:t>
            </a:r>
            <a:r>
              <a:rPr lang="en-US" sz="1000" dirty="0" smtClean="0"/>
              <a:t>grades.</a:t>
            </a:r>
          </a:p>
          <a:p>
            <a:endParaRPr lang="en-US" sz="1000" dirty="0"/>
          </a:p>
          <a:p>
            <a:r>
              <a:rPr lang="en-US" sz="1000" dirty="0"/>
              <a:t>Students in more advanced grades must move past the mere task of simply telling what happened in detail. </a:t>
            </a:r>
            <a:r>
              <a:rPr lang="en-US" sz="1000" dirty="0" smtClean="0"/>
              <a:t>Plot </a:t>
            </a:r>
            <a:r>
              <a:rPr lang="en-US" sz="1000" dirty="0"/>
              <a:t>occurs when the writer examines human reactions to situations that are always changing. How does love, longing, regret and ambition play out in a story? It depends on the character the writer has created.  </a:t>
            </a:r>
          </a:p>
          <a:p>
            <a:endParaRPr lang="en-US" sz="1000" dirty="0"/>
          </a:p>
          <a:p>
            <a:r>
              <a:rPr lang="en-US" dirty="0" smtClean="0"/>
              <a:t>Character presentation begins as early as 2nd grade so the focus for MS and HS as new skills can be using action to advance the plot, authorial interpretation and interpretation by another character and more advanced dialogue.</a:t>
            </a:r>
          </a:p>
          <a:p>
            <a:endParaRPr lang="en-US" dirty="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5241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scene setting, or world that the characters exist in must be established.  Characters rarely ever stay in one place so consider spinning a story in a series of episodes. </a:t>
            </a:r>
            <a:r>
              <a:rPr lang="en-US" baseline="0" dirty="0" smtClean="0"/>
              <a:t>If reading standards are asking for mood and tone, begin to model these in the classroom with mentor texts and begin to creatively call for them in writing pieces. As a student progresses through MS and HS, this is when the expectation of mood as denoted on this slide and tone would be well established expectations to evoke emotions and conflict. </a:t>
            </a:r>
            <a:endParaRPr lang="en-US" dirty="0" smtClean="0"/>
          </a:p>
          <a:p>
            <a:endParaRPr lang="en-US" dirty="0" smtClean="0"/>
          </a:p>
          <a:p>
            <a:r>
              <a:rPr lang="en-US" dirty="0" smtClean="0"/>
              <a:t> Writers call scene setting the atmosphere and it consists of the locale, period, weather, time of day, and mood.  “Part of the atmosphere is its tone, an attitude taken by the narrative voice that can be described in terms of a quality—sinister, facetious, formal, solemn, and wry.  The two facts of atmosphere, setting and tone, are often inextricably mixed” (</a:t>
            </a:r>
            <a:r>
              <a:rPr lang="en-US" dirty="0" err="1" smtClean="0"/>
              <a:t>Burroway</a:t>
            </a:r>
            <a:r>
              <a:rPr lang="en-US" dirty="0" smtClean="0"/>
              <a:t>, Stuckey-French &amp; Stuckey-French, pg. 167).   Scene setting should serve a larger purpose by creating the tone and mood.  Scene setting can do a number of things. Describing how a character would set up their space, such as a room they occupy, like a locker or a kitchen, is an efficient way to also sketch the character’s character.   Scene setting also can add conflict or even evoke emotion according to Jack Hart (Hart, 2011). </a:t>
            </a:r>
            <a:endParaRPr lang="en-US" dirty="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8912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is what happens in a story, but action itself doesn’t constitute plot. Plot is created by the manner in which the writer arranges and organizes particular actions in a meaningful way. It’s useful to think of plot as a chain reaction, where a sequence of events causes other events to happen. (OWL,</a:t>
            </a:r>
            <a:r>
              <a:rPr lang="en-US" baseline="0" dirty="0" smtClean="0"/>
              <a:t> Purdue).</a:t>
            </a:r>
            <a:endParaRPr lang="en-US" dirty="0" smtClean="0"/>
          </a:p>
          <a:p>
            <a:endParaRPr lang="en-US" dirty="0" smtClean="0"/>
          </a:p>
          <a:p>
            <a:r>
              <a:rPr lang="en-US" dirty="0" smtClean="0"/>
              <a:t>The CCSS make very clear statements about time or sequencing events and to that end, action can be clarified through sequencing events.  Action is also clarified by the change or possibility of change that a character will make leading them towards a resolution.  Authors need to “include which chunk of time they will share in their stories, how to organize those events within the story, highlight the important moments in time for audiences, decide when to begin and close the presented time in a story, and how to link the events together” (Frederickson, Wilhelm &amp; Smith, pg. 59).  </a:t>
            </a:r>
          </a:p>
          <a:p>
            <a:endParaRPr lang="en-US" dirty="0" smtClean="0"/>
          </a:p>
          <a:p>
            <a:r>
              <a:rPr lang="en-US" dirty="0" smtClean="0"/>
              <a:t>The CCSS suggest ways to incorporate time and present action.  These include, but are not limited to, using temporal words and phrases to signal order of events, using an assortment of transition words and phrases to signal sequence or designate shifts from one time frame to another, sequence events for a particular effect or tone to the story, and providing a closure that signals a logical end to the events preceding it (Frederickson, Wilhelm, &amp; Smith, 2012). The arc of the story or climax is the single moment in the character’s life that culminates in a defining choice after which nothing will be the same again.  It is the power struggle between the antagonist and protagonist whereas the reader is left in doubt about the outcome (</a:t>
            </a:r>
            <a:r>
              <a:rPr lang="en-US" dirty="0" err="1" smtClean="0"/>
              <a:t>Burroway</a:t>
            </a:r>
            <a:r>
              <a:rPr lang="en-US" dirty="0" smtClean="0"/>
              <a:t>, Stuckey-French, &amp; Stuckey-French, 2011).  Power can be represented by using strength or weakness, looks, artistic talent, and social privilege. </a:t>
            </a:r>
          </a:p>
          <a:p>
            <a:endParaRPr lang="en-US" dirty="0" smtClean="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849451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3588" indent="-293688" eaLnBrk="0" hangingPunct="0">
              <a:spcBef>
                <a:spcPct val="30000"/>
              </a:spcBef>
              <a:defRPr sz="1200">
                <a:solidFill>
                  <a:schemeClr val="tx1"/>
                </a:solidFill>
                <a:latin typeface="Calibri" pitchFamily="34" charset="0"/>
              </a:defRPr>
            </a:lvl2pPr>
            <a:lvl3pPr marL="1176338" indent="-234950" eaLnBrk="0" hangingPunct="0">
              <a:spcBef>
                <a:spcPct val="30000"/>
              </a:spcBef>
              <a:defRPr sz="1200">
                <a:solidFill>
                  <a:schemeClr val="tx1"/>
                </a:solidFill>
                <a:latin typeface="Calibri" pitchFamily="34" charset="0"/>
              </a:defRPr>
            </a:lvl3pPr>
            <a:lvl4pPr marL="1646238" indent="-234950" eaLnBrk="0" hangingPunct="0">
              <a:spcBef>
                <a:spcPct val="30000"/>
              </a:spcBef>
              <a:defRPr sz="1200">
                <a:solidFill>
                  <a:schemeClr val="tx1"/>
                </a:solidFill>
                <a:latin typeface="Calibri" pitchFamily="34" charset="0"/>
              </a:defRPr>
            </a:lvl4pPr>
            <a:lvl5pPr marL="2116138" indent="-234950" eaLnBrk="0" hangingPunct="0">
              <a:spcBef>
                <a:spcPct val="30000"/>
              </a:spcBef>
              <a:defRPr sz="1200">
                <a:solidFill>
                  <a:schemeClr val="tx1"/>
                </a:solidFill>
                <a:latin typeface="Calibri" pitchFamily="34" charset="0"/>
              </a:defRPr>
            </a:lvl5pPr>
            <a:lvl6pPr marL="2573338" indent="-234950" eaLnBrk="0" fontAlgn="base" hangingPunct="0">
              <a:spcBef>
                <a:spcPct val="30000"/>
              </a:spcBef>
              <a:spcAft>
                <a:spcPct val="0"/>
              </a:spcAft>
              <a:defRPr sz="1200">
                <a:solidFill>
                  <a:schemeClr val="tx1"/>
                </a:solidFill>
                <a:latin typeface="Calibri" pitchFamily="34" charset="0"/>
              </a:defRPr>
            </a:lvl6pPr>
            <a:lvl7pPr marL="3030538" indent="-234950" eaLnBrk="0" fontAlgn="base" hangingPunct="0">
              <a:spcBef>
                <a:spcPct val="30000"/>
              </a:spcBef>
              <a:spcAft>
                <a:spcPct val="0"/>
              </a:spcAft>
              <a:defRPr sz="1200">
                <a:solidFill>
                  <a:schemeClr val="tx1"/>
                </a:solidFill>
                <a:latin typeface="Calibri" pitchFamily="34" charset="0"/>
              </a:defRPr>
            </a:lvl7pPr>
            <a:lvl8pPr marL="3487738" indent="-234950" eaLnBrk="0" fontAlgn="base" hangingPunct="0">
              <a:spcBef>
                <a:spcPct val="30000"/>
              </a:spcBef>
              <a:spcAft>
                <a:spcPct val="0"/>
              </a:spcAft>
              <a:defRPr sz="1200">
                <a:solidFill>
                  <a:schemeClr val="tx1"/>
                </a:solidFill>
                <a:latin typeface="Calibri" pitchFamily="34" charset="0"/>
              </a:defRPr>
            </a:lvl8pPr>
            <a:lvl9pPr marL="3944938" indent="-2349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9C2C0DA-17A2-43DD-9146-9FD10589145C}" type="slidenum">
              <a:rPr lang="en-US" altLang="en-US" smtClean="0">
                <a:latin typeface="Arial" charset="0"/>
              </a:rPr>
              <a:pPr eaLnBrk="1" hangingPunct="1">
                <a:spcBef>
                  <a:spcPct val="0"/>
                </a:spcBef>
              </a:pPr>
              <a:t>31</a:t>
            </a:fld>
            <a:endParaRPr lang="en-US" altLang="en-US" smtClean="0">
              <a:latin typeface="Arial"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47738" y="4449763"/>
            <a:ext cx="5207000" cy="421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tLang="en-US" dirty="0" smtClean="0"/>
              <a:t>Small</a:t>
            </a:r>
            <a:r>
              <a:rPr lang="en-US" altLang="en-US" baseline="0" dirty="0" smtClean="0"/>
              <a:t> group instruction to those students who are not able to access the text; that means you scaffold to the small group of students who have plans set in place for them or you know cannot access the text without  great assistance, and we emphasize great.  The rest of the class must grapple with the text in order to improve their academic reading, writing and speaking/listening skills in that content area.  This means that providing strategy instruction </a:t>
            </a:r>
            <a:endParaRPr lang="en-US" altLang="en-US" dirty="0" smtClean="0"/>
          </a:p>
        </p:txBody>
      </p:sp>
    </p:spTree>
    <p:extLst>
      <p:ext uri="{BB962C8B-B14F-4D97-AF65-F5344CB8AC3E}">
        <p14:creationId xmlns:p14="http://schemas.microsoft.com/office/powerpoint/2010/main" val="185576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be</a:t>
            </a:r>
            <a:r>
              <a:rPr lang="en-US" baseline="0" dirty="0" smtClean="0"/>
              <a:t> clear that we are not asking content teachers who are preparing students for scientific inquiry to abandon their traditional expository methods of writing a lab report.  We are asking that a healthy diet of essays, such as argument writing for a specific engineering device be written…scientists have to lobby for their research on a regular basis if they are to win grants so writing arguments is a natural form of discourse in the science classroom.  We are also asking that a healthy diet of descriptive writing be infused into the art classroom upon occasion so that students understand imagery and sensory details and how this can transfer to other content areas.  Finally we ask that history classes and other social sciences infuse narrative nonfiction so that students understand human nature and that rising action has moved most historical events forward.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2887E8AD-3416-4875-B943-16EB7FC19AAA}" type="slidenum">
              <a:rPr lang="en-US" smtClean="0"/>
              <a:pPr>
                <a:defRPr/>
              </a:pPr>
              <a:t>32</a:t>
            </a:fld>
            <a:endParaRPr lang="en-US"/>
          </a:p>
        </p:txBody>
      </p:sp>
    </p:spTree>
    <p:extLst>
      <p:ext uri="{BB962C8B-B14F-4D97-AF65-F5344CB8AC3E}">
        <p14:creationId xmlns:p14="http://schemas.microsoft.com/office/powerpoint/2010/main" val="784479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a:t>
            </a:r>
            <a:r>
              <a:rPr lang="en-US" baseline="0" dirty="0" smtClean="0"/>
              <a:t> couple of types </a:t>
            </a:r>
            <a:r>
              <a:rPr lang="en-US" dirty="0" smtClean="0"/>
              <a:t>of writing that tend</a:t>
            </a:r>
            <a:r>
              <a:rPr lang="en-US" baseline="0" dirty="0" smtClean="0"/>
              <a:t> to overlap as students progress to MS and students will experiment with these genre more readily.  </a:t>
            </a:r>
          </a:p>
          <a:p>
            <a:endParaRPr lang="en-US" baseline="0" dirty="0" smtClean="0"/>
          </a:p>
          <a:p>
            <a:r>
              <a:rPr lang="en-US" baseline="0" dirty="0" smtClean="0"/>
              <a:t>PARCC begins to assess narrative elements in narrative nonfiction as early as 4</a:t>
            </a:r>
            <a:r>
              <a:rPr lang="en-US" baseline="30000" dirty="0" smtClean="0"/>
              <a:t>th</a:t>
            </a:r>
            <a:r>
              <a:rPr lang="en-US" baseline="0" dirty="0" smtClean="0"/>
              <a:t> grade. Students should have a command of recognizing all writing types including when genre is blended. </a:t>
            </a:r>
          </a:p>
          <a:p>
            <a:endParaRPr lang="en-US" baseline="0" dirty="0" smtClean="0"/>
          </a:p>
          <a:p>
            <a:r>
              <a:rPr lang="en-US" baseline="0" dirty="0" smtClean="0"/>
              <a:t>**As a note if teachers would like to know these types of writing, they may visit the writing website and view the research base.  Explanatory Narrative Nonfiction is used by many news stations when they tell a story on TV and Historical or Scientific Essay tends to take a topic and make a claim and substantiate it with evidence in one of the subject areas. </a:t>
            </a:r>
            <a:endParaRPr lang="en-US" dirty="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2202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Employers Expect More</a:t>
            </a:r>
          </a:p>
          <a:p>
            <a:r>
              <a:rPr lang="en-US" altLang="en-US" smtClean="0"/>
              <a:t>Students who can read and write </a:t>
            </a:r>
          </a:p>
          <a:p>
            <a:r>
              <a:rPr lang="en-US" altLang="en-US" smtClean="0"/>
              <a:t>Work with a team</a:t>
            </a:r>
          </a:p>
          <a:p>
            <a:r>
              <a:rPr lang="en-US" altLang="en-US" smtClean="0"/>
              <a:t>Work with less supervision </a:t>
            </a:r>
          </a:p>
          <a:p>
            <a:r>
              <a:rPr lang="en-US" altLang="en-US" smtClean="0"/>
              <a:t>Identify problems and critically think to problem solve - persevere</a:t>
            </a:r>
          </a:p>
          <a:p>
            <a:endParaRPr lang="en-US" altLang="en-US" smtClean="0"/>
          </a:p>
          <a:p>
            <a:endParaRPr lang="en-US" altLang="en-US" smtClean="0"/>
          </a:p>
          <a:p>
            <a:r>
              <a:rPr lang="en-US" altLang="en-US" smtClean="0"/>
              <a:t>It’s not enough to just graduate from high school.</a:t>
            </a:r>
          </a:p>
          <a:p>
            <a:endParaRPr lang="en-US" altLang="en-US" smtClean="0"/>
          </a:p>
          <a:p>
            <a:r>
              <a:rPr lang="en-US" altLang="en-US" smtClean="0"/>
              <a:t>Employers expect more – in fact, they are demanding more from the people that they hire.  </a:t>
            </a:r>
          </a:p>
          <a:p>
            <a:endParaRPr lang="en-US" altLang="en-US" smtClean="0"/>
          </a:p>
          <a:p>
            <a:r>
              <a:rPr lang="en-US" altLang="en-US" smtClean="0"/>
              <a:t>Employers are looking for team members who will be able to acquire new skills quickly, work with less supervision and be able to identify sophisticated problems and make crucial decisions.</a:t>
            </a:r>
          </a:p>
          <a:p>
            <a:endParaRPr lang="en-US" altLang="en-US" smtClean="0"/>
          </a:p>
          <a:p>
            <a:r>
              <a:rPr lang="en-US" altLang="en-US" smtClean="0"/>
              <a:t>The bottom line is the most good jobs require some type of postsecondary education or advanced training.</a:t>
            </a:r>
          </a:p>
          <a:p>
            <a:pPr marL="2120900" lvl="4" indent="-233363">
              <a:spcBef>
                <a:spcPct val="0"/>
              </a:spcBef>
            </a:pPr>
            <a:endParaRPr lang="en-US" altLang="en-US" smtClean="0"/>
          </a:p>
          <a:p>
            <a:pPr marL="2120900" lvl="4" indent="-233363">
              <a:spcBef>
                <a:spcPct val="0"/>
              </a:spcBef>
            </a:pPr>
            <a:endParaRPr lang="en-US" altLang="en-US" smtClean="0"/>
          </a:p>
          <a:p>
            <a:pPr marL="2120900" lvl="4" indent="-233363">
              <a:spcBef>
                <a:spcPct val="0"/>
              </a:spcBef>
            </a:pPr>
            <a:endParaRPr lang="en-US" altLang="en-US" smtClean="0"/>
          </a:p>
          <a:p>
            <a:endParaRPr lang="en-US" altLang="en-US" smtClean="0"/>
          </a:p>
          <a:p>
            <a:endParaRPr lang="en-US" altLang="en-US" smtClean="0"/>
          </a:p>
        </p:txBody>
      </p:sp>
      <p:sp>
        <p:nvSpPr>
          <p:cNvPr id="5939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Arizona's Common Core Standards</a:t>
            </a:r>
          </a:p>
        </p:txBody>
      </p:sp>
      <p:sp>
        <p:nvSpPr>
          <p:cNvPr id="5939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mtClean="0">
              <a:latin typeface="Arial" charset="0"/>
            </a:endParaRPr>
          </a:p>
        </p:txBody>
      </p:sp>
      <p:sp>
        <p:nvSpPr>
          <p:cNvPr id="5939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9642BBD-10EB-4648-A749-BC8F2D19EB3A}" type="slidenum">
              <a:rPr lang="en-US" altLang="en-US" smtClean="0">
                <a:latin typeface="Arial" charset="0"/>
              </a:rPr>
              <a:pPr eaLnBrk="1" hangingPunct="1">
                <a:spcBef>
                  <a:spcPct val="0"/>
                </a:spcBef>
              </a:pPr>
              <a:t>4</a:t>
            </a:fld>
            <a:endParaRPr lang="en-US" altLang="en-US" smtClean="0">
              <a:latin typeface="Arial" charset="0"/>
            </a:endParaRPr>
          </a:p>
        </p:txBody>
      </p:sp>
    </p:spTree>
    <p:extLst>
      <p:ext uri="{BB962C8B-B14F-4D97-AF65-F5344CB8AC3E}">
        <p14:creationId xmlns:p14="http://schemas.microsoft.com/office/powerpoint/2010/main" val="3569583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narrative writing is traditionally</a:t>
            </a:r>
            <a:r>
              <a:rPr lang="en-US" baseline="0" dirty="0" smtClean="0"/>
              <a:t> and for the most part still the responsibility of the ELA teacher, writing is everyone’s responsibility.  This is one example of how easy it is to transfer the duty of narrative nonfiction into many other content areas.  </a:t>
            </a:r>
            <a:endParaRPr lang="en-US" dirty="0" smtClean="0"/>
          </a:p>
          <a:p>
            <a:endParaRPr lang="en-US" dirty="0" smtClean="0"/>
          </a:p>
          <a:p>
            <a:r>
              <a:rPr lang="en-US" dirty="0" smtClean="0"/>
              <a:t>A genre that has</a:t>
            </a:r>
            <a:r>
              <a:rPr lang="en-US" baseline="0" dirty="0" smtClean="0"/>
              <a:t> narrative elements but is expository in structure is the narrative nonfiction piece.  It is mentioned in this presentation due to it’s narrative base. N</a:t>
            </a:r>
            <a:r>
              <a:rPr lang="en-US" dirty="0" smtClean="0"/>
              <a:t>arrative nonfiction is another structure</a:t>
            </a:r>
            <a:r>
              <a:rPr lang="en-US" baseline="0" dirty="0" smtClean="0"/>
              <a:t> that students will need exposure to in order to understand the differences in genre.  This type of writing is used in countless storybook structures and can be modeled with even HS students.   Books that describe the life of a person and include dialogue are generally narrative nonfiction as well.  </a:t>
            </a:r>
          </a:p>
          <a:p>
            <a:endParaRPr lang="en-US" i="0" baseline="0" dirty="0" smtClean="0"/>
          </a:p>
          <a:p>
            <a:r>
              <a:rPr lang="en-US" i="0" baseline="0" dirty="0" smtClean="0"/>
              <a:t>Again, students need to begin to recognize this structure through read </a:t>
            </a:r>
            <a:r>
              <a:rPr lang="en-US" i="0" baseline="0" dirty="0" err="1" smtClean="0"/>
              <a:t>alouds</a:t>
            </a:r>
            <a:r>
              <a:rPr lang="en-US" i="0" baseline="0" dirty="0" smtClean="0"/>
              <a:t> and locate the elements as they are repeatedly exposed. As the Illinois Learning Standards progress, students from elementary should come to you with this knowledge as they will have </a:t>
            </a:r>
            <a:r>
              <a:rPr lang="en-US" i="0" baseline="0" smtClean="0"/>
              <a:t>been assessed on it by PARCC. </a:t>
            </a:r>
            <a:endParaRPr lang="en-US" i="0" dirty="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80768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There is extensive research to support the premise that the best way to become a better reader is to read more. (Allington, 2011)</a:t>
            </a:r>
          </a:p>
          <a:p>
            <a:r>
              <a:rPr lang="en-US" altLang="en-US" smtClean="0"/>
              <a:t>In order to address the reading and writing standards, student will need to read and write.  How much reading and writing is occurring in a school day, a school year, in a K-12 education.</a:t>
            </a:r>
          </a:p>
          <a:p>
            <a:endParaRPr lang="en-US" altLang="en-US" smtClean="0"/>
          </a:p>
          <a:p>
            <a:r>
              <a:rPr lang="en-US" altLang="en-US" smtClean="0"/>
              <a:t>The strategies that will be presented today will help teachers “get at the CCSS” and prepare students for world which is full of reading and writing.</a:t>
            </a:r>
          </a:p>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BCCDEFA-2EA2-411B-B324-97014DBA43D6}" type="slidenum">
              <a:rPr lang="en-US" altLang="en-US" smtClean="0">
                <a:latin typeface="Arial" charset="0"/>
              </a:rPr>
              <a:pPr eaLnBrk="1" hangingPunct="1">
                <a:spcBef>
                  <a:spcPct val="0"/>
                </a:spcBef>
              </a:pPr>
              <a:t>36</a:t>
            </a:fld>
            <a:endParaRPr lang="en-US" altLang="en-US" smtClean="0">
              <a:latin typeface="Arial" charset="0"/>
            </a:endParaRPr>
          </a:p>
        </p:txBody>
      </p:sp>
    </p:spTree>
    <p:extLst>
      <p:ext uri="{BB962C8B-B14F-4D97-AF65-F5344CB8AC3E}">
        <p14:creationId xmlns:p14="http://schemas.microsoft.com/office/powerpoint/2010/main" val="3290287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8A0366FE-0B82-6F4A-A722-BBD673FD508E}" type="slidenum">
              <a:rPr lang="en-US" sz="1200">
                <a:solidFill>
                  <a:srgbClr val="000000"/>
                </a:solidFill>
              </a:rPr>
              <a:pPr/>
              <a:t>37</a:t>
            </a:fld>
            <a:endParaRPr lang="en-US" sz="1200">
              <a:solidFill>
                <a:srgbClr val="000000"/>
              </a:solidFill>
            </a:endParaRPr>
          </a:p>
        </p:txBody>
      </p:sp>
      <p:sp>
        <p:nvSpPr>
          <p:cNvPr id="34818"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80022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592F9187-9B2F-BC46-913A-1700A6D390D2}" type="slidenum">
              <a:rPr lang="en-US" sz="1200">
                <a:solidFill>
                  <a:srgbClr val="000000"/>
                </a:solidFill>
              </a:rPr>
              <a:pPr/>
              <a:t>38</a:t>
            </a:fld>
            <a:endParaRPr lang="en-US" sz="1200">
              <a:solidFill>
                <a:srgbClr val="000000"/>
              </a:solidFill>
            </a:endParaRPr>
          </a:p>
        </p:txBody>
      </p:sp>
      <p:sp>
        <p:nvSpPr>
          <p:cNvPr id="35842"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95840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30BAB9A5-2A6A-9C4C-BA63-1329DC597CD5}" type="slidenum">
              <a:rPr lang="en-US" sz="1200">
                <a:solidFill>
                  <a:srgbClr val="000000"/>
                </a:solidFill>
              </a:rPr>
              <a:pPr/>
              <a:t>39</a:t>
            </a:fld>
            <a:endParaRPr lang="en-US" sz="1200">
              <a:solidFill>
                <a:srgbClr val="000000"/>
              </a:solidFill>
            </a:endParaRPr>
          </a:p>
        </p:txBody>
      </p:sp>
      <p:sp>
        <p:nvSpPr>
          <p:cNvPr id="36866"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52259"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084875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47598978-4E2B-634C-8FA7-EC7C7FAEBFC2}" type="slidenum">
              <a:rPr lang="en-US" sz="1200">
                <a:solidFill>
                  <a:srgbClr val="000000"/>
                </a:solidFill>
              </a:rPr>
              <a:pPr/>
              <a:t>40</a:t>
            </a:fld>
            <a:endParaRPr lang="en-US" sz="1200">
              <a:solidFill>
                <a:srgbClr val="000000"/>
              </a:solidFill>
            </a:endParaRPr>
          </a:p>
        </p:txBody>
      </p:sp>
      <p:sp>
        <p:nvSpPr>
          <p:cNvPr id="46082"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20889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D57B56B9-96C3-E14A-AFBB-D7047380F8BC}" type="slidenum">
              <a:rPr lang="en-US" sz="1200">
                <a:solidFill>
                  <a:srgbClr val="000000"/>
                </a:solidFill>
              </a:rPr>
              <a:pPr/>
              <a:t>41</a:t>
            </a:fld>
            <a:endParaRPr lang="en-US" sz="1200">
              <a:solidFill>
                <a:srgbClr val="000000"/>
              </a:solidFill>
            </a:endParaRPr>
          </a:p>
        </p:txBody>
      </p:sp>
      <p:sp>
        <p:nvSpPr>
          <p:cNvPr id="37890"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a:noFill/>
        </p:spPr>
        <p:txBody>
          <a:bodyPr/>
          <a:lstStyle/>
          <a:p>
            <a:r>
              <a:rPr lang="en-US" dirty="0" smtClean="0"/>
              <a:t>These</a:t>
            </a:r>
            <a:r>
              <a:rPr lang="en-US" baseline="0" dirty="0" smtClean="0"/>
              <a:t> two questions are solid key ideas and details questions as they relate to the standards.  They require students to return to the text to answer them but do they require students to gather evidence to support their answer?  This is stated specifically in standard one…We also said earlier in the presentation that the learning standards cannot be met without reading AND writing…so how could we take the article just read and plan some other questions that would meet more of the standards?  </a:t>
            </a:r>
          </a:p>
          <a:p>
            <a:endParaRPr lang="en-US" baseline="0" dirty="0" smtClean="0"/>
          </a:p>
          <a:p>
            <a:r>
              <a:rPr lang="en-US" baseline="0" dirty="0" smtClean="0"/>
              <a:t>Allow participants time to try this at their tables…return to the slide 40 and view the Close Reading process for informational texts in order to assist them… How could they include a writing task to meet the standards as well?    </a:t>
            </a:r>
            <a:endParaRPr lang="en-US" dirty="0"/>
          </a:p>
        </p:txBody>
      </p:sp>
    </p:spTree>
    <p:extLst>
      <p:ext uri="{BB962C8B-B14F-4D97-AF65-F5344CB8AC3E}">
        <p14:creationId xmlns:p14="http://schemas.microsoft.com/office/powerpoint/2010/main" val="2936533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can conduct a close read on any shorter chunk of text that will have</a:t>
            </a:r>
            <a:r>
              <a:rPr lang="en-US" baseline="0" dirty="0" smtClean="0"/>
              <a:t> the expectation of multiple reads but the purpose for those reads will uncover different layers or meanings.  This is not a new concepts and was actually born into practice in monasteries but became a more popular form of educational practice in the 19</a:t>
            </a:r>
            <a:r>
              <a:rPr lang="en-US" baseline="30000" dirty="0" smtClean="0"/>
              <a:t>th</a:t>
            </a:r>
            <a:r>
              <a:rPr lang="en-US" baseline="0" dirty="0" smtClean="0"/>
              <a:t> century.  </a:t>
            </a:r>
          </a:p>
          <a:p>
            <a:endParaRPr lang="en-US" baseline="0" dirty="0"/>
          </a:p>
          <a:p>
            <a:r>
              <a:rPr lang="en-US" baseline="0" dirty="0" smtClean="0"/>
              <a:t>For example in a SS or History class, a teacher might select a primary source such as Patrick Henry’s Speech to the Second Virginia Convention or a science teacher may select journal pages from </a:t>
            </a:r>
            <a:r>
              <a:rPr lang="en-US" baseline="0" dirty="0" err="1" smtClean="0"/>
              <a:t>DaVinci’s</a:t>
            </a:r>
            <a:r>
              <a:rPr lang="en-US" baseline="0" dirty="0" smtClean="0"/>
              <a:t> notebooks, all which are available online.  The first time students would study these documents looking for key ideas and details. This will consist of stating what the text says explicitly and identifying the central idea.  Students will analyze any events and relationships to other events that may be going on at the same time.</a:t>
            </a:r>
          </a:p>
          <a:p>
            <a:endParaRPr lang="en-US" baseline="0" dirty="0" smtClean="0"/>
          </a:p>
          <a:p>
            <a:r>
              <a:rPr lang="en-US" baseline="0" dirty="0" smtClean="0"/>
              <a:t>On a second reading,  the teacher and students will focus on the author’s craft and structure of the text by interpreting words and phrases and the intent with which those words were written.  A focus on tier 2 vocabulary will be made along with an analysis of the features and structures of the text.  Is the text written in problem/solution format, cause and effect, compare/contrast, question/answer, or other structures?  What point of view has the writer taken and what would have been the reasons for that view point?  Is there bias involved and why?  Did the audience provide that bias and why? This is a completely different lens to which students must begin viewing texts through.</a:t>
            </a:r>
          </a:p>
          <a:p>
            <a:endParaRPr lang="en-US" baseline="0" dirty="0" smtClean="0"/>
          </a:p>
          <a:p>
            <a:r>
              <a:rPr lang="en-US" baseline="0" dirty="0" smtClean="0"/>
              <a:t>And finally, on a third or final reading, teachers would ask students to look at different medias that the same writing may have been given, in an artistic representation, a recorded speech, lyrics in a song or another author may have written about the topic in a news article and took a different viewpoint.  Or if the same topic is written about in multiple ways, such as the civil rights movement, students should evaluate these sources and address their themes and concepts.  </a:t>
            </a:r>
          </a:p>
          <a:p>
            <a:endParaRPr lang="en-US" baseline="0" dirty="0" smtClean="0"/>
          </a:p>
          <a:p>
            <a:r>
              <a:rPr lang="en-US" baseline="0" dirty="0" smtClean="0"/>
              <a:t>It is important to note that these do not have to happen in a particular order necessarily but in order to meet the standards, it is important that you choose a meatier piece of text that allows you to meet many of these options. </a:t>
            </a:r>
          </a:p>
          <a:p>
            <a:endParaRPr lang="en-US" baseline="0" dirty="0" smtClean="0"/>
          </a:p>
          <a:p>
            <a:r>
              <a:rPr lang="en-US" baseline="0" dirty="0" smtClean="0"/>
              <a:t>Close Reading should always have a writing task integrated within it so as to foster the reader/task portion of the text complexity model, speaking and listening standards, writing and language standards and assist with possible summative assessment tasks that will align with standards implementation as well. </a:t>
            </a:r>
          </a:p>
        </p:txBody>
      </p:sp>
      <p:sp>
        <p:nvSpPr>
          <p:cNvPr id="4" name="Footer Placeholder 3"/>
          <p:cNvSpPr>
            <a:spLocks noGrp="1"/>
          </p:cNvSpPr>
          <p:nvPr>
            <p:ph type="ftr" sz="quarter" idx="10"/>
          </p:nvPr>
        </p:nvSpPr>
        <p:spPr/>
        <p:txBody>
          <a:bodyPr/>
          <a:lstStyle/>
          <a:p>
            <a:pPr>
              <a:defRPr/>
            </a:pPr>
            <a:r>
              <a:rPr lang="en-US" smtClean="0">
                <a:solidFill>
                  <a:prstClr val="black"/>
                </a:solidFill>
              </a:rPr>
              <a:t>Content contained is licensed under a Creative Commons Attribution-ShareAlike 3.0 Unported License</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5B56B1D1-AAE5-4680-86CE-D52E90C3442B}"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126166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7175E318-B702-D542-BBFD-37C3B8D05863}" type="slidenum">
              <a:rPr lang="en-US" sz="1200">
                <a:solidFill>
                  <a:srgbClr val="000000"/>
                </a:solidFill>
              </a:rPr>
              <a:pPr/>
              <a:t>43</a:t>
            </a:fld>
            <a:endParaRPr lang="en-US" sz="1200">
              <a:solidFill>
                <a:srgbClr val="000000"/>
              </a:solidFill>
            </a:endParaRPr>
          </a:p>
        </p:txBody>
      </p:sp>
      <p:sp>
        <p:nvSpPr>
          <p:cNvPr id="38914"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56355" name="Rectangle 3"/>
          <p:cNvSpPr>
            <a:spLocks noGrp="1" noChangeArrowheads="1"/>
          </p:cNvSpPr>
          <p:nvPr>
            <p:ph type="body" idx="1"/>
          </p:nvPr>
        </p:nvSpPr>
        <p:spPr>
          <a:noFill/>
        </p:spPr>
        <p:txBody>
          <a:bodyPr/>
          <a:lstStyle/>
          <a:p>
            <a:r>
              <a:rPr lang="en-US" dirty="0" smtClean="0"/>
              <a:t>Use the next two</a:t>
            </a:r>
            <a:r>
              <a:rPr lang="en-US" baseline="0" dirty="0" smtClean="0"/>
              <a:t> slides to assist with questions for integration of knowledge and ideas.  </a:t>
            </a:r>
            <a:endParaRPr lang="en-US" dirty="0"/>
          </a:p>
        </p:txBody>
      </p:sp>
    </p:spTree>
    <p:extLst>
      <p:ext uri="{BB962C8B-B14F-4D97-AF65-F5344CB8AC3E}">
        <p14:creationId xmlns:p14="http://schemas.microsoft.com/office/powerpoint/2010/main" val="50433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C4C3A487-7A80-454D-BE29-C760788A1DB0}" type="slidenum">
              <a:rPr lang="en-US" sz="1200">
                <a:solidFill>
                  <a:srgbClr val="000000"/>
                </a:solidFill>
              </a:rPr>
              <a:pPr/>
              <a:t>44</a:t>
            </a:fld>
            <a:endParaRPr lang="en-US" sz="1200">
              <a:solidFill>
                <a:srgbClr val="000000"/>
              </a:solidFill>
            </a:endParaRPr>
          </a:p>
        </p:txBody>
      </p:sp>
      <p:sp>
        <p:nvSpPr>
          <p:cNvPr id="32770" name="Rectangle 2"/>
          <p:cNvSpPr>
            <a:spLocks noGrp="1" noRot="1" noChangeAspect="1" noChangeArrowheads="1" noTextEdit="1"/>
          </p:cNvSpPr>
          <p:nvPr>
            <p:ph type="sldImg"/>
          </p:nvPr>
        </p:nvSpPr>
        <p:spPr>
          <a:xfrm>
            <a:off x="1208088" y="701675"/>
            <a:ext cx="4687887" cy="3514725"/>
          </a:xfrm>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a:noFill/>
        </p:spPr>
        <p:txBody>
          <a:bodyPr/>
          <a:lstStyle/>
          <a:p>
            <a:r>
              <a:rPr lang="en-US" dirty="0" smtClean="0"/>
              <a:t>Link is just</a:t>
            </a:r>
            <a:r>
              <a:rPr lang="en-US" baseline="0" dirty="0" smtClean="0"/>
              <a:t> about how a text should look after a close reading—how annotating should look…it’s ok to mark text and should be encouraged. At end of presentation, there will be resources and links that share how this can be incorporated in the classroom. </a:t>
            </a:r>
            <a:endParaRPr lang="en-US" dirty="0"/>
          </a:p>
        </p:txBody>
      </p:sp>
    </p:spTree>
    <p:extLst>
      <p:ext uri="{BB962C8B-B14F-4D97-AF65-F5344CB8AC3E}">
        <p14:creationId xmlns:p14="http://schemas.microsoft.com/office/powerpoint/2010/main" val="27523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Districts aren’t mandated to buy certain course materials or teach lessons in a certain way.  Students in Springfield could read an entirely different set of texts than their peers in Carbondale,</a:t>
            </a:r>
            <a:r>
              <a:rPr lang="en-US" baseline="0" dirty="0" smtClean="0"/>
              <a:t> just expected to meet grade level standards by end of year. </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2887E8AD-3416-4875-B943-16EB7FC19AAA}" type="slidenum">
              <a:rPr lang="en-US" smtClean="0"/>
              <a:pPr>
                <a:defRPr/>
              </a:pPr>
              <a:t>8</a:t>
            </a:fld>
            <a:endParaRPr lang="en-US"/>
          </a:p>
        </p:txBody>
      </p:sp>
    </p:spTree>
    <p:extLst>
      <p:ext uri="{BB962C8B-B14F-4D97-AF65-F5344CB8AC3E}">
        <p14:creationId xmlns:p14="http://schemas.microsoft.com/office/powerpoint/2010/main" val="1889545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After a small chunk of information is acquired, processing must take place.  Once this chunk is understood and mastered, the learner is ready for the next chunk of related information.  Then processing time is given for this chunk.  This continues until the grand finale processing activity is used to pull all the learning chunks together.</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BE8F441-7183-4308-ACD5-4119BBEF455D}" type="slidenum">
              <a:rPr lang="en-US" altLang="en-US" smtClean="0">
                <a:latin typeface="Arial" charset="0"/>
              </a:rPr>
              <a:pPr eaLnBrk="1" hangingPunct="1">
                <a:spcBef>
                  <a:spcPct val="0"/>
                </a:spcBef>
              </a:pPr>
              <a:t>45</a:t>
            </a:fld>
            <a:endParaRPr lang="en-US" altLang="en-US" smtClean="0">
              <a:latin typeface="Arial" charset="0"/>
            </a:endParaRPr>
          </a:p>
        </p:txBody>
      </p:sp>
    </p:spTree>
    <p:extLst>
      <p:ext uri="{BB962C8B-B14F-4D97-AF65-F5344CB8AC3E}">
        <p14:creationId xmlns:p14="http://schemas.microsoft.com/office/powerpoint/2010/main" val="37865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Word knowledge is highly related to comprehension and should receive focused attention across the curriculum.  Explicit</a:t>
            </a:r>
            <a:r>
              <a:rPr lang="en-US" baseline="0" dirty="0" smtClean="0"/>
              <a:t> instruction of words and the establishment of an environment that promotes word consciousness are key ways to enhance students’ vocabulary.  </a:t>
            </a:r>
          </a:p>
          <a:p>
            <a:endParaRPr lang="en-US" baseline="0" dirty="0" smtClean="0"/>
          </a:p>
          <a:p>
            <a:r>
              <a:rPr lang="en-US" baseline="0" dirty="0" smtClean="0"/>
              <a:t>The strategy Ten important Words Plus is based on principles of effective vocabulary instruction and can be used at any grade but can be very useful with content area texts when paired with the </a:t>
            </a:r>
            <a:r>
              <a:rPr lang="en-US" baseline="0" dirty="0" err="1" smtClean="0"/>
              <a:t>Frayer</a:t>
            </a:r>
            <a:r>
              <a:rPr lang="en-US" baseline="0" dirty="0" smtClean="0"/>
              <a:t> model.</a:t>
            </a:r>
          </a:p>
          <a:p>
            <a:endParaRPr lang="en-US" baseline="0" dirty="0" smtClean="0"/>
          </a:p>
          <a:p>
            <a:pPr>
              <a:buFont typeface="Arial" pitchFamily="34" charset="0"/>
              <a:buChar char="•"/>
            </a:pPr>
            <a:r>
              <a:rPr lang="en-US" baseline="0" dirty="0" smtClean="0"/>
              <a:t>Distribute a text to be read and 10 sticky notes to each student.</a:t>
            </a:r>
          </a:p>
          <a:p>
            <a:pPr>
              <a:buFont typeface="Arial" pitchFamily="34" charset="0"/>
              <a:buChar char="•"/>
            </a:pPr>
            <a:r>
              <a:rPr lang="en-US" baseline="0" dirty="0" smtClean="0"/>
              <a:t>Students read the text  and, while reading, identify and record 10 words from the text they consider key to the content.</a:t>
            </a:r>
          </a:p>
          <a:p>
            <a:pPr>
              <a:buFont typeface="Arial" pitchFamily="34" charset="0"/>
              <a:buChar char="•"/>
            </a:pPr>
            <a:r>
              <a:rPr lang="en-US" baseline="0" dirty="0" smtClean="0"/>
              <a:t>Students construct a bar graph with their notes.  As identical words are contributed, vertical columns are constructed.    </a:t>
            </a:r>
          </a:p>
          <a:p>
            <a:pPr>
              <a:buFont typeface="Arial" pitchFamily="34" charset="0"/>
              <a:buNone/>
            </a:pPr>
            <a:r>
              <a:rPr lang="en-US" baseline="0" dirty="0" smtClean="0"/>
              <a:t>  Each new word begins a new column.</a:t>
            </a:r>
          </a:p>
          <a:p>
            <a:pPr>
              <a:buFont typeface="Arial" pitchFamily="34" charset="0"/>
              <a:buChar char="•"/>
            </a:pPr>
            <a:r>
              <a:rPr lang="en-US" baseline="0" dirty="0" smtClean="0"/>
              <a:t>Engage students in a discussion about the graph and choose the words that the group feels most identifies the         </a:t>
            </a:r>
          </a:p>
          <a:p>
            <a:pPr>
              <a:buFont typeface="Arial" pitchFamily="34" charset="0"/>
              <a:buNone/>
            </a:pPr>
            <a:r>
              <a:rPr lang="en-US" baseline="0" dirty="0" smtClean="0"/>
              <a:t>  key concepts of the text.</a:t>
            </a:r>
          </a:p>
          <a:p>
            <a:pPr>
              <a:buFont typeface="Arial" pitchFamily="34" charset="0"/>
              <a:buChar char="•"/>
            </a:pPr>
            <a:r>
              <a:rPr lang="en-US" baseline="0" dirty="0" smtClean="0"/>
              <a:t>Distribute a </a:t>
            </a:r>
            <a:r>
              <a:rPr lang="en-US" baseline="0" dirty="0" err="1" smtClean="0"/>
              <a:t>Frayer</a:t>
            </a:r>
            <a:r>
              <a:rPr lang="en-US" baseline="0" dirty="0" smtClean="0"/>
              <a:t> model chart to pairs of students.  Pairs will choose one of the words from the graph and fill in the  </a:t>
            </a:r>
            <a:r>
              <a:rPr lang="en-US" baseline="0" dirty="0" err="1" smtClean="0"/>
              <a:t>Frayer</a:t>
            </a:r>
            <a:r>
              <a:rPr lang="en-US" baseline="0" dirty="0" smtClean="0"/>
              <a:t> model chart.  Students can replace examples and non-examples with synonyms and antonyms if need be.</a:t>
            </a:r>
          </a:p>
          <a:p>
            <a:pPr>
              <a:buFont typeface="Arial" pitchFamily="34" charset="0"/>
              <a:buChar char="•"/>
            </a:pPr>
            <a:r>
              <a:rPr lang="en-US" baseline="0" dirty="0" smtClean="0"/>
              <a:t>Students find other ways to use the word in context and share their findings in a group setting.</a:t>
            </a:r>
          </a:p>
          <a:p>
            <a:endParaRPr lang="en-US" dirty="0" smtClean="0"/>
          </a:p>
          <a:p>
            <a:r>
              <a:rPr lang="en-US" dirty="0" smtClean="0"/>
              <a:t>OR:  Share Marcia</a:t>
            </a:r>
            <a:r>
              <a:rPr lang="en-US" baseline="0" dirty="0" smtClean="0"/>
              <a:t> Grant’s</a:t>
            </a:r>
            <a:r>
              <a:rPr lang="en-US" dirty="0" smtClean="0"/>
              <a:t> lesson</a:t>
            </a:r>
            <a:r>
              <a:rPr lang="en-US" baseline="0" dirty="0" smtClean="0"/>
              <a:t> from </a:t>
            </a:r>
            <a:r>
              <a:rPr lang="en-US" i="1" baseline="0" dirty="0" smtClean="0"/>
              <a:t>Teaching New </a:t>
            </a:r>
            <a:r>
              <a:rPr lang="en-US" i="1" baseline="0" dirty="0" err="1" smtClean="0"/>
              <a:t>Literacies</a:t>
            </a:r>
            <a:r>
              <a:rPr lang="en-US" i="1" baseline="0" dirty="0" smtClean="0"/>
              <a:t> in Grades K-3: Resources for the 21</a:t>
            </a:r>
            <a:r>
              <a:rPr lang="en-US" i="1" baseline="30000" dirty="0" smtClean="0"/>
              <a:t>st</a:t>
            </a:r>
            <a:r>
              <a:rPr lang="en-US" i="1" baseline="0" dirty="0" smtClean="0"/>
              <a:t> Century</a:t>
            </a:r>
            <a:r>
              <a:rPr lang="en-US" i="0" baseline="0" dirty="0" smtClean="0"/>
              <a:t> by Barbara Moss and Diane Lapp. (Reading a Science Experiment: Deciphering the Language of Scientists, p. 174-182).</a:t>
            </a:r>
            <a:endParaRPr lang="en-US" dirty="0"/>
          </a:p>
        </p:txBody>
      </p:sp>
      <p:sp>
        <p:nvSpPr>
          <p:cNvPr id="4" name="Slide Number Placeholder 3"/>
          <p:cNvSpPr>
            <a:spLocks noGrp="1"/>
          </p:cNvSpPr>
          <p:nvPr>
            <p:ph type="sldNum" sz="quarter" idx="10"/>
          </p:nvPr>
        </p:nvSpPr>
        <p:spPr/>
        <p:txBody>
          <a:bodyPr/>
          <a:lstStyle/>
          <a:p>
            <a:fld id="{C26CF23C-152C-446B-805B-10C0E14048F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30083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 to read the text—short</a:t>
            </a:r>
            <a:r>
              <a:rPr lang="en-US" baseline="0" dirty="0" smtClean="0"/>
              <a:t> speech…will think, pair, share about 2 things:</a:t>
            </a:r>
          </a:p>
          <a:p>
            <a:r>
              <a:rPr lang="en-US" baseline="0" dirty="0" smtClean="0"/>
              <a:t>	what are the components of this economic system that are eye opening to you personally after almost 75 years later?</a:t>
            </a:r>
          </a:p>
          <a:p>
            <a:r>
              <a:rPr lang="en-US" baseline="0" dirty="0" smtClean="0"/>
              <a:t>	consider this to be an introduction to a study of economics…what are ten important words that are necessary to understand this 	text?  Can you think of some tasks that might be created?</a:t>
            </a:r>
            <a:endParaRPr lang="en-US" dirty="0"/>
          </a:p>
        </p:txBody>
      </p:sp>
      <p:sp>
        <p:nvSpPr>
          <p:cNvPr id="4" name="Footer Placeholder 3"/>
          <p:cNvSpPr>
            <a:spLocks noGrp="1"/>
          </p:cNvSpPr>
          <p:nvPr>
            <p:ph type="ftr" sz="quarter" idx="10"/>
          </p:nvPr>
        </p:nvSpPr>
        <p:spPr/>
        <p:txBody>
          <a:bodyPr/>
          <a:lstStyle/>
          <a:p>
            <a:pPr>
              <a:defRPr/>
            </a:pPr>
            <a:r>
              <a:rPr lang="en-US" smtClean="0"/>
              <a:t>Content contained is licensed under a Creative Commons Attribution-ShareAlike 3.0 Unported License</a:t>
            </a:r>
            <a:endParaRPr lang="en-US"/>
          </a:p>
        </p:txBody>
      </p:sp>
      <p:sp>
        <p:nvSpPr>
          <p:cNvPr id="5" name="Slide Number Placeholder 4"/>
          <p:cNvSpPr>
            <a:spLocks noGrp="1"/>
          </p:cNvSpPr>
          <p:nvPr>
            <p:ph type="sldNum" sz="quarter" idx="11"/>
          </p:nvPr>
        </p:nvSpPr>
        <p:spPr/>
        <p:txBody>
          <a:bodyPr/>
          <a:lstStyle/>
          <a:p>
            <a:pPr>
              <a:defRPr/>
            </a:pPr>
            <a:fld id="{2887E8AD-3416-4875-B943-16EB7FC19AAA}" type="slidenum">
              <a:rPr lang="en-US" smtClean="0"/>
              <a:pPr>
                <a:defRPr/>
              </a:pPr>
              <a:t>47</a:t>
            </a:fld>
            <a:endParaRPr lang="en-US"/>
          </a:p>
        </p:txBody>
      </p:sp>
    </p:spTree>
    <p:extLst>
      <p:ext uri="{BB962C8B-B14F-4D97-AF65-F5344CB8AC3E}">
        <p14:creationId xmlns:p14="http://schemas.microsoft.com/office/powerpoint/2010/main" val="1978896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to participants and ask if anyone is currently using this resource and if so how they like it and how they use it.  If time, go to the site. </a:t>
            </a:r>
          </a:p>
          <a:p>
            <a:r>
              <a:rPr lang="en-US" altLang="en-US" smtClean="0"/>
              <a:t> For students who are special education or ELL teachers can alter the text by</a:t>
            </a:r>
          </a:p>
          <a:p>
            <a:r>
              <a:rPr lang="en-US" altLang="en-US" smtClean="0"/>
              <a:t>Alter:</a:t>
            </a:r>
          </a:p>
          <a:p>
            <a:r>
              <a:rPr lang="en-US" altLang="en-US" smtClean="0"/>
              <a:t>Pace</a:t>
            </a:r>
          </a:p>
          <a:p>
            <a:r>
              <a:rPr lang="en-US" altLang="en-US" smtClean="0"/>
              <a:t>Task</a:t>
            </a:r>
          </a:p>
          <a:p>
            <a:r>
              <a:rPr lang="en-US" altLang="en-US" smtClean="0"/>
              <a:t>Complexity</a:t>
            </a:r>
          </a:p>
          <a:p>
            <a:r>
              <a:rPr lang="en-US" altLang="en-US" smtClean="0"/>
              <a:t>Chunk</a:t>
            </a:r>
          </a:p>
          <a:p>
            <a:endParaRPr lang="en-US" altLang="en-US" smtClean="0"/>
          </a:p>
          <a:p>
            <a:endParaRPr lang="en-US" altLang="en-US" smtClean="0"/>
          </a:p>
        </p:txBody>
      </p:sp>
      <p:sp>
        <p:nvSpPr>
          <p:cNvPr id="7680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srgbClr val="000000"/>
                </a:solidFill>
                <a:latin typeface="Arial" charset="0"/>
              </a:rPr>
              <a:t>Content contained is licensed under a Creative Commons Attribution-ShareAlike 3.0 Unported License</a:t>
            </a:r>
          </a:p>
        </p:txBody>
      </p:sp>
      <p:sp>
        <p:nvSpPr>
          <p:cNvPr id="768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015318C-ABC1-4848-8AA2-840C395C2225}" type="slidenum">
              <a:rPr lang="en-US" altLang="en-US" smtClean="0">
                <a:solidFill>
                  <a:srgbClr val="000000"/>
                </a:solidFill>
                <a:latin typeface="Arial" charset="0"/>
              </a:rPr>
              <a:pPr eaLnBrk="1" hangingPunct="1">
                <a:spcBef>
                  <a:spcPct val="0"/>
                </a:spcBef>
              </a:pPr>
              <a:t>54</a:t>
            </a:fld>
            <a:endParaRPr lang="en-US" altLang="en-US" smtClean="0">
              <a:solidFill>
                <a:srgbClr val="000000"/>
              </a:solidFill>
              <a:latin typeface="Arial" charset="0"/>
            </a:endParaRPr>
          </a:p>
        </p:txBody>
      </p:sp>
    </p:spTree>
    <p:extLst>
      <p:ext uri="{BB962C8B-B14F-4D97-AF65-F5344CB8AC3E}">
        <p14:creationId xmlns:p14="http://schemas.microsoft.com/office/powerpoint/2010/main" val="998912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41192" eaLnBrk="1" fontAlgn="auto" hangingPunct="1">
              <a:spcBef>
                <a:spcPts val="0"/>
              </a:spcBef>
              <a:spcAft>
                <a:spcPts val="0"/>
              </a:spcAft>
              <a:defRPr/>
            </a:pPr>
            <a:r>
              <a:rPr lang="en-US" dirty="0" smtClean="0"/>
              <a:t>The activity is taken from Teaching With Documents </a:t>
            </a:r>
            <a:r>
              <a:rPr lang="en-US" dirty="0" smtClean="0">
                <a:hlinkClick r:id="rId3"/>
              </a:rPr>
              <a:t>www.edteck.com/dbq</a:t>
            </a:r>
            <a:r>
              <a:rPr lang="en-US" dirty="0" smtClean="0"/>
              <a:t> </a:t>
            </a:r>
            <a:r>
              <a:rPr lang="en-US" i="1" dirty="0" smtClean="0"/>
              <a:t>Developed by Peter Pappas.  </a:t>
            </a:r>
            <a:r>
              <a:rPr lang="en-US" dirty="0" smtClean="0"/>
              <a:t> </a:t>
            </a:r>
          </a:p>
          <a:p>
            <a:pPr defTabSz="941192" eaLnBrk="1" fontAlgn="auto" hangingPunct="1">
              <a:spcBef>
                <a:spcPts val="0"/>
              </a:spcBef>
              <a:spcAft>
                <a:spcPts val="0"/>
              </a:spcAft>
              <a:defRPr/>
            </a:pPr>
            <a:endParaRPr lang="en-US" dirty="0" smtClean="0"/>
          </a:p>
          <a:p>
            <a:pPr defTabSz="941192" eaLnBrk="1" fontAlgn="auto" hangingPunct="1">
              <a:spcBef>
                <a:spcPts val="0"/>
              </a:spcBef>
              <a:spcAft>
                <a:spcPts val="0"/>
              </a:spcAft>
              <a:defRPr/>
            </a:pPr>
            <a:r>
              <a:rPr lang="en-US" dirty="0" smtClean="0"/>
              <a:t>Teaching with documents is</a:t>
            </a:r>
            <a:r>
              <a:rPr lang="en-US" baseline="0" dirty="0" smtClean="0"/>
              <a:t> a fun strategy that can be used with photographs as you will see us utilize here. It can also be done with posters, paintings, advertisements, etc.</a:t>
            </a:r>
          </a:p>
          <a:p>
            <a:pPr defTabSz="941192" eaLnBrk="1" fontAlgn="auto" hangingPunct="1">
              <a:spcBef>
                <a:spcPts val="0"/>
              </a:spcBef>
              <a:spcAft>
                <a:spcPts val="0"/>
              </a:spcAft>
              <a:defRPr/>
            </a:pPr>
            <a:endParaRPr lang="en-US" dirty="0" smtClean="0"/>
          </a:p>
          <a:p>
            <a:pPr defTabSz="941192" eaLnBrk="1" fontAlgn="auto" hangingPunct="1">
              <a:spcBef>
                <a:spcPts val="0"/>
              </a:spcBef>
              <a:spcAft>
                <a:spcPts val="0"/>
              </a:spcAft>
              <a:defRPr/>
            </a:pPr>
            <a:r>
              <a:rPr lang="en-US" dirty="0" smtClean="0"/>
              <a:t>Teachers will complete the activity posted on chart paper as a research starter. (Presenter will place</a:t>
            </a:r>
            <a:r>
              <a:rPr lang="en-US" baseline="0" dirty="0" smtClean="0"/>
              <a:t> three columns on chart paper listing the 3 steps below)</a:t>
            </a:r>
          </a:p>
          <a:p>
            <a:pPr defTabSz="941192" eaLnBrk="1" fontAlgn="auto" hangingPunct="1">
              <a:spcBef>
                <a:spcPts val="0"/>
              </a:spcBef>
              <a:spcAft>
                <a:spcPts val="0"/>
              </a:spcAft>
              <a:defRPr/>
            </a:pPr>
            <a:endParaRPr lang="en-US" dirty="0" smtClean="0"/>
          </a:p>
          <a:p>
            <a:r>
              <a:rPr lang="en-US" dirty="0" smtClean="0"/>
              <a:t>Participants should have a working</a:t>
            </a:r>
            <a:r>
              <a:rPr lang="en-US" baseline="0" dirty="0" smtClean="0"/>
              <a:t> knowledge of their grade level standards and then </a:t>
            </a:r>
            <a:r>
              <a:rPr lang="en-US" dirty="0" smtClean="0"/>
              <a:t>view these pictures.  They have three</a:t>
            </a:r>
            <a:r>
              <a:rPr lang="en-US" baseline="0" dirty="0" smtClean="0"/>
              <a:t> columns on a chart paper that need to be answered. These are quick writes and the inferring allows the teachers to springboard the questions that are formed at the end of the activity into a mini research paper.</a:t>
            </a:r>
            <a:r>
              <a:rPr lang="en-US" dirty="0"/>
              <a:t> </a:t>
            </a:r>
          </a:p>
          <a:p>
            <a:endParaRPr lang="en-US" dirty="0"/>
          </a:p>
          <a:p>
            <a:r>
              <a:rPr lang="en-US" b="1" dirty="0"/>
              <a:t>Step 1. Study</a:t>
            </a:r>
            <a:r>
              <a:rPr lang="en-US" dirty="0"/>
              <a:t> the photograph for 2 minutes. Form an overall impression of the photograph and then examine individual items. List people, objects, and activities in the photograph. </a:t>
            </a:r>
          </a:p>
          <a:p>
            <a:endParaRPr lang="en-US" dirty="0"/>
          </a:p>
          <a:p>
            <a:r>
              <a:rPr lang="en-US" b="1" dirty="0"/>
              <a:t>Step 2. Inference</a:t>
            </a:r>
          </a:p>
          <a:p>
            <a:r>
              <a:rPr lang="en-US" dirty="0"/>
              <a:t>Based on what you have observed above, list three things you might infer from this photograph.</a:t>
            </a:r>
          </a:p>
          <a:p>
            <a:endParaRPr lang="en-US" dirty="0"/>
          </a:p>
          <a:p>
            <a:r>
              <a:rPr lang="en-US" b="1" dirty="0"/>
              <a:t>Step 3. Questions</a:t>
            </a:r>
          </a:p>
          <a:p>
            <a:r>
              <a:rPr lang="en-US" dirty="0"/>
              <a:t>What questions do these photographs raise in your mind?  Now choose one and use that question to formulate a short research paper.</a:t>
            </a:r>
          </a:p>
          <a:p>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E77BD9B-4BBA-47D6-884D-2C90CB502329}"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961316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73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prstClr val="black"/>
                </a:solidFill>
                <a:latin typeface="Arial" charset="0"/>
              </a:rPr>
              <a:t>Content contained is licensed under a Creative Commons Attribution-ShareAlike 3.0 Unported License</a:t>
            </a:r>
          </a:p>
        </p:txBody>
      </p:sp>
      <p:sp>
        <p:nvSpPr>
          <p:cNvPr id="573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7DCAB1-01D5-49ED-87FA-5C9D04FE1087}" type="slidenum">
              <a:rPr lang="en-US" altLang="en-US" smtClean="0">
                <a:solidFill>
                  <a:prstClr val="black"/>
                </a:solidFill>
                <a:latin typeface="Arial" charset="0"/>
              </a:rPr>
              <a:pPr eaLnBrk="1" hangingPunct="1">
                <a:spcBef>
                  <a:spcPct val="0"/>
                </a:spcBef>
              </a:pPr>
              <a:t>56</a:t>
            </a:fld>
            <a:endParaRPr lang="en-US" altLang="en-US" smtClean="0">
              <a:solidFill>
                <a:prstClr val="black"/>
              </a:solidFill>
              <a:latin typeface="Arial" charset="0"/>
            </a:endParaRPr>
          </a:p>
        </p:txBody>
      </p:sp>
    </p:spTree>
    <p:extLst>
      <p:ext uri="{BB962C8B-B14F-4D97-AF65-F5344CB8AC3E}">
        <p14:creationId xmlns:p14="http://schemas.microsoft.com/office/powerpoint/2010/main" val="392274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“One of the most significant instructional impacts of the CCSS is the increase in the </a:t>
            </a:r>
            <a:r>
              <a:rPr lang="en-US" altLang="en-US" u="sng" smtClean="0"/>
              <a:t>quantity</a:t>
            </a:r>
            <a:r>
              <a:rPr lang="en-US" altLang="en-US" smtClean="0"/>
              <a:t> of literacy materials and amount of instructional </a:t>
            </a:r>
            <a:r>
              <a:rPr lang="en-US" altLang="en-US" u="sng" smtClean="0"/>
              <a:t>time</a:t>
            </a:r>
            <a:r>
              <a:rPr lang="en-US" altLang="en-US" smtClean="0"/>
              <a:t> devoted to informational text. However, this does not mean that senior English classes, for example, will devote 70% of their reading time to informational texts. Rather, 70% of the reading instruction students receive across their instructional day (in social studies and science, as well as ELA, for instance) will be devoted to informational text.</a:t>
            </a:r>
          </a:p>
          <a:p>
            <a:r>
              <a:rPr lang="en-US" altLang="en-US" smtClean="0"/>
              <a:t>Nonetheless, fulfilling the Standards for 6-12 ELA will require much greater attention to a specific category of informational text – literary nonfiction – than has been traditional in the English language arts classes.”</a:t>
            </a:r>
          </a:p>
          <a:p>
            <a:endParaRPr lang="en-US" altLang="en-US" smtClean="0"/>
          </a:p>
          <a:p>
            <a:r>
              <a:rPr lang="en-US" altLang="en-US" smtClean="0"/>
              <a:t>Literary Nonfiction</a:t>
            </a:r>
          </a:p>
          <a:p>
            <a:r>
              <a:rPr lang="en-US" altLang="en-US" smtClean="0"/>
              <a:t>Nonfiction that reads like fiction and includes elements of fiction (plot, characters, conflict, etc.)</a:t>
            </a:r>
          </a:p>
          <a:p>
            <a:endParaRPr lang="en-US" altLang="en-US" smtClean="0"/>
          </a:p>
          <a:p>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650" indent="-290513" eaLnBrk="0" hangingPunct="0">
              <a:spcBef>
                <a:spcPct val="30000"/>
              </a:spcBef>
              <a:defRPr sz="1200">
                <a:solidFill>
                  <a:schemeClr val="tx1"/>
                </a:solidFill>
                <a:latin typeface="Calibri" pitchFamily="34" charset="0"/>
              </a:defRPr>
            </a:lvl2pPr>
            <a:lvl3pPr marL="1163638" indent="-231775" eaLnBrk="0" hangingPunct="0">
              <a:spcBef>
                <a:spcPct val="30000"/>
              </a:spcBef>
              <a:defRPr sz="1200">
                <a:solidFill>
                  <a:schemeClr val="tx1"/>
                </a:solidFill>
                <a:latin typeface="Calibri" pitchFamily="34" charset="0"/>
              </a:defRPr>
            </a:lvl3pPr>
            <a:lvl4pPr marL="1628775" indent="-231775" eaLnBrk="0" hangingPunct="0">
              <a:spcBef>
                <a:spcPct val="30000"/>
              </a:spcBef>
              <a:defRPr sz="1200">
                <a:solidFill>
                  <a:schemeClr val="tx1"/>
                </a:solidFill>
                <a:latin typeface="Calibri" pitchFamily="34" charset="0"/>
              </a:defRPr>
            </a:lvl4pPr>
            <a:lvl5pPr marL="2093913" indent="-231775" eaLnBrk="0" hangingPunct="0">
              <a:spcBef>
                <a:spcPct val="30000"/>
              </a:spcBef>
              <a:defRPr sz="1200">
                <a:solidFill>
                  <a:schemeClr val="tx1"/>
                </a:solidFill>
                <a:latin typeface="Calibri" pitchFamily="34" charset="0"/>
              </a:defRPr>
            </a:lvl5pPr>
            <a:lvl6pPr marL="2551113" indent="-231775" eaLnBrk="0" fontAlgn="base" hangingPunct="0">
              <a:spcBef>
                <a:spcPct val="30000"/>
              </a:spcBef>
              <a:spcAft>
                <a:spcPct val="0"/>
              </a:spcAft>
              <a:defRPr sz="1200">
                <a:solidFill>
                  <a:schemeClr val="tx1"/>
                </a:solidFill>
                <a:latin typeface="Calibri" pitchFamily="34" charset="0"/>
              </a:defRPr>
            </a:lvl6pPr>
            <a:lvl7pPr marL="3008313" indent="-231775" eaLnBrk="0" fontAlgn="base" hangingPunct="0">
              <a:spcBef>
                <a:spcPct val="30000"/>
              </a:spcBef>
              <a:spcAft>
                <a:spcPct val="0"/>
              </a:spcAft>
              <a:defRPr sz="1200">
                <a:solidFill>
                  <a:schemeClr val="tx1"/>
                </a:solidFill>
                <a:latin typeface="Calibri" pitchFamily="34" charset="0"/>
              </a:defRPr>
            </a:lvl7pPr>
            <a:lvl8pPr marL="3465513" indent="-231775" eaLnBrk="0" fontAlgn="base" hangingPunct="0">
              <a:spcBef>
                <a:spcPct val="30000"/>
              </a:spcBef>
              <a:spcAft>
                <a:spcPct val="0"/>
              </a:spcAft>
              <a:defRPr sz="1200">
                <a:solidFill>
                  <a:schemeClr val="tx1"/>
                </a:solidFill>
                <a:latin typeface="Calibri" pitchFamily="34" charset="0"/>
              </a:defRPr>
            </a:lvl8pPr>
            <a:lvl9pPr marL="3922713" indent="-2317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FB344E5-A347-4F66-BCE4-9F08F901B524}" type="slidenum">
              <a:rPr lang="en-US" altLang="en-US" smtClean="0">
                <a:latin typeface="Arial" charset="0"/>
              </a:rPr>
              <a:pPr eaLnBrk="1" hangingPunct="1">
                <a:spcBef>
                  <a:spcPct val="0"/>
                </a:spcBef>
              </a:pPr>
              <a:t>9</a:t>
            </a:fld>
            <a:endParaRPr lang="en-US" altLang="en-US" smtClean="0">
              <a:latin typeface="Arial" charset="0"/>
            </a:endParaRPr>
          </a:p>
        </p:txBody>
      </p:sp>
    </p:spTree>
    <p:extLst>
      <p:ext uri="{BB962C8B-B14F-4D97-AF65-F5344CB8AC3E}">
        <p14:creationId xmlns:p14="http://schemas.microsoft.com/office/powerpoint/2010/main" val="246819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This is a shared task.  </a:t>
            </a:r>
          </a:p>
          <a:p>
            <a:r>
              <a:rPr lang="en-US" altLang="en-US" b="1" dirty="0" smtClean="0"/>
              <a:t>Explain</a:t>
            </a:r>
            <a:r>
              <a:rPr lang="en-US" altLang="en-US" dirty="0" smtClean="0"/>
              <a:t> that the 6-12 grade standards follow NAEP in calling for an equal proportion of text drawn from science/technical subjects, history/social studies, and literary sources.</a:t>
            </a:r>
            <a:endParaRPr lang="en-US" altLang="en-US" b="1" dirty="0" smtClean="0"/>
          </a:p>
          <a:p>
            <a:r>
              <a:rPr lang="en-US" altLang="en-US" b="1" dirty="0" smtClean="0"/>
              <a:t>For instance, the facilitator might say,</a:t>
            </a:r>
          </a:p>
          <a:p>
            <a:r>
              <a:rPr lang="en-US" altLang="en-US" dirty="0" smtClean="0"/>
              <a:t>“One of the most significant instructional impacts of the CCSS is the increase in the </a:t>
            </a:r>
            <a:r>
              <a:rPr lang="en-US" altLang="en-US" u="sng" dirty="0" smtClean="0"/>
              <a:t>quantity</a:t>
            </a:r>
            <a:r>
              <a:rPr lang="en-US" altLang="en-US" dirty="0" smtClean="0"/>
              <a:t> of literacy materials and amount of instructional </a:t>
            </a:r>
            <a:r>
              <a:rPr lang="en-US" altLang="en-US" u="sng" dirty="0" smtClean="0"/>
              <a:t>time</a:t>
            </a:r>
            <a:r>
              <a:rPr lang="en-US" altLang="en-US" dirty="0" smtClean="0"/>
              <a:t> devoted to informational text. Seventy percent of the reading instruction 6-12 students receive across their instructional day (in social studies, science and other subjects, as well as ELA) will be devoted to informational text. </a:t>
            </a:r>
          </a:p>
          <a:p>
            <a:r>
              <a:rPr lang="en-US" altLang="en-US" dirty="0" smtClean="0"/>
              <a:t>In following NAEP, the standards call for about one-third of the text from each of three areas: social studies, science, and literary.</a:t>
            </a:r>
          </a:p>
          <a:p>
            <a:r>
              <a:rPr lang="en-US" altLang="en-US" dirty="0" smtClean="0"/>
              <a:t>In social studies, that includes both primary and secondary sources. In science and technical subjects, it includes journal articles and quantitative information presented in different formats (formulas, charts). In English language arts, that includes literary nonfiction with an emphasis on foundational U.S. documents. </a:t>
            </a:r>
          </a:p>
          <a:p>
            <a:r>
              <a:rPr lang="en-US" altLang="en-US" dirty="0" smtClean="0"/>
              <a:t>By the secondary level, most of the informational text students experience will be discipline-specific text in the content areas. This is also the text that will be similar to the type of material they will experience in college and career training situations. The goal is for students to be able to learn content through the text they read.”</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0300" indent="-225425" eaLnBrk="0" hangingPunct="0">
              <a:spcBef>
                <a:spcPct val="30000"/>
              </a:spcBef>
              <a:defRPr sz="1200">
                <a:solidFill>
                  <a:schemeClr val="tx1"/>
                </a:solidFill>
                <a:latin typeface="Calibri" pitchFamily="34" charset="0"/>
              </a:defRPr>
            </a:lvl3pPr>
            <a:lvl4pPr marL="1582738" indent="-225425" eaLnBrk="0" hangingPunct="0">
              <a:spcBef>
                <a:spcPct val="30000"/>
              </a:spcBef>
              <a:defRPr sz="1200">
                <a:solidFill>
                  <a:schemeClr val="tx1"/>
                </a:solidFill>
                <a:latin typeface="Calibri" pitchFamily="34" charset="0"/>
              </a:defRPr>
            </a:lvl4pPr>
            <a:lvl5pPr marL="2036763" indent="-225425" eaLnBrk="0" hangingPunct="0">
              <a:spcBef>
                <a:spcPct val="30000"/>
              </a:spcBef>
              <a:defRPr sz="1200">
                <a:solidFill>
                  <a:schemeClr val="tx1"/>
                </a:solidFill>
                <a:latin typeface="Calibri" pitchFamily="34" charset="0"/>
              </a:defRPr>
            </a:lvl5pPr>
            <a:lvl6pPr marL="2493963" indent="-225425" eaLnBrk="0" fontAlgn="base" hangingPunct="0">
              <a:spcBef>
                <a:spcPct val="30000"/>
              </a:spcBef>
              <a:spcAft>
                <a:spcPct val="0"/>
              </a:spcAft>
              <a:defRPr sz="1200">
                <a:solidFill>
                  <a:schemeClr val="tx1"/>
                </a:solidFill>
                <a:latin typeface="Calibri" pitchFamily="34" charset="0"/>
              </a:defRPr>
            </a:lvl6pPr>
            <a:lvl7pPr marL="2951163" indent="-225425" eaLnBrk="0" fontAlgn="base" hangingPunct="0">
              <a:spcBef>
                <a:spcPct val="30000"/>
              </a:spcBef>
              <a:spcAft>
                <a:spcPct val="0"/>
              </a:spcAft>
              <a:defRPr sz="1200">
                <a:solidFill>
                  <a:schemeClr val="tx1"/>
                </a:solidFill>
                <a:latin typeface="Calibri" pitchFamily="34" charset="0"/>
              </a:defRPr>
            </a:lvl7pPr>
            <a:lvl8pPr marL="3408363" indent="-225425" eaLnBrk="0" fontAlgn="base" hangingPunct="0">
              <a:spcBef>
                <a:spcPct val="30000"/>
              </a:spcBef>
              <a:spcAft>
                <a:spcPct val="0"/>
              </a:spcAft>
              <a:defRPr sz="1200">
                <a:solidFill>
                  <a:schemeClr val="tx1"/>
                </a:solidFill>
                <a:latin typeface="Calibri" pitchFamily="34" charset="0"/>
              </a:defRPr>
            </a:lvl8pPr>
            <a:lvl9pPr marL="3865563"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DC0C7B6-E080-4405-92C9-C8C0E5A5B665}" type="slidenum">
              <a:rPr lang="en-US" altLang="en-US" smtClean="0">
                <a:latin typeface="Arial" charset="0"/>
              </a:rPr>
              <a:pPr eaLnBrk="1" hangingPunct="1">
                <a:spcBef>
                  <a:spcPct val="0"/>
                </a:spcBef>
              </a:pPr>
              <a:t>10</a:t>
            </a:fld>
            <a:endParaRPr lang="en-US" altLang="en-US" smtClean="0">
              <a:latin typeface="Arial" charset="0"/>
            </a:endParaRPr>
          </a:p>
        </p:txBody>
      </p:sp>
    </p:spTree>
    <p:extLst>
      <p:ext uri="{BB962C8B-B14F-4D97-AF65-F5344CB8AC3E}">
        <p14:creationId xmlns:p14="http://schemas.microsoft.com/office/powerpoint/2010/main" val="251754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p:txBody>
      </p:sp>
      <p:sp>
        <p:nvSpPr>
          <p:cNvPr id="6861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Content contained is licensed under a Creative Commons Attribution-ShareAlike 3.0 Unported License</a:t>
            </a:r>
          </a:p>
        </p:txBody>
      </p:sp>
      <p:sp>
        <p:nvSpPr>
          <p:cNvPr id="686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ECEE572-5309-491C-A676-18B102CCCE39}" type="slidenum">
              <a:rPr lang="en-US" altLang="en-US" smtClean="0">
                <a:latin typeface="Arial" charset="0"/>
              </a:rPr>
              <a:pPr eaLnBrk="1" hangingPunct="1">
                <a:spcBef>
                  <a:spcPct val="0"/>
                </a:spcBef>
              </a:pPr>
              <a:t>11</a:t>
            </a:fld>
            <a:endParaRPr lang="en-US" altLang="en-US" smtClean="0">
              <a:latin typeface="Arial" charset="0"/>
            </a:endParaRPr>
          </a:p>
        </p:txBody>
      </p:sp>
    </p:spTree>
    <p:extLst>
      <p:ext uri="{BB962C8B-B14F-4D97-AF65-F5344CB8AC3E}">
        <p14:creationId xmlns:p14="http://schemas.microsoft.com/office/powerpoint/2010/main" val="2674489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64717" indent="-294122">
              <a:defRPr sz="2400">
                <a:solidFill>
                  <a:schemeClr val="tx1"/>
                </a:solidFill>
                <a:latin typeface="Arial" charset="0"/>
                <a:ea typeface="ＭＳ Ｐゴシック" charset="0"/>
              </a:defRPr>
            </a:lvl2pPr>
            <a:lvl3pPr marL="1176489" indent="-235298">
              <a:defRPr sz="2400">
                <a:solidFill>
                  <a:schemeClr val="tx1"/>
                </a:solidFill>
                <a:latin typeface="Arial" charset="0"/>
                <a:ea typeface="ＭＳ Ｐゴシック" charset="0"/>
              </a:defRPr>
            </a:lvl3pPr>
            <a:lvl4pPr marL="1647084" indent="-235298">
              <a:defRPr sz="2400">
                <a:solidFill>
                  <a:schemeClr val="tx1"/>
                </a:solidFill>
                <a:latin typeface="Arial" charset="0"/>
                <a:ea typeface="ＭＳ Ｐゴシック" charset="0"/>
              </a:defRPr>
            </a:lvl4pPr>
            <a:lvl5pPr marL="2117680" indent="-235298">
              <a:defRPr sz="2400">
                <a:solidFill>
                  <a:schemeClr val="tx1"/>
                </a:solidFill>
                <a:latin typeface="Arial" charset="0"/>
                <a:ea typeface="ＭＳ Ｐゴシック" charset="0"/>
              </a:defRPr>
            </a:lvl5pPr>
            <a:lvl6pPr marL="2588276" indent="-235298" eaLnBrk="0" fontAlgn="base" hangingPunct="0">
              <a:spcBef>
                <a:spcPct val="0"/>
              </a:spcBef>
              <a:spcAft>
                <a:spcPct val="0"/>
              </a:spcAft>
              <a:defRPr sz="2400">
                <a:solidFill>
                  <a:schemeClr val="tx1"/>
                </a:solidFill>
                <a:latin typeface="Arial" charset="0"/>
                <a:ea typeface="ＭＳ Ｐゴシック" charset="0"/>
              </a:defRPr>
            </a:lvl6pPr>
            <a:lvl7pPr marL="3058871" indent="-235298" eaLnBrk="0" fontAlgn="base" hangingPunct="0">
              <a:spcBef>
                <a:spcPct val="0"/>
              </a:spcBef>
              <a:spcAft>
                <a:spcPct val="0"/>
              </a:spcAft>
              <a:defRPr sz="2400">
                <a:solidFill>
                  <a:schemeClr val="tx1"/>
                </a:solidFill>
                <a:latin typeface="Arial" charset="0"/>
                <a:ea typeface="ＭＳ Ｐゴシック" charset="0"/>
              </a:defRPr>
            </a:lvl7pPr>
            <a:lvl8pPr marL="3529467" indent="-235298" eaLnBrk="0" fontAlgn="base" hangingPunct="0">
              <a:spcBef>
                <a:spcPct val="0"/>
              </a:spcBef>
              <a:spcAft>
                <a:spcPct val="0"/>
              </a:spcAft>
              <a:defRPr sz="2400">
                <a:solidFill>
                  <a:schemeClr val="tx1"/>
                </a:solidFill>
                <a:latin typeface="Arial" charset="0"/>
                <a:ea typeface="ＭＳ Ｐゴシック" charset="0"/>
              </a:defRPr>
            </a:lvl8pPr>
            <a:lvl9pPr marL="4000062" indent="-235298" eaLnBrk="0" fontAlgn="base" hangingPunct="0">
              <a:spcBef>
                <a:spcPct val="0"/>
              </a:spcBef>
              <a:spcAft>
                <a:spcPct val="0"/>
              </a:spcAft>
              <a:defRPr sz="2400">
                <a:solidFill>
                  <a:schemeClr val="tx1"/>
                </a:solidFill>
                <a:latin typeface="Arial" charset="0"/>
                <a:ea typeface="ＭＳ Ｐゴシック" charset="0"/>
              </a:defRPr>
            </a:lvl9pPr>
          </a:lstStyle>
          <a:p>
            <a:fld id="{8F35543C-7A2A-8B49-A006-0FDE71CE8C76}" type="slidenum">
              <a:rPr lang="en-US" sz="1200">
                <a:solidFill>
                  <a:srgbClr val="000000"/>
                </a:solidFill>
              </a:rPr>
              <a:pPr/>
              <a:t>12</a:t>
            </a:fld>
            <a:endParaRPr lang="en-US" sz="1200">
              <a:solidFill>
                <a:srgbClr val="000000"/>
              </a:solidFill>
            </a:endParaRPr>
          </a:p>
        </p:txBody>
      </p:sp>
      <p:sp>
        <p:nvSpPr>
          <p:cNvPr id="9218" name="Rectangle 2"/>
          <p:cNvSpPr>
            <a:spLocks noGrp="1" noRot="1" noChangeAspect="1" noChangeArrowheads="1"/>
          </p:cNvSpPr>
          <p:nvPr>
            <p:ph type="sldImg"/>
          </p:nvPr>
        </p:nvSpPr>
        <p:spPr>
          <a:xfrm>
            <a:off x="1208088" y="701675"/>
            <a:ext cx="4687887" cy="3514725"/>
          </a:xfrm>
          <a:solidFill>
            <a:srgbClr val="FFFFFF"/>
          </a:solidFill>
          <a:ln/>
          <a:extLst>
            <a:ext uri="{FAA26D3D-D897-4be2-8F04-BA451C77F1D7}">
              <ma14:placeholderFlag xmlns="" xmlns:ma14="http://schemas.microsoft.com/office/mac/drawingml/2011/main" val="1"/>
            </a:ext>
          </a:extLst>
        </p:spPr>
      </p:sp>
      <p:sp>
        <p:nvSpPr>
          <p:cNvPr id="346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56101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63588" indent="-293688" eaLnBrk="0" hangingPunct="0">
              <a:spcBef>
                <a:spcPct val="30000"/>
              </a:spcBef>
              <a:defRPr sz="1200">
                <a:solidFill>
                  <a:schemeClr val="tx1"/>
                </a:solidFill>
                <a:latin typeface="Calibri" pitchFamily="34" charset="0"/>
              </a:defRPr>
            </a:lvl2pPr>
            <a:lvl3pPr marL="1176338" indent="-234950" eaLnBrk="0" hangingPunct="0">
              <a:spcBef>
                <a:spcPct val="30000"/>
              </a:spcBef>
              <a:defRPr sz="1200">
                <a:solidFill>
                  <a:schemeClr val="tx1"/>
                </a:solidFill>
                <a:latin typeface="Calibri" pitchFamily="34" charset="0"/>
              </a:defRPr>
            </a:lvl3pPr>
            <a:lvl4pPr marL="1646238" indent="-234950" eaLnBrk="0" hangingPunct="0">
              <a:spcBef>
                <a:spcPct val="30000"/>
              </a:spcBef>
              <a:defRPr sz="1200">
                <a:solidFill>
                  <a:schemeClr val="tx1"/>
                </a:solidFill>
                <a:latin typeface="Calibri" pitchFamily="34" charset="0"/>
              </a:defRPr>
            </a:lvl4pPr>
            <a:lvl5pPr marL="2116138" indent="-234950" eaLnBrk="0" hangingPunct="0">
              <a:spcBef>
                <a:spcPct val="30000"/>
              </a:spcBef>
              <a:defRPr sz="1200">
                <a:solidFill>
                  <a:schemeClr val="tx1"/>
                </a:solidFill>
                <a:latin typeface="Calibri" pitchFamily="34" charset="0"/>
              </a:defRPr>
            </a:lvl5pPr>
            <a:lvl6pPr marL="2573338" indent="-234950" eaLnBrk="0" fontAlgn="base" hangingPunct="0">
              <a:spcBef>
                <a:spcPct val="30000"/>
              </a:spcBef>
              <a:spcAft>
                <a:spcPct val="0"/>
              </a:spcAft>
              <a:defRPr sz="1200">
                <a:solidFill>
                  <a:schemeClr val="tx1"/>
                </a:solidFill>
                <a:latin typeface="Calibri" pitchFamily="34" charset="0"/>
              </a:defRPr>
            </a:lvl6pPr>
            <a:lvl7pPr marL="3030538" indent="-234950" eaLnBrk="0" fontAlgn="base" hangingPunct="0">
              <a:spcBef>
                <a:spcPct val="30000"/>
              </a:spcBef>
              <a:spcAft>
                <a:spcPct val="0"/>
              </a:spcAft>
              <a:defRPr sz="1200">
                <a:solidFill>
                  <a:schemeClr val="tx1"/>
                </a:solidFill>
                <a:latin typeface="Calibri" pitchFamily="34" charset="0"/>
              </a:defRPr>
            </a:lvl7pPr>
            <a:lvl8pPr marL="3487738" indent="-234950" eaLnBrk="0" fontAlgn="base" hangingPunct="0">
              <a:spcBef>
                <a:spcPct val="30000"/>
              </a:spcBef>
              <a:spcAft>
                <a:spcPct val="0"/>
              </a:spcAft>
              <a:defRPr sz="1200">
                <a:solidFill>
                  <a:schemeClr val="tx1"/>
                </a:solidFill>
                <a:latin typeface="Calibri" pitchFamily="34" charset="0"/>
              </a:defRPr>
            </a:lvl8pPr>
            <a:lvl9pPr marL="3944938" indent="-2349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A8A2100-FC1E-485B-80FA-0E9A56D3678F}" type="slidenum">
              <a:rPr lang="en-US" altLang="en-US" smtClean="0">
                <a:latin typeface="Arial" charset="0"/>
              </a:rPr>
              <a:pPr eaLnBrk="1" hangingPunct="1">
                <a:spcBef>
                  <a:spcPct val="0"/>
                </a:spcBef>
              </a:pPr>
              <a:t>13</a:t>
            </a:fld>
            <a:endParaRPr lang="en-US" altLang="en-US" smtClean="0">
              <a:latin typeface="Arial"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Turn and Talk:</a:t>
            </a:r>
            <a:r>
              <a:rPr lang="en-US" altLang="en-US" dirty="0" smtClean="0"/>
              <a:t> What are the specific literacy skills that students must be able to use in order to read and comprehend the text required for mastery of content standards for science, social studies, math, and English language arts? DO NOT CLICK…allow participants to come up with literacy skills first and then share these…</a:t>
            </a:r>
          </a:p>
          <a:p>
            <a:pPr eaLnBrk="1" hangingPunct="1"/>
            <a:endParaRPr lang="en-US" altLang="en-US" dirty="0" smtClean="0"/>
          </a:p>
          <a:p>
            <a:pPr eaLnBrk="1" hangingPunct="1"/>
            <a:r>
              <a:rPr lang="en-US" altLang="en-US" dirty="0" smtClean="0"/>
              <a:t>Grid for discussion using the read, write…elements.  Share video as to why these skills matter (11 min).  This</a:t>
            </a:r>
            <a:r>
              <a:rPr lang="en-US" altLang="en-US" baseline="0" dirty="0" smtClean="0"/>
              <a:t> is an example in a history class however, if you are studying in ANY content area, the skills outlined, are essential for critical thinking in ALL content areas…This is actually a video series that showcases primary source documents, how to create an essential question, sourcing, contextualizing, and other skill sets that are important.  </a:t>
            </a:r>
            <a:endParaRPr lang="en-US" altLang="en-US" dirty="0" smtClean="0"/>
          </a:p>
        </p:txBody>
      </p:sp>
    </p:spTree>
    <p:extLst>
      <p:ext uri="{BB962C8B-B14F-4D97-AF65-F5344CB8AC3E}">
        <p14:creationId xmlns:p14="http://schemas.microsoft.com/office/powerpoint/2010/main" val="319771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BF32744-A98D-4CCA-BFAE-80AFCDBD037F}" type="datetime1">
              <a:rPr lang="en-US"/>
              <a:pPr>
                <a:defRPr/>
              </a:pPr>
              <a:t>2/27/2017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1D288A0A-ADC2-4AD9-A97B-B2A5C9CC552B}" type="slidenum">
              <a:rPr lang="en-US"/>
              <a:pPr>
                <a:defRPr/>
              </a:pPr>
              <a:t>‹#›</a:t>
            </a:fld>
            <a:endParaRPr lang="en-US"/>
          </a:p>
        </p:txBody>
      </p:sp>
    </p:spTree>
    <p:extLst>
      <p:ext uri="{BB962C8B-B14F-4D97-AF65-F5344CB8AC3E}">
        <p14:creationId xmlns:p14="http://schemas.microsoft.com/office/powerpoint/2010/main" val="46805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688E4C-35AA-4638-981D-E53860FA6366}" type="datetime1">
              <a:rPr lang="en-US"/>
              <a:pPr>
                <a:defRPr/>
              </a:pPr>
              <a:t>2/27/2017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09DA1703-E943-4127-B8FB-B9E6C54497CC}" type="slidenum">
              <a:rPr lang="en-US"/>
              <a:pPr>
                <a:defRPr/>
              </a:pPr>
              <a:t>‹#›</a:t>
            </a:fld>
            <a:endParaRPr lang="en-US"/>
          </a:p>
        </p:txBody>
      </p:sp>
    </p:spTree>
    <p:extLst>
      <p:ext uri="{BB962C8B-B14F-4D97-AF65-F5344CB8AC3E}">
        <p14:creationId xmlns:p14="http://schemas.microsoft.com/office/powerpoint/2010/main" val="1945775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9D70716-0D76-4A4F-BD1C-D827E9EC4746}" type="datetime1">
              <a:rPr lang="en-US">
                <a:solidFill>
                  <a:prstClr val="black">
                    <a:tint val="75000"/>
                  </a:prstClr>
                </a:solidFill>
              </a:rPr>
              <a:pPr>
                <a:defRPr/>
              </a:pPr>
              <a:t>2/27/2017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5" name="Slide Number Placeholder 5"/>
          <p:cNvSpPr>
            <a:spLocks noGrp="1"/>
          </p:cNvSpPr>
          <p:nvPr>
            <p:ph type="sldNum" sz="quarter" idx="12"/>
          </p:nvPr>
        </p:nvSpPr>
        <p:spPr/>
        <p:txBody>
          <a:bodyPr/>
          <a:lstStyle>
            <a:lvl1pPr>
              <a:defRPr/>
            </a:lvl1pPr>
          </a:lstStyle>
          <a:p>
            <a:pPr>
              <a:defRPr/>
            </a:pPr>
            <a:fld id="{CD1541FC-5CFD-481D-8697-BC4AF2A50E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5667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F051C6-C259-4A6C-98DC-B8C7738355AC}" type="datetime1">
              <a:rPr lang="en-US">
                <a:solidFill>
                  <a:prstClr val="black">
                    <a:tint val="75000"/>
                  </a:prstClr>
                </a:solidFill>
              </a:rPr>
              <a:pPr>
                <a:defRPr/>
              </a:pPr>
              <a:t>2/27/2017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4" name="Slide Number Placeholder 5"/>
          <p:cNvSpPr>
            <a:spLocks noGrp="1"/>
          </p:cNvSpPr>
          <p:nvPr>
            <p:ph type="sldNum" sz="quarter" idx="12"/>
          </p:nvPr>
        </p:nvSpPr>
        <p:spPr/>
        <p:txBody>
          <a:bodyPr/>
          <a:lstStyle>
            <a:lvl1pPr>
              <a:defRPr/>
            </a:lvl1pPr>
          </a:lstStyle>
          <a:p>
            <a:pPr>
              <a:defRPr/>
            </a:pPr>
            <a:fld id="{3A7A9A02-C7F6-4E2D-9717-7502A6FBF3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6830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5437E5-45FE-4096-84A0-094924627DAB}"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0CAA9754-6627-4899-8B81-429431BE22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7135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DB8781-EC33-432D-8749-43F5800B5374}"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4228328E-C690-485C-BB29-5309393AC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8507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1967D6-A6EF-4ABF-B825-D4C9F1ABE7E3}"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5592FC3-09ED-4987-93F7-8813EA13B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7866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F1AF5-CABD-4CC8-918A-7F251FF25DA4}"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DC03EBD-FA88-4E9C-8C86-F45FBA2B43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01885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9715747-33B4-4CA4-9DDF-9AD2854FC6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69249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1C89709-A46D-4990-AEAF-661AF3E415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322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D6A54B-98E4-4EA1-B2AE-FE281C98DBBD}" type="datetime1">
              <a:rPr lang="en-US"/>
              <a:pPr>
                <a:defRPr/>
              </a:pPr>
              <a:t>2/27/2017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AA17C871-7367-45A3-8AAD-AC113DE00FFF}" type="slidenum">
              <a:rPr lang="en-US"/>
              <a:pPr>
                <a:defRPr/>
              </a:pPr>
              <a:t>‹#›</a:t>
            </a:fld>
            <a:endParaRPr lang="en-US"/>
          </a:p>
        </p:txBody>
      </p:sp>
    </p:spTree>
    <p:extLst>
      <p:ext uri="{BB962C8B-B14F-4D97-AF65-F5344CB8AC3E}">
        <p14:creationId xmlns:p14="http://schemas.microsoft.com/office/powerpoint/2010/main" val="2513996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DF8D0D7-6848-4826-9EFB-8C45825B46C6}" type="slidenum">
              <a:rPr lang="en-US" altLang="en-US"/>
              <a:pPr>
                <a:defRPr/>
              </a:pPr>
              <a:t>‹#›</a:t>
            </a:fld>
            <a:endParaRPr lang="en-US" altLang="en-US"/>
          </a:p>
        </p:txBody>
      </p:sp>
    </p:spTree>
    <p:extLst>
      <p:ext uri="{BB962C8B-B14F-4D97-AF65-F5344CB8AC3E}">
        <p14:creationId xmlns:p14="http://schemas.microsoft.com/office/powerpoint/2010/main" val="61445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762FA18-F5B9-48F6-9905-9E660F8B223C}" type="slidenum">
              <a:rPr lang="en-US"/>
              <a:pPr>
                <a:defRPr/>
              </a:pPr>
              <a:t>‹#›</a:t>
            </a:fld>
            <a:endParaRPr lang="en-US"/>
          </a:p>
        </p:txBody>
      </p:sp>
    </p:spTree>
    <p:extLst>
      <p:ext uri="{BB962C8B-B14F-4D97-AF65-F5344CB8AC3E}">
        <p14:creationId xmlns:p14="http://schemas.microsoft.com/office/powerpoint/2010/main" val="2101327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758A334-415B-41B1-AC4F-29F560EC2CBD}" type="slidenum">
              <a:rPr lang="en-US"/>
              <a:pPr>
                <a:defRPr/>
              </a:pPr>
              <a:t>‹#›</a:t>
            </a:fld>
            <a:endParaRPr lang="en-US"/>
          </a:p>
        </p:txBody>
      </p:sp>
    </p:spTree>
    <p:extLst>
      <p:ext uri="{BB962C8B-B14F-4D97-AF65-F5344CB8AC3E}">
        <p14:creationId xmlns:p14="http://schemas.microsoft.com/office/powerpoint/2010/main" val="2365117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3EB02F0-3E6B-4DA4-AD51-520794A855AD}" type="slidenum">
              <a:rPr lang="en-US"/>
              <a:pPr>
                <a:defRPr/>
              </a:pPr>
              <a:t>‹#›</a:t>
            </a:fld>
            <a:endParaRPr lang="en-US"/>
          </a:p>
        </p:txBody>
      </p:sp>
    </p:spTree>
    <p:extLst>
      <p:ext uri="{BB962C8B-B14F-4D97-AF65-F5344CB8AC3E}">
        <p14:creationId xmlns:p14="http://schemas.microsoft.com/office/powerpoint/2010/main" val="494716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16487CB-EEC1-4C51-9C65-98E33FBEFAC8}" type="slidenum">
              <a:rPr lang="en-US"/>
              <a:pPr>
                <a:defRPr/>
              </a:pPr>
              <a:t>‹#›</a:t>
            </a:fld>
            <a:endParaRPr lang="en-US"/>
          </a:p>
        </p:txBody>
      </p:sp>
    </p:spTree>
    <p:extLst>
      <p:ext uri="{BB962C8B-B14F-4D97-AF65-F5344CB8AC3E}">
        <p14:creationId xmlns:p14="http://schemas.microsoft.com/office/powerpoint/2010/main" val="110360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61DEDFB-6603-486F-ADE9-822AE3C3CAAD}" type="slidenum">
              <a:rPr lang="en-US"/>
              <a:pPr>
                <a:defRPr/>
              </a:pPr>
              <a:t>‹#›</a:t>
            </a:fld>
            <a:endParaRPr lang="en-US"/>
          </a:p>
        </p:txBody>
      </p:sp>
    </p:spTree>
    <p:extLst>
      <p:ext uri="{BB962C8B-B14F-4D97-AF65-F5344CB8AC3E}">
        <p14:creationId xmlns:p14="http://schemas.microsoft.com/office/powerpoint/2010/main" val="426643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B37689E-B2E6-4E03-824E-5DCDF102DB94}" type="slidenum">
              <a:rPr lang="en-US"/>
              <a:pPr>
                <a:defRPr/>
              </a:pPr>
              <a:t>‹#›</a:t>
            </a:fld>
            <a:endParaRPr lang="en-US"/>
          </a:p>
        </p:txBody>
      </p:sp>
    </p:spTree>
    <p:extLst>
      <p:ext uri="{BB962C8B-B14F-4D97-AF65-F5344CB8AC3E}">
        <p14:creationId xmlns:p14="http://schemas.microsoft.com/office/powerpoint/2010/main" val="1506836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431D0A-4AA9-4DD3-BA74-E3AAB7E52AE3}" type="slidenum">
              <a:rPr lang="en-US"/>
              <a:pPr>
                <a:defRPr/>
              </a:pPr>
              <a:t>‹#›</a:t>
            </a:fld>
            <a:endParaRPr lang="en-US"/>
          </a:p>
        </p:txBody>
      </p:sp>
    </p:spTree>
    <p:extLst>
      <p:ext uri="{BB962C8B-B14F-4D97-AF65-F5344CB8AC3E}">
        <p14:creationId xmlns:p14="http://schemas.microsoft.com/office/powerpoint/2010/main" val="183873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9404F2-56BD-409E-AC20-3AB1A381F9BA}" type="datetime1">
              <a:rPr lang="en-US"/>
              <a:pPr>
                <a:defRPr/>
              </a:pPr>
              <a:t>2/27/2017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CADF624-7868-42EB-A749-C82E9B003A80}" type="slidenum">
              <a:rPr lang="en-US"/>
              <a:pPr>
                <a:defRPr/>
              </a:pPr>
              <a:t>‹#›</a:t>
            </a:fld>
            <a:endParaRPr lang="en-US"/>
          </a:p>
        </p:txBody>
      </p:sp>
    </p:spTree>
    <p:extLst>
      <p:ext uri="{BB962C8B-B14F-4D97-AF65-F5344CB8AC3E}">
        <p14:creationId xmlns:p14="http://schemas.microsoft.com/office/powerpoint/2010/main" val="4162513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D63B300-84ED-42AB-9066-55E4B056BF2C}" type="slidenum">
              <a:rPr lang="en-US"/>
              <a:pPr>
                <a:defRPr/>
              </a:pPr>
              <a:t>‹#›</a:t>
            </a:fld>
            <a:endParaRPr lang="en-US"/>
          </a:p>
        </p:txBody>
      </p:sp>
    </p:spTree>
    <p:extLst>
      <p:ext uri="{BB962C8B-B14F-4D97-AF65-F5344CB8AC3E}">
        <p14:creationId xmlns:p14="http://schemas.microsoft.com/office/powerpoint/2010/main" val="157870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E4BDDE-950D-4DBD-B6EA-02843BCB355B}" type="slidenum">
              <a:rPr lang="en-US"/>
              <a:pPr>
                <a:defRPr/>
              </a:pPr>
              <a:t>‹#›</a:t>
            </a:fld>
            <a:endParaRPr lang="en-US"/>
          </a:p>
        </p:txBody>
      </p:sp>
    </p:spTree>
    <p:extLst>
      <p:ext uri="{BB962C8B-B14F-4D97-AF65-F5344CB8AC3E}">
        <p14:creationId xmlns:p14="http://schemas.microsoft.com/office/powerpoint/2010/main" val="494457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3505CDC-1FB5-467F-9869-A5101B5F6D47}" type="slidenum">
              <a:rPr lang="en-US"/>
              <a:pPr>
                <a:defRPr/>
              </a:pPr>
              <a:t>‹#›</a:t>
            </a:fld>
            <a:endParaRPr lang="en-US"/>
          </a:p>
        </p:txBody>
      </p:sp>
    </p:spTree>
    <p:extLst>
      <p:ext uri="{BB962C8B-B14F-4D97-AF65-F5344CB8AC3E}">
        <p14:creationId xmlns:p14="http://schemas.microsoft.com/office/powerpoint/2010/main" val="4200511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13E83AC-FDF1-4312-A154-87067A8B3FE2}" type="slidenum">
              <a:rPr lang="en-US"/>
              <a:pPr>
                <a:defRPr/>
              </a:pPr>
              <a:t>‹#›</a:t>
            </a:fld>
            <a:endParaRPr lang="en-US"/>
          </a:p>
        </p:txBody>
      </p:sp>
    </p:spTree>
    <p:extLst>
      <p:ext uri="{BB962C8B-B14F-4D97-AF65-F5344CB8AC3E}">
        <p14:creationId xmlns:p14="http://schemas.microsoft.com/office/powerpoint/2010/main" val="740263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5"/>
          <p:cNvSpPr/>
          <p:nvPr userDrawn="1"/>
        </p:nvSpPr>
        <p:spPr>
          <a:xfrm>
            <a:off x="0" y="0"/>
            <a:ext cx="9144000" cy="6858000"/>
          </a:xfrm>
          <a:prstGeom prst="rect">
            <a:avLst/>
          </a:prstGeom>
          <a:noFill/>
          <a:ln w="28575">
            <a:solidFill>
              <a:srgbClr val="8F23B3"/>
            </a:solidFill>
          </a:ln>
        </p:spPr>
        <p:style>
          <a:lnRef idx="2">
            <a:schemeClr val="accent1">
              <a:shade val="50000"/>
            </a:schemeClr>
          </a:lnRef>
          <a:fillRef idx="1">
            <a:schemeClr val="accent1"/>
          </a:fillRef>
          <a:effectRef idx="0">
            <a:schemeClr val="accent1"/>
          </a:effectRef>
          <a:fontRef idx="minor">
            <a:schemeClr val="lt1"/>
          </a:fontRef>
        </p:style>
        <p:txBody>
          <a:bodyPr lIns="89879" tIns="44940" rIns="89879" bIns="44940" anchor="ctr"/>
          <a:lstStyle/>
          <a:p>
            <a:pPr algn="ctr" fontAlgn="auto">
              <a:spcBef>
                <a:spcPts val="0"/>
              </a:spcBef>
              <a:spcAft>
                <a:spcPts val="0"/>
              </a:spcAft>
              <a:defRPr/>
            </a:pPr>
            <a:endParaRPr lang="en-US" dirty="0">
              <a:solidFill>
                <a:prstClr val="white"/>
              </a:solidFill>
            </a:endParaRPr>
          </a:p>
        </p:txBody>
      </p:sp>
      <p:sp>
        <p:nvSpPr>
          <p:cNvPr id="8" name="Picture Placeholder 7"/>
          <p:cNvSpPr>
            <a:spLocks noGrp="1"/>
          </p:cNvSpPr>
          <p:nvPr>
            <p:ph type="pic" sz="quarter" idx="15"/>
          </p:nvPr>
        </p:nvSpPr>
        <p:spPr>
          <a:xfrm>
            <a:off x="762000" y="1600200"/>
            <a:ext cx="7467600" cy="4267200"/>
          </a:xfrm>
          <a:prstGeom prst="rect">
            <a:avLst/>
          </a:prstGeom>
        </p:spPr>
        <p:txBody>
          <a:bodyPr lIns="89879" tIns="44940" rIns="89879" bIns="44940" rtlCol="0">
            <a:normAutofit/>
          </a:bodyPr>
          <a:lstStyle>
            <a:lvl1pPr>
              <a:buNone/>
              <a:defRPr/>
            </a:lvl1pPr>
          </a:lstStyle>
          <a:p>
            <a:pPr lvl="0"/>
            <a:r>
              <a:rPr lang="en-US" noProof="0" dirty="0" smtClean="0"/>
              <a:t>Click icon to add picture</a:t>
            </a:r>
            <a:endParaRPr lang="en-US" noProof="0" dirty="0"/>
          </a:p>
        </p:txBody>
      </p:sp>
      <p:sp>
        <p:nvSpPr>
          <p:cNvPr id="11" name="Title 16"/>
          <p:cNvSpPr>
            <a:spLocks noGrp="1"/>
          </p:cNvSpPr>
          <p:nvPr>
            <p:ph type="title"/>
          </p:nvPr>
        </p:nvSpPr>
        <p:spPr>
          <a:xfrm>
            <a:off x="2819400" y="0"/>
            <a:ext cx="6324600" cy="1219200"/>
          </a:xfrm>
          <a:prstGeom prst="rect">
            <a:avLst/>
          </a:prstGeom>
        </p:spPr>
        <p:txBody>
          <a:bodyPr lIns="89879" tIns="44940" rIns="89879" bIns="44940"/>
          <a:lstStyle>
            <a:lvl1pPr marL="168524" indent="0" algn="l">
              <a:defRPr sz="2800"/>
            </a:lvl1pPr>
          </a:lstStyle>
          <a:p>
            <a:r>
              <a:rPr lang="en-US" dirty="0" smtClean="0"/>
              <a:t>Click to edit Master title style</a:t>
            </a:r>
            <a:endParaRPr lang="en-US" dirty="0"/>
          </a:p>
        </p:txBody>
      </p:sp>
      <p:sp>
        <p:nvSpPr>
          <p:cNvPr id="14" name="Text Placeholder 6"/>
          <p:cNvSpPr>
            <a:spLocks noGrp="1"/>
          </p:cNvSpPr>
          <p:nvPr>
            <p:ph type="body" sz="quarter" idx="14"/>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Click to edit Master text styles</a:t>
            </a:r>
          </a:p>
        </p:txBody>
      </p:sp>
      <p:sp>
        <p:nvSpPr>
          <p:cNvPr id="6" name="Slide Number Placeholder 4"/>
          <p:cNvSpPr>
            <a:spLocks noGrp="1"/>
          </p:cNvSpPr>
          <p:nvPr>
            <p:ph type="sldNum" sz="quarter" idx="16"/>
          </p:nvPr>
        </p:nvSpPr>
        <p:spPr/>
        <p:txBody>
          <a:bodyPr/>
          <a:lstStyle>
            <a:lvl1pPr fontAlgn="base">
              <a:spcBef>
                <a:spcPct val="0"/>
              </a:spcBef>
              <a:spcAft>
                <a:spcPct val="0"/>
              </a:spcAft>
              <a:defRPr>
                <a:latin typeface="Arial" pitchFamily="34" charset="0"/>
              </a:defRPr>
            </a:lvl1pPr>
          </a:lstStyle>
          <a:p>
            <a:pPr>
              <a:defRPr/>
            </a:pPr>
            <a:fld id="{3333BDE4-58F4-4581-9328-7E51721D1ED6}" type="slidenum">
              <a:rPr lang="en-US"/>
              <a:pPr>
                <a:defRPr/>
              </a:pPr>
              <a:t>‹#›</a:t>
            </a:fld>
            <a:endParaRPr lang="en-US" dirty="0"/>
          </a:p>
        </p:txBody>
      </p:sp>
    </p:spTree>
    <p:extLst>
      <p:ext uri="{BB962C8B-B14F-4D97-AF65-F5344CB8AC3E}">
        <p14:creationId xmlns:p14="http://schemas.microsoft.com/office/powerpoint/2010/main" val="256841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52600"/>
            <a:ext cx="8229600" cy="4114800"/>
          </a:xfrm>
          <a:prstGeom prst="rect">
            <a:avLst/>
          </a:prstGeom>
        </p:spPr>
        <p:txBody>
          <a:bodyPr lIns="89879" tIns="44940" rIns="89879" bIns="44940"/>
          <a:lstStyle>
            <a:lvl3pPr marL="898796" indent="174766">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16"/>
          <p:cNvSpPr>
            <a:spLocks noGrp="1"/>
          </p:cNvSpPr>
          <p:nvPr>
            <p:ph type="title"/>
          </p:nvPr>
        </p:nvSpPr>
        <p:spPr>
          <a:xfrm>
            <a:off x="2819400" y="0"/>
            <a:ext cx="6324600" cy="1219200"/>
          </a:xfrm>
          <a:prstGeom prst="rect">
            <a:avLst/>
          </a:prstGeom>
        </p:spPr>
        <p:txBody>
          <a:bodyPr lIns="89879" tIns="44940" rIns="89879" bIns="44940"/>
          <a:lstStyle>
            <a:lvl1pPr marL="168524" indent="0" algn="l">
              <a:defRPr sz="2800"/>
            </a:lvl1pPr>
          </a:lstStyle>
          <a:p>
            <a:r>
              <a:rPr lang="en-US" dirty="0" smtClean="0"/>
              <a:t>Click to edit Master title style</a:t>
            </a:r>
            <a:endParaRPr lang="en-US" dirty="0"/>
          </a:p>
        </p:txBody>
      </p:sp>
      <p:sp>
        <p:nvSpPr>
          <p:cNvPr id="10" name="Text Placeholder 6"/>
          <p:cNvSpPr>
            <a:spLocks noGrp="1"/>
          </p:cNvSpPr>
          <p:nvPr>
            <p:ph type="body" sz="quarter" idx="14"/>
          </p:nvPr>
        </p:nvSpPr>
        <p:spPr>
          <a:xfrm>
            <a:off x="762002" y="6553200"/>
            <a:ext cx="3810000" cy="304800"/>
          </a:xfrm>
          <a:prstGeom prst="rect">
            <a:avLst/>
          </a:prstGeom>
        </p:spPr>
        <p:txBody>
          <a:bodyPr lIns="89879" tIns="44940" rIns="89879" bIns="44940"/>
          <a:lstStyle>
            <a:lvl1pPr>
              <a:buNone/>
              <a:defRPr sz="1200" b="1" i="1"/>
            </a:lvl1pPr>
          </a:lstStyle>
          <a:p>
            <a:pPr lvl="0"/>
            <a:r>
              <a:rPr lang="en-US" dirty="0" smtClean="0"/>
              <a:t>Click to edit Master text styles</a:t>
            </a:r>
          </a:p>
        </p:txBody>
      </p:sp>
      <p:sp>
        <p:nvSpPr>
          <p:cNvPr id="5" name="Slide Number Placeholder 2"/>
          <p:cNvSpPr>
            <a:spLocks noGrp="1"/>
          </p:cNvSpPr>
          <p:nvPr>
            <p:ph type="sldNum" sz="quarter" idx="15"/>
          </p:nvPr>
        </p:nvSpPr>
        <p:spPr/>
        <p:txBody>
          <a:bodyPr/>
          <a:lstStyle>
            <a:lvl1pPr fontAlgn="base">
              <a:spcBef>
                <a:spcPct val="0"/>
              </a:spcBef>
              <a:spcAft>
                <a:spcPct val="0"/>
              </a:spcAft>
              <a:defRPr>
                <a:solidFill>
                  <a:prstClr val="black"/>
                </a:solidFill>
                <a:latin typeface="Arial" pitchFamily="34" charset="0"/>
              </a:defRPr>
            </a:lvl1pPr>
          </a:lstStyle>
          <a:p>
            <a:pPr>
              <a:defRPr/>
            </a:pPr>
            <a:fld id="{9D951F07-042A-4022-891A-009F563EBC3D}" type="slidenum">
              <a:rPr lang="en-US"/>
              <a:pPr>
                <a:defRPr/>
              </a:pPr>
              <a:t>‹#›</a:t>
            </a:fld>
            <a:endParaRPr lang="en-US" dirty="0"/>
          </a:p>
        </p:txBody>
      </p:sp>
    </p:spTree>
    <p:extLst>
      <p:ext uri="{BB962C8B-B14F-4D97-AF65-F5344CB8AC3E}">
        <p14:creationId xmlns:p14="http://schemas.microsoft.com/office/powerpoint/2010/main" val="117220425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lstStyle>
            <a:lvl1pPr marL="168524" indent="0" algn="l">
              <a:defRPr sz="2800"/>
            </a:lvl1pPr>
          </a:lstStyle>
          <a:p>
            <a:r>
              <a:rPr lang="en-US" dirty="0" smtClean="0"/>
              <a:t>Click to edit Master title style</a:t>
            </a:r>
            <a:endParaRPr lang="en-US" dirty="0"/>
          </a:p>
        </p:txBody>
      </p:sp>
      <p:sp>
        <p:nvSpPr>
          <p:cNvPr id="4" name="Slide Number Placeholder 4"/>
          <p:cNvSpPr>
            <a:spLocks noGrp="1"/>
          </p:cNvSpPr>
          <p:nvPr>
            <p:ph type="sldNum" sz="quarter" idx="10"/>
          </p:nvPr>
        </p:nvSpPr>
        <p:spPr/>
        <p:txBody>
          <a:bodyPr/>
          <a:lstStyle>
            <a:lvl1pPr fontAlgn="base">
              <a:spcBef>
                <a:spcPct val="0"/>
              </a:spcBef>
              <a:spcAft>
                <a:spcPct val="0"/>
              </a:spcAft>
              <a:defRPr>
                <a:latin typeface="Arial" pitchFamily="34" charset="0"/>
              </a:defRPr>
            </a:lvl1pPr>
          </a:lstStyle>
          <a:p>
            <a:pPr>
              <a:defRPr/>
            </a:pPr>
            <a:fld id="{CA867227-9B5E-4416-9D94-9B1A78C79F4E}" type="slidenum">
              <a:rPr lang="en-US"/>
              <a:pPr>
                <a:defRPr/>
              </a:pPr>
              <a:t>‹#›</a:t>
            </a:fld>
            <a:endParaRPr lang="en-US"/>
          </a:p>
        </p:txBody>
      </p:sp>
    </p:spTree>
    <p:extLst>
      <p:ext uri="{BB962C8B-B14F-4D97-AF65-F5344CB8AC3E}">
        <p14:creationId xmlns:p14="http://schemas.microsoft.com/office/powerpoint/2010/main" val="1908797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1676400"/>
            <a:ext cx="8839200" cy="4876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9" name="Title 16"/>
          <p:cNvSpPr>
            <a:spLocks noGrp="1"/>
          </p:cNvSpPr>
          <p:nvPr>
            <p:ph type="title"/>
          </p:nvPr>
        </p:nvSpPr>
        <p:spPr>
          <a:xfrm>
            <a:off x="2819400" y="0"/>
            <a:ext cx="6324600" cy="1219200"/>
          </a:xfrm>
          <a:prstGeom prst="rect">
            <a:avLst/>
          </a:prstGeom>
        </p:spPr>
        <p:txBody>
          <a:bodyPr lIns="89879" tIns="44940" rIns="89879" bIns="44940"/>
          <a:lstStyle>
            <a:lvl1pPr marL="168524" indent="0" algn="l">
              <a:defRPr sz="2800"/>
            </a:lvl1pPr>
          </a:lstStyle>
          <a:p>
            <a:r>
              <a:rPr lang="en-US" dirty="0" smtClean="0"/>
              <a:t>Click to edit Master title style</a:t>
            </a:r>
            <a:endParaRPr lang="en-US" dirty="0"/>
          </a:p>
        </p:txBody>
      </p:sp>
      <p:sp>
        <p:nvSpPr>
          <p:cNvPr id="4" name="Slide Number Placeholder 4"/>
          <p:cNvSpPr>
            <a:spLocks noGrp="1"/>
          </p:cNvSpPr>
          <p:nvPr>
            <p:ph type="sldNum" sz="quarter" idx="10"/>
          </p:nvPr>
        </p:nvSpPr>
        <p:spPr/>
        <p:txBody>
          <a:bodyPr/>
          <a:lstStyle>
            <a:lvl1pPr fontAlgn="base">
              <a:spcBef>
                <a:spcPct val="0"/>
              </a:spcBef>
              <a:spcAft>
                <a:spcPct val="0"/>
              </a:spcAft>
              <a:defRPr>
                <a:latin typeface="Arial" pitchFamily="34" charset="0"/>
              </a:defRPr>
            </a:lvl1pPr>
          </a:lstStyle>
          <a:p>
            <a:pPr>
              <a:defRPr/>
            </a:pPr>
            <a:fld id="{F53CD335-999A-464E-A856-215CBD795796}" type="slidenum">
              <a:rPr lang="en-US"/>
              <a:pPr>
                <a:defRPr/>
              </a:pPr>
              <a:t>‹#›</a:t>
            </a:fld>
            <a:endParaRPr lang="en-US"/>
          </a:p>
        </p:txBody>
      </p:sp>
    </p:spTree>
    <p:extLst>
      <p:ext uri="{BB962C8B-B14F-4D97-AF65-F5344CB8AC3E}">
        <p14:creationId xmlns:p14="http://schemas.microsoft.com/office/powerpoint/2010/main" val="1687366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5CC57E4-724A-413D-AFF2-5AE26D2B4CDE}"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396925-7421-4568-8A71-728EF3E056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2870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B8A95E-17A8-4376-95C0-B74A5217BC1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1AFF38-68CC-40E3-8880-D64CDCEAFD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23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43316F-6C20-4C48-98C1-8BC40E4E6A89}" type="datetime1">
              <a:rPr lang="en-US"/>
              <a:pPr>
                <a:defRPr/>
              </a:pPr>
              <a:t>2/27/2017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4CAF4B6-D6E2-4E10-999A-3956F8B2BF6E}" type="slidenum">
              <a:rPr lang="en-US"/>
              <a:pPr>
                <a:defRPr/>
              </a:pPr>
              <a:t>‹#›</a:t>
            </a:fld>
            <a:endParaRPr lang="en-US"/>
          </a:p>
        </p:txBody>
      </p:sp>
    </p:spTree>
    <p:extLst>
      <p:ext uri="{BB962C8B-B14F-4D97-AF65-F5344CB8AC3E}">
        <p14:creationId xmlns:p14="http://schemas.microsoft.com/office/powerpoint/2010/main" val="2035813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25FFAD-42F8-4BB2-9343-6A55B6582962}"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4938A-9AC4-45D2-A17F-375E3990D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7284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F1B2158-8940-488B-97E3-81DADD4B58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D19B02-ABF1-4484-AD96-15C93C0D31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9067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31C10A8-1DB3-461B-AE8D-55A2E06D43BA}"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2C9C5EE-3F5B-46A8-9F11-EE74ADF14A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03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180057-1BC3-4FF3-88BD-D23DB283BDBC}"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FB9B9D-6C26-413D-A3D1-F5A235141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3886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45A4CE-723A-4EFB-B347-3DFE9DBEB0E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E8B0313-2AE3-47FB-A464-51C575209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763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9B6F7B-FAF0-44AE-9946-8EC52E55E37D}"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FEC444-FC2E-49E5-A22E-D70935CA3D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5936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6F1B25-2AD7-4BDE-8563-34E0AD9E64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3AC0D1-4502-4368-882D-5F7FAC386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3883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D8675-4F59-435D-8D1A-10695386694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DF99BE-BC22-4F52-A800-DEC082CF6B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951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D761AA-85A9-4C4D-B595-A6B45343F06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093A5D-9DA9-4B25-8899-A6CF4EEA63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8736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5CC57E4-724A-413D-AFF2-5AE26D2B4CDE}"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396925-7421-4568-8A71-728EF3E056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308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8F0A604-A206-4CEF-B012-17828999CA28}" type="datetime1">
              <a:rPr lang="en-US"/>
              <a:pPr>
                <a:defRPr/>
              </a:pPr>
              <a:t>2/27/2017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BE6A5A4A-D840-4A93-9456-77C149581A15}" type="slidenum">
              <a:rPr lang="en-US"/>
              <a:pPr>
                <a:defRPr/>
              </a:pPr>
              <a:t>‹#›</a:t>
            </a:fld>
            <a:endParaRPr lang="en-US"/>
          </a:p>
        </p:txBody>
      </p:sp>
    </p:spTree>
    <p:extLst>
      <p:ext uri="{BB962C8B-B14F-4D97-AF65-F5344CB8AC3E}">
        <p14:creationId xmlns:p14="http://schemas.microsoft.com/office/powerpoint/2010/main" val="2789651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B8A95E-17A8-4376-95C0-B74A5217BC1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1AFF38-68CC-40E3-8880-D64CDCEAFD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857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25FFAD-42F8-4BB2-9343-6A55B6582962}"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4938A-9AC4-45D2-A17F-375E3990D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353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F1B2158-8940-488B-97E3-81DADD4B58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D19B02-ABF1-4484-AD96-15C93C0D31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7744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31C10A8-1DB3-461B-AE8D-55A2E06D43BA}"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2C9C5EE-3F5B-46A8-9F11-EE74ADF14A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1848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180057-1BC3-4FF3-88BD-D23DB283BDBC}"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FB9B9D-6C26-413D-A3D1-F5A235141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6414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45A4CE-723A-4EFB-B347-3DFE9DBEB0E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E8B0313-2AE3-47FB-A464-51C575209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324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9B6F7B-FAF0-44AE-9946-8EC52E55E37D}"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FEC444-FC2E-49E5-A22E-D70935CA3D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35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6F1B25-2AD7-4BDE-8563-34E0AD9E64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3AC0D1-4502-4368-882D-5F7FAC386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8130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D8675-4F59-435D-8D1A-10695386694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DF99BE-BC22-4F52-A800-DEC082CF6B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3506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D761AA-85A9-4C4D-B595-A6B45343F06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093A5D-9DA9-4B25-8899-A6CF4EEA63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616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BDCEFE4-9148-401B-A16D-988B5D8BD5E8}" type="datetime1">
              <a:rPr lang="en-US"/>
              <a:pPr>
                <a:defRPr/>
              </a:pPr>
              <a:t>2/27/2017</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9" name="Slide Number Placeholder 5"/>
          <p:cNvSpPr>
            <a:spLocks noGrp="1"/>
          </p:cNvSpPr>
          <p:nvPr>
            <p:ph type="sldNum" sz="quarter" idx="12"/>
          </p:nvPr>
        </p:nvSpPr>
        <p:spPr/>
        <p:txBody>
          <a:bodyPr/>
          <a:lstStyle>
            <a:lvl1pPr>
              <a:defRPr/>
            </a:lvl1pPr>
          </a:lstStyle>
          <a:p>
            <a:pPr>
              <a:defRPr/>
            </a:pPr>
            <a:fld id="{E3F812B1-6519-4A83-887D-977C314BF1EC}" type="slidenum">
              <a:rPr lang="en-US"/>
              <a:pPr>
                <a:defRPr/>
              </a:pPr>
              <a:t>‹#›</a:t>
            </a:fld>
            <a:endParaRPr lang="en-US"/>
          </a:p>
        </p:txBody>
      </p:sp>
    </p:spTree>
    <p:extLst>
      <p:ext uri="{BB962C8B-B14F-4D97-AF65-F5344CB8AC3E}">
        <p14:creationId xmlns:p14="http://schemas.microsoft.com/office/powerpoint/2010/main" val="2055542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5CC57E4-724A-413D-AFF2-5AE26D2B4CDE}"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396925-7421-4568-8A71-728EF3E056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7292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B8A95E-17A8-4376-95C0-B74A5217BC1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1AFF38-68CC-40E3-8880-D64CDCEAFD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2691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25FFAD-42F8-4BB2-9343-6A55B6582962}"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4938A-9AC4-45D2-A17F-375E3990D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2979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F1B2158-8940-488B-97E3-81DADD4B58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D19B02-ABF1-4484-AD96-15C93C0D31D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3594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31C10A8-1DB3-461B-AE8D-55A2E06D43BA}"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2C9C5EE-3F5B-46A8-9F11-EE74ADF14A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7941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180057-1BC3-4FF3-88BD-D23DB283BDBC}"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4FB9B9D-6C26-413D-A3D1-F5A2351419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1268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45A4CE-723A-4EFB-B347-3DFE9DBEB0E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E8B0313-2AE3-47FB-A464-51C575209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88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9B6F7B-FAF0-44AE-9946-8EC52E55E37D}"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FEC444-FC2E-49E5-A22E-D70935CA3D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47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6F1B25-2AD7-4BDE-8563-34E0AD9E64F6}"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3AC0D1-4502-4368-882D-5F7FAC386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1414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D8675-4F59-435D-8D1A-106953866940}"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DF99BE-BC22-4F52-A800-DEC082CF6B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570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4286AF-D80D-478B-95F7-BD3887C71B47}" type="datetime1">
              <a:rPr lang="en-US"/>
              <a:pPr>
                <a:defRPr/>
              </a:pPr>
              <a:t>2/27/2017</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5" name="Slide Number Placeholder 5"/>
          <p:cNvSpPr>
            <a:spLocks noGrp="1"/>
          </p:cNvSpPr>
          <p:nvPr>
            <p:ph type="sldNum" sz="quarter" idx="12"/>
          </p:nvPr>
        </p:nvSpPr>
        <p:spPr/>
        <p:txBody>
          <a:bodyPr/>
          <a:lstStyle>
            <a:lvl1pPr>
              <a:defRPr/>
            </a:lvl1pPr>
          </a:lstStyle>
          <a:p>
            <a:pPr>
              <a:defRPr/>
            </a:pPr>
            <a:fld id="{5DDAD7AE-0361-45E6-A358-78FD7591D524}" type="slidenum">
              <a:rPr lang="en-US"/>
              <a:pPr>
                <a:defRPr/>
              </a:pPr>
              <a:t>‹#›</a:t>
            </a:fld>
            <a:endParaRPr lang="en-US"/>
          </a:p>
        </p:txBody>
      </p:sp>
    </p:spTree>
    <p:extLst>
      <p:ext uri="{BB962C8B-B14F-4D97-AF65-F5344CB8AC3E}">
        <p14:creationId xmlns:p14="http://schemas.microsoft.com/office/powerpoint/2010/main" val="164818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D761AA-85A9-4C4D-B595-A6B45343F06F}"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093A5D-9DA9-4B25-8899-A6CF4EEA63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642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52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871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460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967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743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11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90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8630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20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5B542B-96A2-4D99-B6D3-7DEC41D1EDB6}" type="datetime1">
              <a:rPr lang="en-US"/>
              <a:pPr>
                <a:defRPr/>
              </a:pPr>
              <a:t>2/27/2017</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4" name="Slide Number Placeholder 5"/>
          <p:cNvSpPr>
            <a:spLocks noGrp="1"/>
          </p:cNvSpPr>
          <p:nvPr>
            <p:ph type="sldNum" sz="quarter" idx="12"/>
          </p:nvPr>
        </p:nvSpPr>
        <p:spPr/>
        <p:txBody>
          <a:bodyPr/>
          <a:lstStyle>
            <a:lvl1pPr>
              <a:defRPr/>
            </a:lvl1pPr>
          </a:lstStyle>
          <a:p>
            <a:pPr>
              <a:defRPr/>
            </a:pPr>
            <a:fld id="{12455A73-A7C0-491A-8B7F-DD06AB101D51}" type="slidenum">
              <a:rPr lang="en-US"/>
              <a:pPr>
                <a:defRPr/>
              </a:pPr>
              <a:t>‹#›</a:t>
            </a:fld>
            <a:endParaRPr lang="en-US"/>
          </a:p>
        </p:txBody>
      </p:sp>
    </p:spTree>
    <p:extLst>
      <p:ext uri="{BB962C8B-B14F-4D97-AF65-F5344CB8AC3E}">
        <p14:creationId xmlns:p14="http://schemas.microsoft.com/office/powerpoint/2010/main" val="3383838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773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332DF-F41F-4590-82E3-46A29F06433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0442DF-C2F7-441C-854B-3CA5BD9F1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891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BF32744-A98D-4CCA-BFAE-80AFCDBD037F}"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1D288A0A-ADC2-4AD9-A97B-B2A5C9CC55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733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9404F2-56BD-409E-AC20-3AB1A381F9BA}"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CADF624-7868-42EB-A749-C82E9B003A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1186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43316F-6C20-4C48-98C1-8BC40E4E6A89}"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24CAF4B6-D6E2-4E10-999A-3956F8B2BF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1653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8F0A604-A206-4CEF-B012-17828999CA28}"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BE6A5A4A-D840-4A93-9456-77C149581A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29001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BDCEFE4-9148-401B-A16D-988B5D8BD5E8}" type="datetime1">
              <a:rPr lang="en-US">
                <a:solidFill>
                  <a:prstClr val="black">
                    <a:tint val="75000"/>
                  </a:prstClr>
                </a:solidFill>
              </a:rPr>
              <a:pPr>
                <a:defRPr/>
              </a:pPr>
              <a:t>2/27/2017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9" name="Slide Number Placeholder 5"/>
          <p:cNvSpPr>
            <a:spLocks noGrp="1"/>
          </p:cNvSpPr>
          <p:nvPr>
            <p:ph type="sldNum" sz="quarter" idx="12"/>
          </p:nvPr>
        </p:nvSpPr>
        <p:spPr/>
        <p:txBody>
          <a:bodyPr/>
          <a:lstStyle>
            <a:lvl1pPr>
              <a:defRPr/>
            </a:lvl1pPr>
          </a:lstStyle>
          <a:p>
            <a:pPr>
              <a:defRPr/>
            </a:pPr>
            <a:fld id="{E3F812B1-6519-4A83-887D-977C314BF1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9275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4286AF-D80D-478B-95F7-BD3887C71B47}" type="datetime1">
              <a:rPr lang="en-US">
                <a:solidFill>
                  <a:prstClr val="black">
                    <a:tint val="75000"/>
                  </a:prstClr>
                </a:solidFill>
              </a:rPr>
              <a:pPr>
                <a:defRPr/>
              </a:pPr>
              <a:t>2/27/2017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5" name="Slide Number Placeholder 5"/>
          <p:cNvSpPr>
            <a:spLocks noGrp="1"/>
          </p:cNvSpPr>
          <p:nvPr>
            <p:ph type="sldNum" sz="quarter" idx="12"/>
          </p:nvPr>
        </p:nvSpPr>
        <p:spPr/>
        <p:txBody>
          <a:bodyPr/>
          <a:lstStyle>
            <a:lvl1pPr>
              <a:defRPr/>
            </a:lvl1pPr>
          </a:lstStyle>
          <a:p>
            <a:pPr>
              <a:defRPr/>
            </a:pPr>
            <a:fld id="{5DDAD7AE-0361-45E6-A358-78FD7591D5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8029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5B542B-96A2-4D99-B6D3-7DEC41D1EDB6}" type="datetime1">
              <a:rPr lang="en-US">
                <a:solidFill>
                  <a:prstClr val="black">
                    <a:tint val="75000"/>
                  </a:prstClr>
                </a:solidFill>
              </a:rPr>
              <a:pPr>
                <a:defRPr/>
              </a:pPr>
              <a:t>2/27/2017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4" name="Slide Number Placeholder 5"/>
          <p:cNvSpPr>
            <a:spLocks noGrp="1"/>
          </p:cNvSpPr>
          <p:nvPr>
            <p:ph type="sldNum" sz="quarter" idx="12"/>
          </p:nvPr>
        </p:nvSpPr>
        <p:spPr/>
        <p:txBody>
          <a:bodyPr/>
          <a:lstStyle>
            <a:lvl1pPr>
              <a:defRPr/>
            </a:lvl1pPr>
          </a:lstStyle>
          <a:p>
            <a:pPr>
              <a:defRPr/>
            </a:pPr>
            <a:fld id="{12455A73-A7C0-491A-8B7F-DD06AB101D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532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2DF9BC-F408-4790-929B-709414E46314}"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AED0C7BA-BF20-48E2-9634-73F24CBFA2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855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2DF9BC-F408-4790-929B-709414E46314}" type="datetime1">
              <a:rPr lang="en-US"/>
              <a:pPr>
                <a:defRPr/>
              </a:pPr>
              <a:t>2/27/2017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AED0C7BA-BF20-48E2-9634-73F24CBFA2AA}" type="slidenum">
              <a:rPr lang="en-US"/>
              <a:pPr>
                <a:defRPr/>
              </a:pPr>
              <a:t>‹#›</a:t>
            </a:fld>
            <a:endParaRPr lang="en-US"/>
          </a:p>
        </p:txBody>
      </p:sp>
    </p:spTree>
    <p:extLst>
      <p:ext uri="{BB962C8B-B14F-4D97-AF65-F5344CB8AC3E}">
        <p14:creationId xmlns:p14="http://schemas.microsoft.com/office/powerpoint/2010/main" val="39004718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32F33E-BACC-41B1-842F-25CA04E2ADAA}"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0A8BF888-46F2-4DB3-9D28-8236A24811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7771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688E4C-35AA-4638-981D-E53860FA6366}"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09DA1703-E943-4127-B8FB-B9E6C54497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4996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D6A54B-98E4-4EA1-B2AE-FE281C98DBBD}"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AA17C871-7367-45A3-8AAD-AC113DE00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2253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F8D0D7-6848-4826-9EFB-8C45825B46C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04468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53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956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375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924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466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45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32F33E-BACC-41B1-842F-25CA04E2ADAA}" type="datetime1">
              <a:rPr lang="en-US"/>
              <a:pPr>
                <a:defRPr/>
              </a:pPr>
              <a:t>2/27/2017</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0A8BF888-46F2-4DB3-9D28-8236A2481166}" type="slidenum">
              <a:rPr lang="en-US"/>
              <a:pPr>
                <a:defRPr/>
              </a:pPr>
              <a:t>‹#›</a:t>
            </a:fld>
            <a:endParaRPr lang="en-US"/>
          </a:p>
        </p:txBody>
      </p:sp>
    </p:spTree>
    <p:extLst>
      <p:ext uri="{BB962C8B-B14F-4D97-AF65-F5344CB8AC3E}">
        <p14:creationId xmlns:p14="http://schemas.microsoft.com/office/powerpoint/2010/main" val="850810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663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288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374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077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D8DEBF-A700-40F4-BE12-2B330FDFB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E74B5-9E35-4BAC-ABB6-015526311B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000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5C033B1-67F4-4109-A04C-11AAB166E168}"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452F4EE4-CC7F-4758-931C-099323AA2E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33387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6C3A49-285A-4CF5-8E5B-DB4676FE0DB7}"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028DB3B1-931E-4DB9-9E22-631F9C8720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6527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065CA9-D0A7-4BFA-BF0D-C6623F892C82}"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12"/>
          </p:nvPr>
        </p:nvSpPr>
        <p:spPr/>
        <p:txBody>
          <a:bodyPr/>
          <a:lstStyle>
            <a:lvl1pPr>
              <a:defRPr/>
            </a:lvl1pPr>
          </a:lstStyle>
          <a:p>
            <a:pPr>
              <a:defRPr/>
            </a:pPr>
            <a:fld id="{A0C0D6E6-8548-4F19-A50A-D82A2CD831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2820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7349EC6F-DF5E-4169-8CBC-825D5A972D94}" type="datetime1">
              <a:rPr lang="en-US">
                <a:solidFill>
                  <a:prstClr val="black">
                    <a:tint val="75000"/>
                  </a:prstClr>
                </a:solidFill>
              </a:rPr>
              <a:pPr>
                <a:defRPr/>
              </a:pPr>
              <a:t>2/27/2017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7" name="Slide Number Placeholder 5"/>
          <p:cNvSpPr>
            <a:spLocks noGrp="1"/>
          </p:cNvSpPr>
          <p:nvPr>
            <p:ph type="sldNum" sz="quarter" idx="12"/>
          </p:nvPr>
        </p:nvSpPr>
        <p:spPr/>
        <p:txBody>
          <a:bodyPr/>
          <a:lstStyle>
            <a:lvl1pPr>
              <a:defRPr/>
            </a:lvl1pPr>
          </a:lstStyle>
          <a:p>
            <a:pPr>
              <a:defRPr/>
            </a:pPr>
            <a:fld id="{D2504252-7BB3-4E23-A9B6-266F2E2BE1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4708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582BA7B-F2A9-4457-A05A-6F4C0FE8C277}" type="datetime1">
              <a:rPr lang="en-US">
                <a:solidFill>
                  <a:prstClr val="black">
                    <a:tint val="75000"/>
                  </a:prstClr>
                </a:solidFill>
              </a:rPr>
              <a:pPr>
                <a:defRPr/>
              </a:pPr>
              <a:t>2/27/2017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Content contained is licensed under a Creative Commons Attribution-ShareAlike 3.0 Unported License</a:t>
            </a:r>
          </a:p>
        </p:txBody>
      </p:sp>
      <p:sp>
        <p:nvSpPr>
          <p:cNvPr id="9" name="Slide Number Placeholder 5"/>
          <p:cNvSpPr>
            <a:spLocks noGrp="1"/>
          </p:cNvSpPr>
          <p:nvPr>
            <p:ph type="sldNum" sz="quarter" idx="12"/>
          </p:nvPr>
        </p:nvSpPr>
        <p:spPr/>
        <p:txBody>
          <a:bodyPr/>
          <a:lstStyle>
            <a:lvl1pPr>
              <a:defRPr/>
            </a:lvl1pPr>
          </a:lstStyle>
          <a:p>
            <a:pPr>
              <a:defRPr/>
            </a:pPr>
            <a:fld id="{C1904FC0-8AE7-41B7-B525-556B2A408F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904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3.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890D5A6-8A79-4086-A600-7D902F70DC77}" type="datetime1">
              <a:rPr lang="en-US"/>
              <a:pPr>
                <a:defRPr/>
              </a:pPr>
              <a:t>2/27/2017</a:t>
            </a:fld>
            <a:endParaRPr lang="en-US" dirty="0"/>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Content contained is licensed under a Creative Commons Attribution-ShareAlike 3.0 Unported License</a:t>
            </a: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747A445-E2B5-40AC-9602-9D9CBC97D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78"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pitchFamily="34" charset="0"/>
              </a:defRPr>
            </a:lvl1pPr>
          </a:lstStyle>
          <a:p>
            <a:pPr>
              <a:defRPr/>
            </a:pPr>
            <a:fld id="{2654E972-88C3-47D6-951C-FC4ADF1C9AFA}" type="datetimeFigureOut">
              <a:rPr lang="en-US"/>
              <a:pPr>
                <a:defRPr/>
              </a:pPr>
              <a:t>2/27/2017</a:t>
            </a:fld>
            <a:endParaRPr lang="en-US"/>
          </a:p>
        </p:txBody>
      </p:sp>
      <p:sp>
        <p:nvSpPr>
          <p:cNvPr id="5" name="Footer Placeholder 4"/>
          <p:cNvSpPr>
            <a:spLocks noGrp="1"/>
          </p:cNvSpPr>
          <p:nvPr>
            <p:ph type="ftr" sz="quarter" idx="3"/>
          </p:nvPr>
        </p:nvSpPr>
        <p:spPr>
          <a:xfrm>
            <a:off x="1336675" y="6523038"/>
            <a:ext cx="6834188" cy="312737"/>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pitchFamily="34" charset="0"/>
              </a:defRPr>
            </a:lvl1pPr>
          </a:lstStyle>
          <a:p>
            <a:pPr>
              <a:defRPr/>
            </a:pPr>
            <a:fld id="{C928712E-BFA0-422A-99BD-E032361538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0FD635A-F4E3-466B-82B2-5509046F6AD8}"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616C50-FA49-4EE9-BCF5-906A18B20F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0928747"/>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0FD635A-F4E3-466B-82B2-5509046F6AD8}"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616C50-FA49-4EE9-BCF5-906A18B20F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451162"/>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0FD635A-F4E3-466B-82B2-5509046F6AD8}" type="datetime1">
              <a:rPr lang="en-US" smtClean="0">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Illinois State Board of Education/SSOS English Language Arts Content Specialists Team/Summer Regional Conference</a:t>
            </a:r>
            <a:endParaRPr lang="en-US">
              <a:solidFill>
                <a:prstClr val="black">
                  <a:tint val="75000"/>
                </a:prstClr>
              </a:solidFill>
            </a:endParaRP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616C50-FA49-4EE9-BCF5-906A18B20F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1808472"/>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B6332DF-F41F-4590-82E3-46A29F064337}" type="datetimeFigureOut">
              <a:rPr lang="en-US" smtClean="0">
                <a:solidFill>
                  <a:prstClr val="black">
                    <a:tint val="75000"/>
                  </a:prstClr>
                </a:solidFill>
                <a:latin typeface="Calibri"/>
                <a:cs typeface="+mn-cs"/>
              </a:rPr>
              <a:pPr fontAlgn="auto">
                <a:spcBef>
                  <a:spcPts val="0"/>
                </a:spcBef>
                <a:spcAft>
                  <a:spcPts val="0"/>
                </a:spcAft>
              </a:pPr>
              <a:t>2/27/2017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D0442DF-C2F7-441C-854B-3CA5BD9F11CE}"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70864261"/>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890D5A6-8A79-4086-A600-7D902F70DC77}"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solidFill>
                  <a:prstClr val="black">
                    <a:tint val="75000"/>
                  </a:prstClr>
                </a:solidFill>
              </a:rPr>
              <a:t>Content contained is licensed under a Creative Commons Attribution-ShareAlike 3.0 Unported License</a:t>
            </a: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747A445-E2B5-40AC-9602-9D9CBC97D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1438308"/>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2D8DEBF-A700-40F4-BE12-2B330FDFBC63}" type="datetimeFigureOut">
              <a:rPr lang="en-US" smtClean="0">
                <a:solidFill>
                  <a:prstClr val="black">
                    <a:tint val="75000"/>
                  </a:prstClr>
                </a:solidFill>
                <a:latin typeface="Calibri"/>
                <a:cs typeface="+mn-cs"/>
              </a:rPr>
              <a:pPr fontAlgn="auto">
                <a:spcBef>
                  <a:spcPts val="0"/>
                </a:spcBef>
                <a:spcAft>
                  <a:spcPts val="0"/>
                </a:spcAft>
              </a:pPr>
              <a:t>2/27/2017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EE74B5-9E35-4BAC-ABB6-015526311BC1}"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73654956"/>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A0E803C-08C6-4D50-B976-2A67E63469D2}" type="datetime1">
              <a:rPr lang="en-US">
                <a:solidFill>
                  <a:prstClr val="black">
                    <a:tint val="75000"/>
                  </a:prstClr>
                </a:solidFill>
              </a:rPr>
              <a:pPr>
                <a:def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solidFill>
                  <a:prstClr val="black">
                    <a:tint val="75000"/>
                  </a:prstClr>
                </a:solidFill>
              </a:rPr>
              <a:t>Content contained is licensed under a Creative Commons Attribution-</a:t>
            </a:r>
            <a:r>
              <a:rPr lang="en-US" err="1">
                <a:solidFill>
                  <a:prstClr val="black">
                    <a:tint val="75000"/>
                  </a:prstClr>
                </a:solidFill>
              </a:rPr>
              <a:t>ShareAlike</a:t>
            </a:r>
            <a:r>
              <a:rPr lang="en-US">
                <a:solidFill>
                  <a:prstClr val="black">
                    <a:tint val="75000"/>
                  </a:prstClr>
                </a:solidFill>
              </a:rPr>
              <a:t> 3.0 </a:t>
            </a:r>
            <a:r>
              <a:rPr lang="en-US" err="1">
                <a:solidFill>
                  <a:prstClr val="black">
                    <a:tint val="75000"/>
                  </a:prstClr>
                </a:solidFill>
              </a:rPr>
              <a:t>Unported</a:t>
            </a:r>
            <a:r>
              <a:rPr lang="en-US">
                <a:solidFill>
                  <a:prstClr val="black">
                    <a:tint val="75000"/>
                  </a:prstClr>
                </a:solidFill>
              </a:rPr>
              <a:t> License</a:t>
            </a: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2C90638-65D5-4413-84CD-9F58A4B137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571359"/>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teachingchannel.org/videos/reading-like-a-historian-corrobor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heg.stanford.edu/rlh"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teachingchannel.org/videos/reading-like-a-historian-corroborati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vms.vale.k12.or.us/sites/vms.vale.k12.or.us/files/u13/ebola.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5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readingquest.org/" TargetMode="External"/><Relationship Id="rId2" Type="http://schemas.openxmlformats.org/officeDocument/2006/relationships/hyperlink" Target="http://www.adlit.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kellygallagher.org/"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vms.vale.k12.or.us/articles-week" TargetMode="External"/><Relationship Id="rId5" Type="http://schemas.openxmlformats.org/officeDocument/2006/relationships/hyperlink" Target="http://www.northbergen.k12.nj.us/Page/2853" TargetMode="External"/><Relationship Id="rId4" Type="http://schemas.openxmlformats.org/officeDocument/2006/relationships/hyperlink" Target="https://www.teachingchannel.org/videos/teaching-science-with-current-event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newsela.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8" Type="http://schemas.openxmlformats.org/officeDocument/2006/relationships/hyperlink" Target="http://www.weru.ksu.edu/new_weru/multimedia/dustbowl/big/dustbowlfollett.jpg" TargetMode="External"/><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66.xml"/><Relationship Id="rId6" Type="http://schemas.openxmlformats.org/officeDocument/2006/relationships/hyperlink" Target="http://www.weru.ksu.edu/new_weru/multimedia/dustbowl/big/cimarron_ok.jpg" TargetMode="External"/><Relationship Id="rId11" Type="http://schemas.openxmlformats.org/officeDocument/2006/relationships/image" Target="../media/image53.jpeg"/><Relationship Id="rId5" Type="http://schemas.openxmlformats.org/officeDocument/2006/relationships/image" Target="../media/image50.jpeg"/><Relationship Id="rId10" Type="http://schemas.openxmlformats.org/officeDocument/2006/relationships/hyperlink" Target="http://www.weru.ksu.edu/new_weru/multimedia/dustbowl/big/usse5a.jpg" TargetMode="External"/><Relationship Id="rId4" Type="http://schemas.openxmlformats.org/officeDocument/2006/relationships/hyperlink" Target="http://www.weru.ksu.edu/new_weru/multimedia/dustbowl/big/dust_car_gs.jpg" TargetMode="External"/><Relationship Id="rId9"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hyperlink" Target="mailto:plscomments@gmail.com" TargetMode="External"/><Relationship Id="rId2" Type="http://schemas.openxmlformats.org/officeDocument/2006/relationships/notesSlide" Target="../notesSlides/notesSlide4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838200"/>
            <a:ext cx="8610600" cy="3352800"/>
          </a:xfrm>
        </p:spPr>
        <p:txBody>
          <a:bodyPr/>
          <a:lstStyle/>
          <a:p>
            <a:pPr eaLnBrk="1" hangingPunct="1">
              <a:defRPr/>
            </a:pPr>
            <a:r>
              <a:rPr lang="en-US" sz="5400" b="1" dirty="0"/>
              <a:t>Literacy in the Content Area Classroom </a:t>
            </a:r>
            <a:r>
              <a:rPr lang="en-US" sz="5400" b="1" dirty="0" smtClean="0"/>
              <a:t> </a:t>
            </a:r>
            <a:br>
              <a:rPr lang="en-US" sz="5400" b="1" dirty="0" smtClean="0"/>
            </a:br>
            <a:r>
              <a:rPr lang="en-US" sz="4800" b="1" dirty="0" smtClean="0"/>
              <a:t>Grades </a:t>
            </a:r>
            <a:r>
              <a:rPr lang="en-US" sz="4800" b="1" dirty="0"/>
              <a:t>6-12</a:t>
            </a:r>
            <a:r>
              <a:rPr lang="en-US" sz="4800" dirty="0"/>
              <a:t/>
            </a:r>
            <a:br>
              <a:rPr lang="en-US" sz="4800" dirty="0"/>
            </a:br>
            <a:endParaRPr lang="en-US" sz="4800" dirty="0"/>
          </a:p>
        </p:txBody>
      </p:sp>
      <p:sp>
        <p:nvSpPr>
          <p:cNvPr id="6" name="Subtitle 5"/>
          <p:cNvSpPr>
            <a:spLocks noGrp="1"/>
          </p:cNvSpPr>
          <p:nvPr>
            <p:ph type="subTitle" idx="1"/>
          </p:nvPr>
        </p:nvSpPr>
        <p:spPr>
          <a:xfrm>
            <a:off x="1371600" y="4038600"/>
            <a:ext cx="6400800" cy="1219200"/>
          </a:xfrm>
        </p:spPr>
        <p:txBody>
          <a:bodyPr/>
          <a:lstStyle/>
          <a:p>
            <a:pPr eaLnBrk="1" hangingPunct="1">
              <a:defRPr/>
            </a:pPr>
            <a:r>
              <a:rPr lang="en-US" sz="2400" dirty="0" smtClean="0">
                <a:solidFill>
                  <a:schemeClr val="tx1"/>
                </a:solidFill>
              </a:rPr>
              <a:t>Illinois State Board of Education </a:t>
            </a:r>
          </a:p>
          <a:p>
            <a:pPr eaLnBrk="1" hangingPunct="1">
              <a:defRPr/>
            </a:pPr>
            <a:r>
              <a:rPr lang="en-US" sz="2400" dirty="0" smtClean="0">
                <a:solidFill>
                  <a:schemeClr val="tx1"/>
                </a:solidFill>
              </a:rPr>
              <a:t>ELA Content Area Specialist</a:t>
            </a:r>
          </a:p>
          <a:p>
            <a:pPr eaLnBrk="1" hangingPunct="1">
              <a:defRPr/>
            </a:pPr>
            <a:endParaRPr lang="en-US" sz="1600" dirty="0" smtClean="0"/>
          </a:p>
          <a:p>
            <a:pPr eaLnBrk="1" hangingPunct="1">
              <a:defRPr/>
            </a:pPr>
            <a:endParaRPr lang="en-US" sz="1600" dirty="0" smtClean="0"/>
          </a:p>
          <a:p>
            <a:pPr eaLnBrk="1" hangingPunct="1">
              <a:defRPr/>
            </a:pPr>
            <a:endParaRPr lang="en-US" dirty="0"/>
          </a:p>
        </p:txBody>
      </p:sp>
      <p:sp>
        <p:nvSpPr>
          <p:cNvPr id="4" name="Footer Placeholder 3"/>
          <p:cNvSpPr>
            <a:spLocks noGrp="1"/>
          </p:cNvSpPr>
          <p:nvPr>
            <p:ph type="ftr" sz="quarter" idx="11"/>
          </p:nvPr>
        </p:nvSpPr>
        <p:spPr/>
        <p:txBody>
          <a:bodyPr/>
          <a:lstStyle/>
          <a:p>
            <a:pPr>
              <a:defRPr/>
            </a:pPr>
            <a:r>
              <a:rPr lang="en-US" dirty="0" smtClean="0"/>
              <a:t>Content contained is licensed under a Creative Commons Attribution-</a:t>
            </a:r>
            <a:r>
              <a:rPr lang="en-US" dirty="0" err="1" smtClean="0"/>
              <a:t>ShareAlike</a:t>
            </a:r>
            <a:r>
              <a:rPr lang="en-US" dirty="0" smtClean="0"/>
              <a:t> 3.0 </a:t>
            </a:r>
            <a:r>
              <a:rPr lang="en-US" dirty="0" err="1" smtClean="0"/>
              <a:t>Unported</a:t>
            </a:r>
            <a:r>
              <a:rPr lang="en-US" dirty="0" smtClean="0"/>
              <a:t> License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2"/>
          <p:cNvSpPr>
            <a:spLocks noGrp="1"/>
          </p:cNvSpPr>
          <p:nvPr>
            <p:ph type="sldNum" sz="quarter" idx="12"/>
          </p:nvPr>
        </p:nvSpPr>
        <p:spPr bwMode="auto">
          <a:xfrm>
            <a:off x="31750" y="6400800"/>
            <a:ext cx="8826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ct val="0"/>
              </a:spcBef>
              <a:buFontTx/>
              <a:buNone/>
            </a:pPr>
            <a:fld id="{28432827-1ECF-4F25-A2CE-61ABFDCD3FB0}" type="slidenum">
              <a:rPr lang="en-US" altLang="en-US" sz="1000" smtClean="0">
                <a:latin typeface="Arial" charset="0"/>
                <a:cs typeface="Arial" charset="0"/>
              </a:rPr>
              <a:pPr algn="l" eaLnBrk="1" hangingPunct="1">
                <a:spcBef>
                  <a:spcPct val="0"/>
                </a:spcBef>
                <a:buFontTx/>
                <a:buNone/>
              </a:pPr>
              <a:t>10</a:t>
            </a:fld>
            <a:endParaRPr lang="en-US" altLang="en-US" sz="1000" smtClean="0">
              <a:latin typeface="Arial" charset="0"/>
              <a:cs typeface="Arial" charset="0"/>
            </a:endParaRPr>
          </a:p>
        </p:txBody>
      </p:sp>
      <p:graphicFrame>
        <p:nvGraphicFramePr>
          <p:cNvPr id="5" name="Content Placeholder 3"/>
          <p:cNvGraphicFramePr>
            <a:graphicFrameLocks noGrp="1"/>
          </p:cNvGraphicFramePr>
          <p:nvPr>
            <p:ph idx="1"/>
          </p:nvPr>
        </p:nvGraphicFramePr>
        <p:xfrm>
          <a:off x="457200" y="685800"/>
          <a:ext cx="8229600" cy="532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eft Arrow 1"/>
          <p:cNvSpPr/>
          <p:nvPr/>
        </p:nvSpPr>
        <p:spPr>
          <a:xfrm rot="20224649">
            <a:off x="6316663" y="806450"/>
            <a:ext cx="2667000" cy="2138363"/>
          </a:xfrm>
          <a:prstGeom prst="lef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000" b="1" dirty="0">
                <a:solidFill>
                  <a:schemeClr val="bg1"/>
                </a:solidFill>
              </a:rPr>
              <a:t>English Classes</a:t>
            </a:r>
          </a:p>
        </p:txBody>
      </p:sp>
      <p:sp>
        <p:nvSpPr>
          <p:cNvPr id="3" name="Right Arrow 2"/>
          <p:cNvSpPr/>
          <p:nvPr/>
        </p:nvSpPr>
        <p:spPr>
          <a:xfrm rot="1648956">
            <a:off x="171450" y="639763"/>
            <a:ext cx="3017838" cy="2471737"/>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000" b="1" dirty="0">
                <a:solidFill>
                  <a:schemeClr val="bg1"/>
                </a:solidFill>
              </a:rPr>
              <a:t>Science, Health, Ag, Family Consumer Science , etc.</a:t>
            </a:r>
          </a:p>
        </p:txBody>
      </p:sp>
      <p:sp>
        <p:nvSpPr>
          <p:cNvPr id="8" name="Up Arrow 7"/>
          <p:cNvSpPr/>
          <p:nvPr/>
        </p:nvSpPr>
        <p:spPr>
          <a:xfrm rot="18477854">
            <a:off x="5781675" y="4221163"/>
            <a:ext cx="2454275" cy="2139950"/>
          </a:xfrm>
          <a:prstGeom prst="upArrow">
            <a:avLst>
              <a:gd name="adj1" fmla="val 50000"/>
              <a:gd name="adj2" fmla="val 47485"/>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000" b="1" dirty="0">
                <a:solidFill>
                  <a:schemeClr val="bg1"/>
                </a:solidFill>
              </a:rPr>
              <a:t>US History, Civics, etc.</a:t>
            </a:r>
          </a:p>
        </p:txBody>
      </p:sp>
      <p:sp>
        <p:nvSpPr>
          <p:cNvPr id="4" name="TextBox 3"/>
          <p:cNvSpPr txBox="1"/>
          <p:nvPr/>
        </p:nvSpPr>
        <p:spPr>
          <a:xfrm>
            <a:off x="1219200" y="3065378"/>
            <a:ext cx="7162800" cy="120015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3600" dirty="0"/>
              <a:t>Are students </a:t>
            </a:r>
            <a:r>
              <a:rPr lang="en-US" sz="3600" dirty="0" smtClean="0"/>
              <a:t>really reading </a:t>
            </a:r>
            <a:r>
              <a:rPr lang="en-US" sz="3600" dirty="0"/>
              <a:t>in all of the subjects?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pPr>
              <a:defRPr/>
            </a:pPr>
            <a:r>
              <a:rPr lang="en-US" dirty="0" smtClean="0"/>
              <a:t/>
            </a:r>
            <a:br>
              <a:rPr lang="en-US" dirty="0" smtClean="0"/>
            </a:br>
            <a:r>
              <a:rPr lang="en-US" b="1" dirty="0" smtClean="0"/>
              <a:t>Two Biggest Problems Faced by Teachers</a:t>
            </a:r>
            <a:endParaRPr lang="en-US" b="1" dirty="0"/>
          </a:p>
        </p:txBody>
      </p:sp>
      <p:sp>
        <p:nvSpPr>
          <p:cNvPr id="3" name="Content Placeholder 2"/>
          <p:cNvSpPr>
            <a:spLocks noGrp="1"/>
          </p:cNvSpPr>
          <p:nvPr>
            <p:ph idx="1"/>
          </p:nvPr>
        </p:nvSpPr>
        <p:spPr>
          <a:xfrm>
            <a:off x="381000" y="2057400"/>
            <a:ext cx="4876800" cy="4297363"/>
          </a:xfrm>
        </p:spPr>
        <p:txBody>
          <a:bodyPr>
            <a:normAutofit/>
          </a:bodyPr>
          <a:lstStyle/>
          <a:p>
            <a:pPr>
              <a:defRPr/>
            </a:pPr>
            <a:r>
              <a:rPr lang="en-US" sz="3600" dirty="0" smtClean="0"/>
              <a:t>Students have difficulty  reading the texts of various content areas</a:t>
            </a:r>
            <a:r>
              <a:rPr lang="en-US" sz="4000" dirty="0" smtClean="0"/>
              <a:t> </a:t>
            </a:r>
          </a:p>
          <a:p>
            <a:pPr>
              <a:defRPr/>
            </a:pPr>
            <a:r>
              <a:rPr lang="en-US" sz="3600" dirty="0" smtClean="0"/>
              <a:t>Students don’t want to read</a:t>
            </a:r>
            <a:endParaRPr lang="en-US" sz="3600" dirty="0"/>
          </a:p>
        </p:txBody>
      </p:sp>
      <p:sp>
        <p:nvSpPr>
          <p:cNvPr id="38916" name="TextBox 3"/>
          <p:cNvSpPr txBox="1">
            <a:spLocks noChangeArrowheads="1"/>
          </p:cNvSpPr>
          <p:nvPr/>
        </p:nvSpPr>
        <p:spPr bwMode="auto">
          <a:xfrm>
            <a:off x="685800" y="611505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000" dirty="0"/>
              <a:t>C. Shanahan, 2013</a:t>
            </a:r>
          </a:p>
        </p:txBody>
      </p:sp>
      <p:pic>
        <p:nvPicPr>
          <p:cNvPr id="38918" name="Picture 6" descr="C:\Users\jbrown\Dropbox\pict-quotes-logo's\High School and College Student Photos\One Student Studying\teen making a goofy face while read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832753"/>
            <a:ext cx="2843211" cy="4263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frustra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 y="0"/>
            <a:ext cx="9315450"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533401" y="2286000"/>
            <a:ext cx="7290778" cy="23945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defRPr/>
            </a:pPr>
            <a:r>
              <a:rPr lang="en-US" sz="4400" dirty="0">
                <a:solidFill>
                  <a:prstClr val="white"/>
                </a:solidFill>
                <a:latin typeface="Tahoma" pitchFamily="34" charset="0"/>
                <a:ea typeface="Tahoma" pitchFamily="34" charset="0"/>
                <a:cs typeface="Tahoma" pitchFamily="34" charset="0"/>
              </a:rPr>
              <a:t>Simply assigning hard books </a:t>
            </a:r>
          </a:p>
          <a:p>
            <a:pPr>
              <a:spcBef>
                <a:spcPct val="20000"/>
              </a:spcBef>
              <a:defRPr/>
            </a:pPr>
            <a:r>
              <a:rPr lang="en-US" sz="4400" dirty="0">
                <a:solidFill>
                  <a:prstClr val="white"/>
                </a:solidFill>
                <a:latin typeface="Tahoma" pitchFamily="34" charset="0"/>
                <a:ea typeface="Tahoma" pitchFamily="34" charset="0"/>
                <a:cs typeface="Tahoma" pitchFamily="34" charset="0"/>
              </a:rPr>
              <a:t>will not ensure that students</a:t>
            </a:r>
          </a:p>
          <a:p>
            <a:pPr>
              <a:spcBef>
                <a:spcPct val="20000"/>
              </a:spcBef>
              <a:defRPr/>
            </a:pPr>
            <a:r>
              <a:rPr lang="en-US" sz="4400" dirty="0">
                <a:solidFill>
                  <a:prstClr val="white"/>
                </a:solidFill>
                <a:latin typeface="Tahoma" pitchFamily="34" charset="0"/>
                <a:ea typeface="Tahoma" pitchFamily="34" charset="0"/>
                <a:cs typeface="Tahoma" pitchFamily="34" charset="0"/>
              </a:rPr>
              <a:t>learn at high levels!</a:t>
            </a:r>
            <a:endParaRPr lang="en-US" sz="3200" dirty="0">
              <a:solidFill>
                <a:prstClr val="white"/>
              </a:solidFill>
              <a:latin typeface="Tahoma" pitchFamily="34" charset="0"/>
              <a:ea typeface="Tahoma" pitchFamily="34" charset="0"/>
              <a:cs typeface="Tahoma" pitchFamily="34" charset="0"/>
            </a:endParaRPr>
          </a:p>
        </p:txBody>
      </p:sp>
      <p:sp>
        <p:nvSpPr>
          <p:cNvPr id="2" name="TextBox 1"/>
          <p:cNvSpPr txBox="1"/>
          <p:nvPr/>
        </p:nvSpPr>
        <p:spPr>
          <a:xfrm>
            <a:off x="4876800" y="6477000"/>
            <a:ext cx="3886200" cy="461665"/>
          </a:xfrm>
          <a:prstGeom prst="rect">
            <a:avLst/>
          </a:prstGeom>
          <a:noFill/>
        </p:spPr>
        <p:txBody>
          <a:bodyPr wrap="square" rtlCol="0">
            <a:spAutoFit/>
          </a:bodyPr>
          <a:lstStyle/>
          <a:p>
            <a:r>
              <a:rPr lang="en-US" sz="2400" b="1" dirty="0" smtClean="0">
                <a:solidFill>
                  <a:schemeClr val="bg1"/>
                </a:solidFill>
              </a:rPr>
              <a:t>www.fisherandfrey.com</a:t>
            </a:r>
            <a:endParaRPr lang="en-US" sz="2400" b="1" dirty="0">
              <a:solidFill>
                <a:schemeClr val="bg1"/>
              </a:solidFill>
            </a:endParaRPr>
          </a:p>
        </p:txBody>
      </p:sp>
    </p:spTree>
    <p:extLst>
      <p:ext uri="{BB962C8B-B14F-4D97-AF65-F5344CB8AC3E}">
        <p14:creationId xmlns:p14="http://schemas.microsoft.com/office/powerpoint/2010/main" val="2489651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609600"/>
            <a:ext cx="8229600" cy="1143000"/>
          </a:xfrm>
        </p:spPr>
        <p:txBody>
          <a:bodyPr/>
          <a:lstStyle/>
          <a:p>
            <a:pPr eaLnBrk="1" hangingPunct="1"/>
            <a:r>
              <a:rPr lang="en-US" altLang="en-US" sz="3600" b="1" smtClean="0"/>
              <a:t/>
            </a:r>
            <a:br>
              <a:rPr lang="en-US" altLang="en-US" sz="3600" b="1" smtClean="0"/>
            </a:br>
            <a:r>
              <a:rPr lang="en-US" altLang="en-US" sz="3600" b="1" smtClean="0"/>
              <a:t>The New Illinois Learning Standards Cannot Be Met without </a:t>
            </a:r>
            <a:br>
              <a:rPr lang="en-US" altLang="en-US" sz="3600" b="1" smtClean="0"/>
            </a:br>
            <a:r>
              <a:rPr lang="en-US" altLang="en-US" sz="3600" b="1" smtClean="0"/>
              <a:t>Reading and Writing</a:t>
            </a:r>
          </a:p>
        </p:txBody>
      </p:sp>
      <p:sp>
        <p:nvSpPr>
          <p:cNvPr id="31747" name="Rectangle 3"/>
          <p:cNvSpPr>
            <a:spLocks noGrp="1" noChangeArrowheads="1"/>
          </p:cNvSpPr>
          <p:nvPr>
            <p:ph type="body" idx="1"/>
          </p:nvPr>
        </p:nvSpPr>
        <p:spPr>
          <a:xfrm>
            <a:off x="457200" y="2362200"/>
            <a:ext cx="8534400" cy="4343400"/>
          </a:xfrm>
        </p:spPr>
        <p:txBody>
          <a:bodyPr/>
          <a:lstStyle/>
          <a:p>
            <a:pPr marL="0" indent="0" eaLnBrk="1" hangingPunct="1">
              <a:buFont typeface="Wingdings" pitchFamily="2" charset="2"/>
              <a:buNone/>
            </a:pPr>
            <a:r>
              <a:rPr lang="en-US" altLang="en-US" sz="2800" b="1" dirty="0" smtClean="0"/>
              <a:t>Across all content areas students should…</a:t>
            </a:r>
          </a:p>
          <a:p>
            <a:pPr marL="463550" lvl="1" indent="-342900" eaLnBrk="1" hangingPunct="1">
              <a:buFont typeface="Wingdings" pitchFamily="2" charset="2"/>
              <a:buChar char="q"/>
            </a:pPr>
            <a:r>
              <a:rPr lang="en-US" altLang="en-US" sz="2400" dirty="0" smtClean="0"/>
              <a:t>	Read</a:t>
            </a:r>
          </a:p>
          <a:p>
            <a:pPr marL="463550" lvl="1" indent="-342900" eaLnBrk="1" hangingPunct="1">
              <a:buFont typeface="Wingdings" pitchFamily="2" charset="2"/>
              <a:buChar char="q"/>
            </a:pPr>
            <a:r>
              <a:rPr lang="en-US" altLang="en-US" sz="2400" dirty="0" smtClean="0"/>
              <a:t>	Write</a:t>
            </a:r>
          </a:p>
          <a:p>
            <a:pPr marL="463550" lvl="1" indent="-342900" eaLnBrk="1" hangingPunct="1">
              <a:buFont typeface="Wingdings" pitchFamily="2" charset="2"/>
              <a:buChar char="q"/>
            </a:pPr>
            <a:r>
              <a:rPr lang="en-US" altLang="en-US" sz="2400" dirty="0" smtClean="0"/>
              <a:t>	Listen/view</a:t>
            </a:r>
          </a:p>
          <a:p>
            <a:pPr marL="463550" lvl="1" indent="-342900" eaLnBrk="1" hangingPunct="1">
              <a:buFont typeface="Wingdings" pitchFamily="2" charset="2"/>
              <a:buChar char="q"/>
            </a:pPr>
            <a:r>
              <a:rPr lang="en-US" altLang="en-US" sz="2400" dirty="0" smtClean="0"/>
              <a:t>	Discuss/present</a:t>
            </a:r>
          </a:p>
          <a:p>
            <a:pPr marL="463550" lvl="1" indent="-342900" eaLnBrk="1" hangingPunct="1">
              <a:buFont typeface="Wingdings" pitchFamily="2" charset="2"/>
              <a:buChar char="q"/>
            </a:pPr>
            <a:r>
              <a:rPr lang="en-US" altLang="en-US" sz="2400" dirty="0" smtClean="0"/>
              <a:t>	Think critically and creatively</a:t>
            </a:r>
          </a:p>
          <a:p>
            <a:pPr marL="463550" lvl="1" indent="-342900" eaLnBrk="1" hangingPunct="1">
              <a:buFont typeface="Wingdings" pitchFamily="2" charset="2"/>
              <a:buChar char="q"/>
            </a:pPr>
            <a:r>
              <a:rPr lang="en-US" altLang="en-US" sz="2400" dirty="0" smtClean="0"/>
              <a:t>	Use language and vocabulary to read and 			       comprehend text to support the content</a:t>
            </a:r>
          </a:p>
        </p:txBody>
      </p:sp>
      <p:sp>
        <p:nvSpPr>
          <p:cNvPr id="2" name="Rectangle 1"/>
          <p:cNvSpPr/>
          <p:nvPr/>
        </p:nvSpPr>
        <p:spPr>
          <a:xfrm>
            <a:off x="209550" y="6002298"/>
            <a:ext cx="8763000" cy="369332"/>
          </a:xfrm>
          <a:prstGeom prst="rect">
            <a:avLst/>
          </a:prstGeom>
        </p:spPr>
        <p:txBody>
          <a:bodyPr wrap="square">
            <a:spAutoFit/>
          </a:bodyPr>
          <a:lstStyle/>
          <a:p>
            <a:pPr algn="ctr"/>
            <a:r>
              <a:rPr lang="en-US" dirty="0" smtClean="0">
                <a:hlinkClick r:id="rId3"/>
              </a:rPr>
              <a:t>https://www.teachingchannel.org/videos/reading-like-a-historian-corroboration</a:t>
            </a:r>
            <a:endParaRPr lang="en-US" dirty="0">
              <a:hlinkClick r:id="rId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additive="base">
                                        <p:cTn id="7"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anim calcmode="lin" valueType="num">
                                      <p:cBhvr additive="base">
                                        <p:cTn id="11"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7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anim calcmode="lin" valueType="num">
                                      <p:cBhvr additive="base">
                                        <p:cTn id="1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74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anim calcmode="lin" valueType="num">
                                      <p:cBhvr additive="base">
                                        <p:cTn id="19"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anim calcmode="lin" valueType="num">
                                      <p:cBhvr additive="base">
                                        <p:cTn id="23"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174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747">
                                            <p:txEl>
                                              <p:pRg st="6" end="6"/>
                                            </p:txEl>
                                          </p:spTgt>
                                        </p:tgtEl>
                                        <p:attrNameLst>
                                          <p:attrName>style.visibility</p:attrName>
                                        </p:attrNameLst>
                                      </p:cBhvr>
                                      <p:to>
                                        <p:strVal val="visible"/>
                                      </p:to>
                                    </p:set>
                                    <p:anim calcmode="lin" valueType="num">
                                      <p:cBhvr additive="base">
                                        <p:cTn id="27"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382000" cy="792163"/>
          </a:xfrm>
        </p:spPr>
        <p:txBody>
          <a:bodyPr/>
          <a:lstStyle/>
          <a:p>
            <a:pPr eaLnBrk="1" hangingPunct="1"/>
            <a:r>
              <a:rPr lang="en-US" altLang="en-US" sz="3200" b="1" dirty="0" smtClean="0"/>
              <a:t>Content Area vs. Discipline Literacy</a:t>
            </a:r>
          </a:p>
        </p:txBody>
      </p:sp>
      <p:sp>
        <p:nvSpPr>
          <p:cNvPr id="15362" name="Content Placeholder 1"/>
          <p:cNvSpPr>
            <a:spLocks noGrp="1"/>
          </p:cNvSpPr>
          <p:nvPr>
            <p:ph type="body" orient="vert" idx="1"/>
          </p:nvPr>
        </p:nvSpPr>
        <p:spPr>
          <a:xfrm>
            <a:off x="304800" y="1066800"/>
            <a:ext cx="8382000" cy="4940300"/>
          </a:xfrm>
        </p:spPr>
        <p:txBody>
          <a:bodyPr vert="horz"/>
          <a:lstStyle/>
          <a:p>
            <a:pPr eaLnBrk="1" hangingPunct="1"/>
            <a:r>
              <a:rPr lang="en-US" altLang="en-US" dirty="0" smtClean="0"/>
              <a:t>“Content-area literacy”</a:t>
            </a:r>
          </a:p>
          <a:p>
            <a:pPr lvl="1" eaLnBrk="1" hangingPunct="1"/>
            <a:r>
              <a:rPr lang="en-US" altLang="en-US" dirty="0" smtClean="0"/>
              <a:t>Generalizable routines, generic comprehension strategies intended to be taught by reading and content teachers alike and applied across the curriculum</a:t>
            </a:r>
          </a:p>
          <a:p>
            <a:pPr eaLnBrk="1" hangingPunct="1"/>
            <a:r>
              <a:rPr lang="en-US" altLang="en-US" dirty="0" smtClean="0"/>
              <a:t>“Disciplinary literacy”</a:t>
            </a:r>
          </a:p>
          <a:p>
            <a:pPr lvl="1" eaLnBrk="1" hangingPunct="1"/>
            <a:r>
              <a:rPr lang="en-US" altLang="en-US" dirty="0" smtClean="0"/>
              <a:t>Specialized ways of learning and communicating in each specific discipline</a:t>
            </a:r>
          </a:p>
          <a:p>
            <a:pPr lvl="1" eaLnBrk="1" hangingPunct="1"/>
            <a:r>
              <a:rPr lang="en-US" altLang="en-US" dirty="0" smtClean="0"/>
              <a:t>Includes the language differences across disciplines</a:t>
            </a:r>
          </a:p>
        </p:txBody>
      </p:sp>
      <p:sp>
        <p:nvSpPr>
          <p:cNvPr id="16388"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BD39A4B-3DC6-4283-B598-01441A256A0E}" type="slidenum">
              <a:rPr lang="en-US" altLang="en-US" smtClean="0"/>
              <a:pPr eaLnBrk="1" hangingPunct="1">
                <a:defRPr/>
              </a:pPr>
              <a:t>14</a:t>
            </a:fld>
            <a:endParaRPr lang="en-US" altLang="en-US" smtClean="0"/>
          </a:p>
        </p:txBody>
      </p:sp>
      <p:graphicFrame>
        <p:nvGraphicFramePr>
          <p:cNvPr id="5" name="Diagram 4"/>
          <p:cNvGraphicFramePr/>
          <p:nvPr>
            <p:extLst>
              <p:ext uri="{D42A27DB-BD31-4B8C-83A1-F6EECF244321}">
                <p14:modId xmlns:p14="http://schemas.microsoft.com/office/powerpoint/2010/main" val="733895051"/>
              </p:ext>
            </p:extLst>
          </p:nvPr>
        </p:nvGraphicFramePr>
        <p:xfrm>
          <a:off x="0" y="685800"/>
          <a:ext cx="9220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graphicEl>
                                              <a:dgm id="{4CE0EB9E-5374-4D1C-B027-1F0324A660FC}"/>
                                            </p:graphicEl>
                                          </p:spTgt>
                                        </p:tgtEl>
                                        <p:attrNameLst>
                                          <p:attrName>style.visibility</p:attrName>
                                        </p:attrNameLst>
                                      </p:cBhvr>
                                      <p:to>
                                        <p:strVal val="visible"/>
                                      </p:to>
                                    </p:set>
                                    <p:animEffect transition="in" filter="wipe(left)">
                                      <p:cBhvr>
                                        <p:cTn id="21" dur="500"/>
                                        <p:tgtEl>
                                          <p:spTgt spid="5">
                                            <p:graphicEl>
                                              <a:dgm id="{4CE0EB9E-5374-4D1C-B027-1F0324A660F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graphicEl>
                                              <a:dgm id="{8D675FAF-2F6B-4C50-A431-E894B96EBA48}"/>
                                            </p:graphicEl>
                                          </p:spTgt>
                                        </p:tgtEl>
                                        <p:attrNameLst>
                                          <p:attrName>style.visibility</p:attrName>
                                        </p:attrNameLst>
                                      </p:cBhvr>
                                      <p:to>
                                        <p:strVal val="visible"/>
                                      </p:to>
                                    </p:set>
                                    <p:animEffect transition="in" filter="wipe(right)">
                                      <p:cBhvr>
                                        <p:cTn id="26" dur="500"/>
                                        <p:tgtEl>
                                          <p:spTgt spid="5">
                                            <p:graphicEl>
                                              <a:dgm id="{8D675FAF-2F6B-4C50-A431-E894B96EBA4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Graphic spid="5"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717339"/>
            <a:ext cx="4719562" cy="707886"/>
          </a:xfrm>
          <a:prstGeom prst="rect">
            <a:avLst/>
          </a:prstGeom>
        </p:spPr>
        <p:txBody>
          <a:bodyPr wrap="none">
            <a:spAutoFit/>
          </a:bodyPr>
          <a:lstStyle/>
          <a:p>
            <a:r>
              <a:rPr lang="en-US" sz="4000" dirty="0">
                <a:solidFill>
                  <a:prstClr val="black"/>
                </a:solidFill>
              </a:rPr>
              <a:t>Goal: arrive at </a:t>
            </a:r>
            <a:r>
              <a:rPr lang="en-US" sz="4000" b="1" dirty="0">
                <a:solidFill>
                  <a:prstClr val="black"/>
                </a:solidFill>
              </a:rPr>
              <a:t>truth</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323" y="1632466"/>
            <a:ext cx="4667498" cy="56065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2000"/>
            <a:ext cx="9147368" cy="6096000"/>
          </a:xfrm>
          <a:prstGeom prst="rect">
            <a:avLst/>
          </a:prstGeom>
        </p:spPr>
      </p:pic>
      <p:sp>
        <p:nvSpPr>
          <p:cNvPr id="5" name="Rectangle 4"/>
          <p:cNvSpPr/>
          <p:nvPr/>
        </p:nvSpPr>
        <p:spPr>
          <a:xfrm>
            <a:off x="762000" y="1123700"/>
            <a:ext cx="7853432" cy="707886"/>
          </a:xfrm>
          <a:prstGeom prst="rect">
            <a:avLst/>
          </a:prstGeom>
        </p:spPr>
        <p:txBody>
          <a:bodyPr wrap="none">
            <a:spAutoFit/>
          </a:bodyPr>
          <a:lstStyle/>
          <a:p>
            <a:r>
              <a:rPr lang="en-US" sz="4000" b="1" dirty="0">
                <a:solidFill>
                  <a:prstClr val="black"/>
                </a:solidFill>
              </a:rPr>
              <a:t>Close reading </a:t>
            </a:r>
            <a:r>
              <a:rPr lang="en-US" sz="4000" dirty="0">
                <a:solidFill>
                  <a:prstClr val="black"/>
                </a:solidFill>
              </a:rPr>
              <a:t>is highly important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62107"/>
            <a:ext cx="9372600" cy="6731173"/>
          </a:xfrm>
          <a:prstGeom prst="rect">
            <a:avLst/>
          </a:prstGeom>
        </p:spPr>
      </p:pic>
      <p:sp>
        <p:nvSpPr>
          <p:cNvPr id="6" name="Rectangle 5"/>
          <p:cNvSpPr/>
          <p:nvPr/>
        </p:nvSpPr>
        <p:spPr>
          <a:xfrm>
            <a:off x="304800" y="1226403"/>
            <a:ext cx="3897221" cy="1077218"/>
          </a:xfrm>
          <a:prstGeom prst="rect">
            <a:avLst/>
          </a:prstGeom>
          <a:solidFill>
            <a:schemeClr val="bg1">
              <a:lumMod val="95000"/>
              <a:alpha val="44000"/>
            </a:schemeClr>
          </a:solidFill>
        </p:spPr>
        <p:txBody>
          <a:bodyPr wrap="none">
            <a:spAutoFit/>
          </a:bodyPr>
          <a:lstStyle/>
          <a:p>
            <a:pPr algn="ctr"/>
            <a:r>
              <a:rPr lang="en-US" sz="3200" dirty="0">
                <a:solidFill>
                  <a:prstClr val="black"/>
                </a:solidFill>
              </a:rPr>
              <a:t>Heavy emphasis on </a:t>
            </a:r>
          </a:p>
          <a:p>
            <a:pPr algn="ctr"/>
            <a:r>
              <a:rPr lang="en-US" sz="3200" b="1" dirty="0">
                <a:solidFill>
                  <a:prstClr val="black"/>
                </a:solidFill>
              </a:rPr>
              <a:t>error detection</a:t>
            </a:r>
          </a:p>
        </p:txBody>
      </p:sp>
      <p:sp>
        <p:nvSpPr>
          <p:cNvPr id="7" name="Rectangle 6"/>
          <p:cNvSpPr/>
          <p:nvPr/>
        </p:nvSpPr>
        <p:spPr>
          <a:xfrm>
            <a:off x="604345" y="3042863"/>
            <a:ext cx="2893741" cy="1569660"/>
          </a:xfrm>
          <a:prstGeom prst="rect">
            <a:avLst/>
          </a:prstGeom>
        </p:spPr>
        <p:txBody>
          <a:bodyPr wrap="none">
            <a:spAutoFit/>
          </a:bodyPr>
          <a:lstStyle/>
          <a:p>
            <a:r>
              <a:rPr lang="en-US" sz="3200" b="1" dirty="0">
                <a:solidFill>
                  <a:prstClr val="black"/>
                </a:solidFill>
              </a:rPr>
              <a:t>Precision </a:t>
            </a:r>
            <a:r>
              <a:rPr lang="en-US" sz="3200" dirty="0">
                <a:solidFill>
                  <a:prstClr val="black"/>
                </a:solidFill>
              </a:rPr>
              <a:t>of </a:t>
            </a:r>
          </a:p>
          <a:p>
            <a:r>
              <a:rPr lang="en-US" sz="3200" dirty="0">
                <a:solidFill>
                  <a:prstClr val="black"/>
                </a:solidFill>
              </a:rPr>
              <a:t>understanding </a:t>
            </a:r>
          </a:p>
          <a:p>
            <a:r>
              <a:rPr lang="en-US" sz="3200" dirty="0">
                <a:solidFill>
                  <a:prstClr val="black"/>
                </a:solidFill>
              </a:rPr>
              <a:t>essential</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549533"/>
            <a:ext cx="5181600" cy="7772400"/>
          </a:xfrm>
          <a:prstGeom prst="rect">
            <a:avLst/>
          </a:prstGeom>
        </p:spPr>
      </p:pic>
      <p:sp>
        <p:nvSpPr>
          <p:cNvPr id="2" name="Title 1"/>
          <p:cNvSpPr>
            <a:spLocks noGrp="1"/>
          </p:cNvSpPr>
          <p:nvPr>
            <p:ph type="title"/>
          </p:nvPr>
        </p:nvSpPr>
        <p:spPr>
          <a:xfrm>
            <a:off x="0" y="0"/>
            <a:ext cx="9144000" cy="828675"/>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b="1" dirty="0"/>
              <a:t>Math </a:t>
            </a:r>
            <a:r>
              <a:rPr lang="en-US" sz="4000" b="1" dirty="0" smtClean="0"/>
              <a:t>– Disciplinary Reading</a:t>
            </a:r>
            <a:endParaRPr lang="en-US" sz="4000" b="1" dirty="0"/>
          </a:p>
        </p:txBody>
      </p:sp>
    </p:spTree>
    <p:extLst>
      <p:ext uri="{BB962C8B-B14F-4D97-AF65-F5344CB8AC3E}">
        <p14:creationId xmlns:p14="http://schemas.microsoft.com/office/powerpoint/2010/main" val="36163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6" grpId="0" animBg="1"/>
      <p:bldP spid="6" grpId="1"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Group 33"/>
              <p:cNvGraphicFramePr>
                <a:graphicFrameLocks/>
              </p:cNvGraphicFramePr>
              <p:nvPr>
                <p:extLst>
                  <p:ext uri="{D42A27DB-BD31-4B8C-83A1-F6EECF244321}">
                    <p14:modId xmlns:p14="http://schemas.microsoft.com/office/powerpoint/2010/main" val="1842038064"/>
                  </p:ext>
                </p:extLst>
              </p:nvPr>
            </p:nvGraphicFramePr>
            <p:xfrm>
              <a:off x="609600" y="1274763"/>
              <a:ext cx="8077200" cy="5349670"/>
            </p:xfrm>
            <a:graphic>
              <a:graphicData uri="http://schemas.openxmlformats.org/drawingml/2006/table">
                <a:tbl>
                  <a:tblPr/>
                  <a:tblGrid>
                    <a:gridCol w="2929965"/>
                    <a:gridCol w="2454835"/>
                    <a:gridCol w="2692400"/>
                  </a:tblGrid>
                  <a:tr h="2640551">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Elements: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000" b="0" i="0" u="none" strike="noStrike" cap="none" normalizeH="0" baseline="0" dirty="0" smtClean="0">
                              <a:ln>
                                <a:noFill/>
                              </a:ln>
                              <a:solidFill>
                                <a:schemeClr val="tx1"/>
                              </a:solidFill>
                              <a:effectLst/>
                              <a:latin typeface="Arial" charset="0"/>
                              <a:ea typeface="ＭＳ Ｐゴシック" pitchFamily="64" charset="-128"/>
                            </a:rPr>
                            <a:t>Pythagorean Theorem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Properties: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000" b="0" i="0" u="none" strike="noStrike" cap="none" normalizeH="0" baseline="0" dirty="0" smtClean="0">
                              <a:ln>
                                <a:noFill/>
                              </a:ln>
                              <a:solidFill>
                                <a:schemeClr val="tx1"/>
                              </a:solidFill>
                              <a:effectLst/>
                              <a:latin typeface="Arial" charset="0"/>
                              <a:ea typeface="ＭＳ Ｐゴシック" pitchFamily="64" charset="-128"/>
                            </a:rPr>
                            <a:t>Relation in Euclidean Geometry among the 3 sides of a right triangle</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14:m>
                            <m:oMathPara xmlns:m="http://schemas.openxmlformats.org/officeDocument/2006/math">
                              <m:oMathParaPr>
                                <m:jc m:val="centerGroup"/>
                              </m:oMathParaPr>
                              <m:oMath xmlns:m="http://schemas.openxmlformats.org/officeDocument/2006/math">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𝑎</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20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𝑏</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20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𝑐</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oMath>
                            </m:oMathPara>
                          </a14:m>
                          <a:endParaRPr kumimoji="0" lang="en-US" altLang="en-US" sz="20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Processes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400" b="0" i="0" u="none" strike="noStrike" cap="none" normalizeH="0" baseline="0" dirty="0" smtClean="0">
                              <a:ln>
                                <a:noFill/>
                              </a:ln>
                              <a:solidFill>
                                <a:schemeClr val="tx1"/>
                              </a:solidFill>
                              <a:effectLst/>
                              <a:latin typeface="Arial" charset="0"/>
                              <a:ea typeface="ＭＳ Ｐゴシック" pitchFamily="64" charset="-128"/>
                            </a:rPr>
                            <a:t>Values are represented by a, b, and c.  To find a missing value, substitute the known values and solve for the missing value.</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smtClean="0">
                                    <a:ln>
                                      <a:noFill/>
                                    </a:ln>
                                    <a:solidFill>
                                      <a:schemeClr val="tx1"/>
                                    </a:solidFill>
                                    <a:effectLst/>
                                    <a:latin typeface="Cambria Math"/>
                                    <a:ea typeface="ＭＳ Ｐゴシック" pitchFamily="64" charset="-128"/>
                                  </a:rPr>
                                  <m:t>𝑎</m:t>
                                </m:r>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rad>
                                  <m:radPr>
                                    <m:degHide m:val="on"/>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radPr>
                                  <m:deg/>
                                  <m:e>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𝑐</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𝑏</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e>
                                </m:rad>
                              </m:oMath>
                            </m:oMathPara>
                          </a14:m>
                          <a:endParaRPr kumimoji="0" lang="en-US" altLang="en-US" sz="1400" b="0" i="0" u="none" strike="noStrike" cap="none" normalizeH="0" baseline="0" dirty="0" smtClean="0">
                            <a:ln>
                              <a:noFill/>
                            </a:ln>
                            <a:solidFill>
                              <a:schemeClr val="tx1"/>
                            </a:solidFill>
                            <a:effectLst/>
                            <a:latin typeface="Arial" charset="0"/>
                            <a:ea typeface="ＭＳ Ｐゴシック" pitchFamily="64" charset="-128"/>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smtClean="0">
                                    <a:ln>
                                      <a:noFill/>
                                    </a:ln>
                                    <a:solidFill>
                                      <a:schemeClr val="tx1"/>
                                    </a:solidFill>
                                    <a:effectLst/>
                                    <a:latin typeface="Cambria Math"/>
                                    <a:ea typeface="ＭＳ Ｐゴシック" pitchFamily="64" charset="-128"/>
                                  </a:rPr>
                                  <m:t>𝑏</m:t>
                                </m:r>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rad>
                                  <m:radPr>
                                    <m:degHide m:val="on"/>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radPr>
                                  <m:deg/>
                                  <m:e>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𝑐</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𝑎</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e>
                                </m:rad>
                              </m:oMath>
                            </m:oMathPara>
                          </a14:m>
                          <a:endParaRPr kumimoji="0" lang="en-US" altLang="en-US" sz="1400" b="0" i="0" u="none" strike="noStrike" cap="none" normalizeH="0" baseline="0" dirty="0" smtClean="0">
                            <a:ln>
                              <a:noFill/>
                            </a:ln>
                            <a:solidFill>
                              <a:schemeClr val="tx1"/>
                            </a:solidFill>
                            <a:effectLst/>
                            <a:latin typeface="Arial" charset="0"/>
                            <a:ea typeface="ＭＳ Ｐゴシック" pitchFamily="64" charset="-128"/>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smtClean="0">
                                    <a:ln>
                                      <a:noFill/>
                                    </a:ln>
                                    <a:solidFill>
                                      <a:schemeClr val="tx1"/>
                                    </a:solidFill>
                                    <a:effectLst/>
                                    <a:latin typeface="Cambria Math"/>
                                    <a:ea typeface="ＭＳ Ｐゴシック" pitchFamily="64" charset="-128"/>
                                  </a:rPr>
                                  <m:t>𝑐</m:t>
                                </m:r>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rad>
                                  <m:radPr>
                                    <m:degHide m:val="on"/>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radPr>
                                  <m:deg/>
                                  <m:e>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𝑎</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14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14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1400" b="0" i="1" u="none" strike="noStrike" cap="none" normalizeH="0" baseline="0" smtClean="0">
                                            <a:ln>
                                              <a:noFill/>
                                            </a:ln>
                                            <a:solidFill>
                                              <a:schemeClr val="tx1"/>
                                            </a:solidFill>
                                            <a:effectLst/>
                                            <a:latin typeface="Cambria Math"/>
                                            <a:ea typeface="ＭＳ Ｐゴシック" pitchFamily="64" charset="-128"/>
                                          </a:rPr>
                                          <m:t>𝑏</m:t>
                                        </m:r>
                                      </m:e>
                                      <m:sup>
                                        <m:r>
                                          <a:rPr kumimoji="0" lang="en-US" altLang="en-US" sz="1400" b="0" i="1" u="none" strike="noStrike" cap="none" normalizeH="0" baseline="0" smtClean="0">
                                            <a:ln>
                                              <a:noFill/>
                                            </a:ln>
                                            <a:solidFill>
                                              <a:schemeClr val="tx1"/>
                                            </a:solidFill>
                                            <a:effectLst/>
                                            <a:latin typeface="Cambria Math"/>
                                            <a:ea typeface="ＭＳ Ｐゴシック" pitchFamily="64" charset="-128"/>
                                          </a:rPr>
                                          <m:t>2</m:t>
                                        </m:r>
                                      </m:sup>
                                    </m:sSup>
                                  </m:e>
                                </m:rad>
                              </m:oMath>
                            </m:oMathPara>
                          </a14:m>
                          <a:endParaRPr kumimoji="0" lang="en-US" altLang="en-US" sz="14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09119">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Key Details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Vocab:</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Right triangle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Side or leg</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Hypotenuse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Equal</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Square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Analogies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14:m>
                            <m:oMathPara xmlns:m="http://schemas.openxmlformats.org/officeDocument/2006/math">
                              <m:oMathParaPr>
                                <m:jc m:val="centerGroup"/>
                              </m:oMathParaPr>
                              <m:oMath xmlns:m="http://schemas.openxmlformats.org/officeDocument/2006/math">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𝑠𝑖𝑑𝑒</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20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𝑠𝑖𝑑𝑒</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r>
                                  <a:rPr kumimoji="0" lang="en-US" altLang="en-US" sz="2000" b="0" i="1" u="none" strike="noStrike" cap="none" normalizeH="0" baseline="0" smtClean="0">
                                    <a:ln>
                                      <a:noFill/>
                                    </a:ln>
                                    <a:solidFill>
                                      <a:schemeClr val="tx1"/>
                                    </a:solidFill>
                                    <a:effectLst/>
                                    <a:latin typeface="Cambria Math"/>
                                    <a:ea typeface="ＭＳ Ｐゴシック" pitchFamily="64" charset="-128"/>
                                  </a:rPr>
                                  <m:t>=</m:t>
                                </m:r>
                                <m:sSup>
                                  <m:sSupPr>
                                    <m:ctrlPr>
                                      <a:rPr kumimoji="0" lang="en-US" altLang="en-US" sz="2000" b="0" i="1" u="none" strike="noStrike" cap="none" normalizeH="0" baseline="0" smtClean="0">
                                        <a:ln>
                                          <a:noFill/>
                                        </a:ln>
                                        <a:solidFill>
                                          <a:schemeClr val="tx1"/>
                                        </a:solidFill>
                                        <a:effectLst/>
                                        <a:latin typeface="Cambria Math" panose="02040503050406030204" pitchFamily="18" charset="0"/>
                                        <a:ea typeface="ＭＳ Ｐゴシック" pitchFamily="64" charset="-128"/>
                                      </a:rPr>
                                    </m:ctrlPr>
                                  </m:sSupPr>
                                  <m:e>
                                    <m:r>
                                      <a:rPr kumimoji="0" lang="en-US" altLang="en-US" sz="2000" b="0" i="1" u="none" strike="noStrike" cap="none" normalizeH="0" baseline="0" smtClean="0">
                                        <a:ln>
                                          <a:noFill/>
                                        </a:ln>
                                        <a:solidFill>
                                          <a:schemeClr val="tx1"/>
                                        </a:solidFill>
                                        <a:effectLst/>
                                        <a:latin typeface="Cambria Math"/>
                                        <a:ea typeface="ＭＳ Ｐゴシック" pitchFamily="64" charset="-128"/>
                                      </a:rPr>
                                      <m:t>h𝑦𝑝𝑜𝑡𝑒𝑛𝑢𝑠𝑒</m:t>
                                    </m:r>
                                  </m:e>
                                  <m:sup>
                                    <m:r>
                                      <a:rPr kumimoji="0" lang="en-US" altLang="en-US" sz="2000" b="0" i="1" u="none" strike="noStrike" cap="none" normalizeH="0" baseline="0" smtClean="0">
                                        <a:ln>
                                          <a:noFill/>
                                        </a:ln>
                                        <a:solidFill>
                                          <a:schemeClr val="tx1"/>
                                        </a:solidFill>
                                        <a:effectLst/>
                                        <a:latin typeface="Cambria Math"/>
                                        <a:ea typeface="ＭＳ Ｐゴシック" pitchFamily="64" charset="-128"/>
                                      </a:rPr>
                                      <m:t>2</m:t>
                                    </m:r>
                                  </m:sup>
                                </m:sSup>
                              </m:oMath>
                            </m:oMathPara>
                          </a14:m>
                          <a:endParaRPr kumimoji="0" lang="en-US" altLang="en-US" sz="20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Illustrations: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Choice>
        <mc:Fallback xmlns="">
          <p:graphicFrame>
            <p:nvGraphicFramePr>
              <p:cNvPr id="4" name="Group 33"/>
              <p:cNvGraphicFramePr>
                <a:graphicFrameLocks/>
              </p:cNvGraphicFramePr>
              <p:nvPr>
                <p:extLst>
                  <p:ext uri="{D42A27DB-BD31-4B8C-83A1-F6EECF244321}">
                    <p14:modId xmlns:p14="http://schemas.microsoft.com/office/powerpoint/2010/main" val="1842038064"/>
                  </p:ext>
                </p:extLst>
              </p:nvPr>
            </p:nvGraphicFramePr>
            <p:xfrm>
              <a:off x="609600" y="1274763"/>
              <a:ext cx="8077200" cy="5349670"/>
            </p:xfrm>
            <a:graphic>
              <a:graphicData uri="http://schemas.openxmlformats.org/drawingml/2006/table">
                <a:tbl>
                  <a:tblPr/>
                  <a:tblGrid>
                    <a:gridCol w="2929965"/>
                    <a:gridCol w="2454835"/>
                    <a:gridCol w="2692400"/>
                  </a:tblGrid>
                  <a:tr h="2640551">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Elements: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000" b="0" i="0" u="none" strike="noStrike" cap="none" normalizeH="0" baseline="0" dirty="0" smtClean="0">
                              <a:ln>
                                <a:noFill/>
                              </a:ln>
                              <a:solidFill>
                                <a:schemeClr val="tx1"/>
                              </a:solidFill>
                              <a:effectLst/>
                              <a:latin typeface="Arial" charset="0"/>
                              <a:ea typeface="ＭＳ Ｐゴシック" pitchFamily="64" charset="-128"/>
                            </a:rPr>
                            <a:t>Pythagorean Theorem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1">
                          <a:blip r:embed="rId3"/>
                          <a:stretch>
                            <a:fillRect l="-124627" t="-2309" r="-110697" b="-102771"/>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1">
                          <a:blip r:embed="rId3"/>
                          <a:stretch>
                            <a:fillRect l="-204299" t="-2309" r="-679" b="-102771"/>
                          </a:stretch>
                        </a:blipFill>
                      </a:tcPr>
                    </a:tc>
                  </a:tr>
                  <a:tr h="2709119">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Key Details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Vocab:</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Right triangle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Side or leg</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Hypotenuse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Equal</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Square</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rotWithShape="1">
                          <a:blip r:embed="rId3"/>
                          <a:stretch>
                            <a:fillRect l="-124627" t="-99551" r="-110697"/>
                          </a:stretch>
                        </a:blip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Illustrations: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550" y="4572000"/>
            <a:ext cx="2095500" cy="120015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52400"/>
            <a:ext cx="9255126"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389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0439400" cy="692891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11" y="10510"/>
            <a:ext cx="13066986" cy="870362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829" y="47296"/>
            <a:ext cx="12496800" cy="8328134"/>
          </a:xfrm>
          <a:prstGeom prst="rect">
            <a:avLst/>
          </a:prstGeom>
        </p:spPr>
      </p:pic>
      <p:sp>
        <p:nvSpPr>
          <p:cNvPr id="3" name="Rectangle 2"/>
          <p:cNvSpPr/>
          <p:nvPr/>
        </p:nvSpPr>
        <p:spPr>
          <a:xfrm>
            <a:off x="495171" y="4091215"/>
            <a:ext cx="7063152" cy="584775"/>
          </a:xfrm>
          <a:prstGeom prst="rect">
            <a:avLst/>
          </a:prstGeom>
          <a:solidFill>
            <a:srgbClr val="92D050">
              <a:alpha val="74000"/>
            </a:srgbClr>
          </a:solidFill>
        </p:spPr>
        <p:txBody>
          <a:bodyPr wrap="none">
            <a:spAutoFit/>
          </a:bodyPr>
          <a:lstStyle/>
          <a:p>
            <a:r>
              <a:rPr lang="en-US" sz="3200" dirty="0">
                <a:solidFill>
                  <a:prstClr val="black"/>
                </a:solidFill>
              </a:rPr>
              <a:t>Allows </a:t>
            </a:r>
            <a:r>
              <a:rPr lang="en-US" sz="3200" b="1" dirty="0">
                <a:solidFill>
                  <a:prstClr val="black"/>
                </a:solidFill>
              </a:rPr>
              <a:t>prediction</a:t>
            </a:r>
            <a:r>
              <a:rPr lang="en-US" sz="3200" dirty="0">
                <a:solidFill>
                  <a:prstClr val="black"/>
                </a:solidFill>
              </a:rPr>
              <a:t> of how world works</a:t>
            </a:r>
          </a:p>
        </p:txBody>
      </p:sp>
      <p:sp>
        <p:nvSpPr>
          <p:cNvPr id="4" name="Rectangle 3"/>
          <p:cNvSpPr/>
          <p:nvPr/>
        </p:nvSpPr>
        <p:spPr>
          <a:xfrm>
            <a:off x="4191000" y="1402140"/>
            <a:ext cx="4572000" cy="1569660"/>
          </a:xfrm>
          <a:prstGeom prst="rect">
            <a:avLst/>
          </a:prstGeom>
        </p:spPr>
        <p:txBody>
          <a:bodyPr>
            <a:spAutoFit/>
          </a:bodyPr>
          <a:lstStyle/>
          <a:p>
            <a:pPr algn="r"/>
            <a:r>
              <a:rPr lang="en-US" sz="3200" dirty="0">
                <a:solidFill>
                  <a:prstClr val="black"/>
                </a:solidFill>
              </a:rPr>
              <a:t>Understanding of </a:t>
            </a:r>
            <a:r>
              <a:rPr lang="en-US" sz="3200" b="1" dirty="0">
                <a:solidFill>
                  <a:prstClr val="black"/>
                </a:solidFill>
              </a:rPr>
              <a:t>processes and experiments</a:t>
            </a:r>
          </a:p>
        </p:txBody>
      </p:sp>
      <p:sp>
        <p:nvSpPr>
          <p:cNvPr id="5" name="Rectangle 4"/>
          <p:cNvSpPr/>
          <p:nvPr/>
        </p:nvSpPr>
        <p:spPr>
          <a:xfrm>
            <a:off x="381000" y="2057400"/>
            <a:ext cx="4267200" cy="1569660"/>
          </a:xfrm>
          <a:prstGeom prst="rect">
            <a:avLst/>
          </a:prstGeom>
          <a:solidFill>
            <a:schemeClr val="bg1">
              <a:alpha val="63000"/>
            </a:schemeClr>
          </a:solidFill>
          <a:effectLst>
            <a:softEdge rad="63500"/>
          </a:effectLst>
        </p:spPr>
        <p:txBody>
          <a:bodyPr wrap="square">
            <a:spAutoFit/>
          </a:bodyPr>
          <a:lstStyle/>
          <a:p>
            <a:r>
              <a:rPr lang="en-US" sz="3200" dirty="0">
                <a:solidFill>
                  <a:prstClr val="black">
                    <a:lumMod val="85000"/>
                    <a:lumOff val="15000"/>
                  </a:prstClr>
                </a:solidFill>
              </a:rPr>
              <a:t>Close </a:t>
            </a:r>
            <a:r>
              <a:rPr lang="en-US" sz="3200" b="1" dirty="0">
                <a:solidFill>
                  <a:prstClr val="black">
                    <a:lumMod val="85000"/>
                    <a:lumOff val="15000"/>
                  </a:prstClr>
                </a:solidFill>
              </a:rPr>
              <a:t>connections </a:t>
            </a:r>
            <a:r>
              <a:rPr lang="en-US" sz="3200" dirty="0">
                <a:solidFill>
                  <a:prstClr val="black">
                    <a:lumMod val="85000"/>
                    <a:lumOff val="15000"/>
                  </a:prstClr>
                </a:solidFill>
              </a:rPr>
              <a:t>among graphs, charts, and formulas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19" y="776778"/>
            <a:ext cx="7760324" cy="7760324"/>
          </a:xfrm>
          <a:prstGeom prst="rect">
            <a:avLst/>
          </a:prstGeom>
          <a:effectLst>
            <a:softEdge rad="635000"/>
          </a:effectLst>
        </p:spPr>
      </p:pic>
      <p:sp>
        <p:nvSpPr>
          <p:cNvPr id="7" name="Rectangle 6"/>
          <p:cNvSpPr/>
          <p:nvPr/>
        </p:nvSpPr>
        <p:spPr>
          <a:xfrm>
            <a:off x="5029200" y="2667000"/>
            <a:ext cx="4572000" cy="3046988"/>
          </a:xfrm>
          <a:prstGeom prst="rect">
            <a:avLst/>
          </a:prstGeom>
        </p:spPr>
        <p:txBody>
          <a:bodyPr>
            <a:spAutoFit/>
          </a:bodyPr>
          <a:lstStyle/>
          <a:p>
            <a:pPr algn="ctr"/>
            <a:r>
              <a:rPr lang="en-US" sz="3200" dirty="0">
                <a:solidFill>
                  <a:prstClr val="black"/>
                </a:solidFill>
              </a:rPr>
              <a:t>Reading </a:t>
            </a:r>
          </a:p>
          <a:p>
            <a:pPr algn="ctr"/>
            <a:r>
              <a:rPr lang="en-US" sz="3200" dirty="0">
                <a:solidFill>
                  <a:prstClr val="black"/>
                </a:solidFill>
              </a:rPr>
              <a:t>strategies </a:t>
            </a:r>
          </a:p>
          <a:p>
            <a:pPr algn="ctr"/>
            <a:r>
              <a:rPr lang="en-US" sz="3200" dirty="0">
                <a:solidFill>
                  <a:prstClr val="black"/>
                </a:solidFill>
              </a:rPr>
              <a:t>are </a:t>
            </a:r>
          </a:p>
          <a:p>
            <a:pPr algn="ctr"/>
            <a:r>
              <a:rPr lang="en-US" sz="3200" b="1" dirty="0">
                <a:solidFill>
                  <a:prstClr val="black"/>
                </a:solidFill>
              </a:rPr>
              <a:t>corroboration </a:t>
            </a:r>
          </a:p>
          <a:p>
            <a:pPr algn="ctr"/>
            <a:r>
              <a:rPr lang="en-US" sz="3200" b="1" dirty="0">
                <a:solidFill>
                  <a:prstClr val="black"/>
                </a:solidFill>
              </a:rPr>
              <a:t>and </a:t>
            </a:r>
          </a:p>
          <a:p>
            <a:pPr algn="ctr"/>
            <a:r>
              <a:rPr lang="en-US" sz="3200" b="1" dirty="0">
                <a:solidFill>
                  <a:prstClr val="black"/>
                </a:solidFill>
              </a:rPr>
              <a:t>transformation</a:t>
            </a:r>
          </a:p>
        </p:txBody>
      </p:sp>
      <p:sp>
        <p:nvSpPr>
          <p:cNvPr id="2" name="Title 1"/>
          <p:cNvSpPr>
            <a:spLocks noGrp="1"/>
          </p:cNvSpPr>
          <p:nvPr>
            <p:ph type="title"/>
          </p:nvPr>
        </p:nvSpPr>
        <p:spPr>
          <a:xfrm>
            <a:off x="-228600" y="0"/>
            <a:ext cx="9525000" cy="914400"/>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b="1" dirty="0" smtClean="0"/>
              <a:t>Science – Disciplinary Reading</a:t>
            </a:r>
            <a:endParaRPr lang="en-US" sz="4000" b="1" dirty="0"/>
          </a:p>
        </p:txBody>
      </p:sp>
    </p:spTree>
    <p:extLst>
      <p:ext uri="{BB962C8B-B14F-4D97-AF65-F5344CB8AC3E}">
        <p14:creationId xmlns:p14="http://schemas.microsoft.com/office/powerpoint/2010/main" val="105470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5" grpId="0" animBg="1"/>
      <p:bldP spid="5" grpId="1"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762000"/>
            <a:ext cx="7315200" cy="957263"/>
          </a:xfrm>
        </p:spPr>
        <p:style>
          <a:lnRef idx="0">
            <a:schemeClr val="accent6"/>
          </a:lnRef>
          <a:fillRef idx="3">
            <a:schemeClr val="accent6"/>
          </a:fillRef>
          <a:effectRef idx="3">
            <a:schemeClr val="accent6"/>
          </a:effectRef>
          <a:fontRef idx="minor">
            <a:schemeClr val="lt1"/>
          </a:fontRef>
        </p:style>
        <p:txBody>
          <a:bodyPr/>
          <a:lstStyle/>
          <a:p>
            <a:pPr eaLnBrk="1" hangingPunct="1"/>
            <a:r>
              <a:rPr lang="en-US" altLang="en-US" b="1" dirty="0" smtClean="0"/>
              <a:t/>
            </a:r>
            <a:br>
              <a:rPr lang="en-US" altLang="en-US" b="1" dirty="0" smtClean="0"/>
            </a:br>
            <a:r>
              <a:rPr lang="en-US" altLang="en-US" b="1" dirty="0" smtClean="0"/>
              <a:t>Chemistry Note-taking</a:t>
            </a:r>
            <a:br>
              <a:rPr lang="en-US" altLang="en-US" b="1" dirty="0" smtClean="0"/>
            </a:br>
            <a:endParaRPr lang="en-US" altLang="en-US" b="1" dirty="0" smtClean="0"/>
          </a:p>
        </p:txBody>
      </p:sp>
      <p:graphicFrame>
        <p:nvGraphicFramePr>
          <p:cNvPr id="33823" name="Group 31"/>
          <p:cNvGraphicFramePr>
            <a:graphicFrameLocks noGrp="1"/>
          </p:cNvGraphicFramePr>
          <p:nvPr>
            <p:ph sz="half" idx="2"/>
            <p:extLst>
              <p:ext uri="{D42A27DB-BD31-4B8C-83A1-F6EECF244321}">
                <p14:modId xmlns:p14="http://schemas.microsoft.com/office/powerpoint/2010/main" val="2493099569"/>
              </p:ext>
            </p:extLst>
          </p:nvPr>
        </p:nvGraphicFramePr>
        <p:xfrm>
          <a:off x="304800" y="1905000"/>
          <a:ext cx="8458200" cy="4495800"/>
        </p:xfrm>
        <a:graphic>
          <a:graphicData uri="http://schemas.openxmlformats.org/drawingml/2006/table">
            <a:tbl>
              <a:tblPr/>
              <a:tblGrid>
                <a:gridCol w="1691311"/>
                <a:gridCol w="1691310"/>
                <a:gridCol w="1692958"/>
                <a:gridCol w="1691311"/>
                <a:gridCol w="1691310"/>
              </a:tblGrid>
              <a:tr h="1498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dirty="0" smtClean="0">
                          <a:ln>
                            <a:noFill/>
                          </a:ln>
                          <a:solidFill>
                            <a:schemeClr val="tx1"/>
                          </a:solidFill>
                          <a:effectLst/>
                          <a:latin typeface="Arial" charset="0"/>
                        </a:rPr>
                        <a:t>Substances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smtClean="0">
                          <a:ln>
                            <a:noFill/>
                          </a:ln>
                          <a:solidFill>
                            <a:schemeClr val="tx1"/>
                          </a:solidFill>
                          <a:effectLst/>
                          <a:latin typeface="Arial" charset="0"/>
                        </a:rPr>
                        <a:t>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dirty="0" smtClean="0">
                          <a:ln>
                            <a:noFill/>
                          </a:ln>
                          <a:solidFill>
                            <a:schemeClr val="tx1"/>
                          </a:solidFill>
                          <a:effectLst/>
                          <a:latin typeface="Arial" charset="0"/>
                        </a:rPr>
                        <a:t>Processes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smtClean="0">
                          <a:ln>
                            <a:noFill/>
                          </a:ln>
                          <a:solidFill>
                            <a:schemeClr val="tx1"/>
                          </a:solidFill>
                          <a:effectLst/>
                          <a:latin typeface="Arial" charset="0"/>
                        </a:rPr>
                        <a:t>Interactions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7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700" b="1" i="0" u="none" strike="noStrike" cap="none" normalizeH="0" baseline="0" smtClean="0">
                          <a:ln>
                            <a:noFill/>
                          </a:ln>
                          <a:solidFill>
                            <a:schemeClr val="tx1"/>
                          </a:solidFill>
                          <a:effectLst/>
                          <a:latin typeface="Arial" charset="0"/>
                        </a:rPr>
                        <a:t>Atomic Expression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8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8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23154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333500"/>
            <a:ext cx="9601200" cy="7200900"/>
          </a:xfrm>
          <a:prstGeom prst="rect">
            <a:avLst/>
          </a:prstGeom>
        </p:spPr>
      </p:pic>
      <p:sp>
        <p:nvSpPr>
          <p:cNvPr id="3" name="Rectangle 2"/>
          <p:cNvSpPr/>
          <p:nvPr/>
        </p:nvSpPr>
        <p:spPr>
          <a:xfrm>
            <a:off x="0" y="1600200"/>
            <a:ext cx="4572000" cy="1569660"/>
          </a:xfrm>
          <a:prstGeom prst="rect">
            <a:avLst/>
          </a:prstGeom>
        </p:spPr>
        <p:txBody>
          <a:bodyPr>
            <a:spAutoFit/>
          </a:bodyPr>
          <a:lstStyle/>
          <a:p>
            <a:pPr algn="ctr"/>
            <a:r>
              <a:rPr lang="en-US" sz="3200" dirty="0">
                <a:solidFill>
                  <a:prstClr val="black"/>
                </a:solidFill>
              </a:rPr>
              <a:t>Single texts are problematic</a:t>
            </a:r>
          </a:p>
          <a:p>
            <a:pPr algn="ctr"/>
            <a:r>
              <a:rPr lang="en-US" sz="3200" dirty="0">
                <a:solidFill>
                  <a:prstClr val="black"/>
                </a:solidFill>
              </a:rPr>
              <a:t> (no corroboration)</a:t>
            </a:r>
          </a:p>
        </p:txBody>
      </p:sp>
      <p:sp>
        <p:nvSpPr>
          <p:cNvPr id="6" name="Rectangle 5"/>
          <p:cNvSpPr/>
          <p:nvPr/>
        </p:nvSpPr>
        <p:spPr>
          <a:xfrm>
            <a:off x="4343400" y="2819400"/>
            <a:ext cx="4572000" cy="2554545"/>
          </a:xfrm>
          <a:prstGeom prst="rect">
            <a:avLst/>
          </a:prstGeom>
        </p:spPr>
        <p:txBody>
          <a:bodyPr>
            <a:spAutoFit/>
          </a:bodyPr>
          <a:lstStyle/>
          <a:p>
            <a:r>
              <a:rPr lang="en-US" sz="3200" b="1" dirty="0">
                <a:solidFill>
                  <a:prstClr val="black"/>
                </a:solidFill>
              </a:rPr>
              <a:t>Interpretive</a:t>
            </a:r>
            <a:r>
              <a:rPr lang="en-US" sz="3200" dirty="0">
                <a:solidFill>
                  <a:prstClr val="black"/>
                </a:solidFill>
              </a:rPr>
              <a:t>, authors and sourcing are central in interpretation </a:t>
            </a:r>
          </a:p>
          <a:p>
            <a:r>
              <a:rPr lang="en-US" sz="3200" dirty="0">
                <a:solidFill>
                  <a:prstClr val="black"/>
                </a:solidFill>
              </a:rPr>
              <a:t>(</a:t>
            </a:r>
            <a:r>
              <a:rPr lang="en-US" sz="3200" b="1" dirty="0">
                <a:solidFill>
                  <a:prstClr val="black"/>
                </a:solidFill>
              </a:rPr>
              <a:t>must consider bias/perspective</a:t>
            </a:r>
            <a:r>
              <a:rPr lang="en-US" sz="3200" dirty="0">
                <a:solidFill>
                  <a:prstClr val="black"/>
                </a:solidFill>
              </a:rPr>
              <a:t>)</a:t>
            </a:r>
          </a:p>
        </p:txBody>
      </p:sp>
      <p:sp>
        <p:nvSpPr>
          <p:cNvPr id="2" name="Title 1"/>
          <p:cNvSpPr>
            <a:spLocks noGrp="1"/>
          </p:cNvSpPr>
          <p:nvPr>
            <p:ph type="title"/>
          </p:nvPr>
        </p:nvSpPr>
        <p:spPr>
          <a:xfrm>
            <a:off x="-76200" y="0"/>
            <a:ext cx="9220200" cy="13462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4400" b="1" dirty="0" smtClean="0"/>
              <a:t>History/Social Studies – </a:t>
            </a:r>
            <a:br>
              <a:rPr lang="en-US" sz="4400" b="1" dirty="0" smtClean="0"/>
            </a:br>
            <a:r>
              <a:rPr lang="en-US" sz="4400" b="1" dirty="0" smtClean="0"/>
              <a:t>Disciplinary Reading</a:t>
            </a:r>
            <a:endParaRPr lang="en-US" sz="4400" b="1" dirty="0"/>
          </a:p>
        </p:txBody>
      </p:sp>
    </p:spTree>
    <p:extLst>
      <p:ext uri="{BB962C8B-B14F-4D97-AF65-F5344CB8AC3E}">
        <p14:creationId xmlns:p14="http://schemas.microsoft.com/office/powerpoint/2010/main" val="27798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914400"/>
            <a:ext cx="8229600" cy="685800"/>
          </a:xfrm>
        </p:spPr>
        <p:style>
          <a:lnRef idx="0">
            <a:schemeClr val="accent1"/>
          </a:lnRef>
          <a:fillRef idx="3">
            <a:schemeClr val="accent1"/>
          </a:fillRef>
          <a:effectRef idx="3">
            <a:schemeClr val="accent1"/>
          </a:effectRef>
          <a:fontRef idx="minor">
            <a:schemeClr val="lt1"/>
          </a:fontRef>
        </p:style>
        <p:txBody>
          <a:bodyPr/>
          <a:lstStyle/>
          <a:p>
            <a:r>
              <a:rPr lang="en-US" altLang="en-US" dirty="0" smtClean="0"/>
              <a:t>Today’s Outcomes </a:t>
            </a:r>
          </a:p>
        </p:txBody>
      </p:sp>
      <p:sp>
        <p:nvSpPr>
          <p:cNvPr id="3" name="Content Placeholder 2"/>
          <p:cNvSpPr>
            <a:spLocks noGrp="1"/>
          </p:cNvSpPr>
          <p:nvPr>
            <p:ph idx="1"/>
          </p:nvPr>
        </p:nvSpPr>
        <p:spPr>
          <a:xfrm>
            <a:off x="152400" y="1905000"/>
            <a:ext cx="8839200" cy="4495800"/>
          </a:xfrm>
          <a:noFill/>
        </p:spPr>
        <p:txBody>
          <a:bodyPr/>
          <a:lstStyle/>
          <a:p>
            <a:pPr marL="0" indent="0">
              <a:buFont typeface="Arial" pitchFamily="34" charset="0"/>
              <a:buNone/>
              <a:defRPr/>
            </a:pPr>
            <a:r>
              <a:rPr lang="en-US" sz="3100" dirty="0" smtClean="0"/>
              <a:t>Discuss Literacy in Today’s World</a:t>
            </a:r>
          </a:p>
          <a:p>
            <a:pPr marL="0" indent="0">
              <a:buFont typeface="Arial" pitchFamily="34" charset="0"/>
              <a:buNone/>
              <a:defRPr/>
            </a:pPr>
            <a:r>
              <a:rPr lang="en-US" sz="3100" dirty="0" smtClean="0"/>
              <a:t>Review the Illinois Learning Standards</a:t>
            </a:r>
          </a:p>
          <a:p>
            <a:pPr marL="0" indent="0">
              <a:buFont typeface="Arial" pitchFamily="34" charset="0"/>
              <a:buNone/>
              <a:defRPr/>
            </a:pPr>
            <a:r>
              <a:rPr lang="en-US" sz="3100" dirty="0" smtClean="0"/>
              <a:t>Determine Literacy Needs in Content Classrooms</a:t>
            </a:r>
          </a:p>
          <a:p>
            <a:pPr marL="0" indent="0">
              <a:buFont typeface="Arial" pitchFamily="34" charset="0"/>
              <a:buNone/>
              <a:defRPr/>
            </a:pPr>
            <a:r>
              <a:rPr lang="en-US" sz="3100" dirty="0"/>
              <a:t>	</a:t>
            </a:r>
            <a:r>
              <a:rPr lang="en-US" sz="3100" dirty="0" smtClean="0"/>
              <a:t>1.  What’s Happening</a:t>
            </a:r>
          </a:p>
          <a:p>
            <a:pPr marL="0" indent="0">
              <a:buFont typeface="Arial" pitchFamily="34" charset="0"/>
              <a:buNone/>
              <a:defRPr/>
            </a:pPr>
            <a:r>
              <a:rPr lang="en-US" sz="3100" dirty="0"/>
              <a:t>	</a:t>
            </a:r>
            <a:r>
              <a:rPr lang="en-US" sz="3100" dirty="0" smtClean="0"/>
              <a:t>2.  What Needs to Happen</a:t>
            </a:r>
          </a:p>
          <a:p>
            <a:pPr marL="0" indent="0">
              <a:buFont typeface="Arial" pitchFamily="34" charset="0"/>
              <a:buNone/>
              <a:defRPr/>
            </a:pPr>
            <a:r>
              <a:rPr lang="en-US" sz="3100" dirty="0"/>
              <a:t>	</a:t>
            </a:r>
            <a:r>
              <a:rPr lang="en-US" sz="3100" dirty="0" smtClean="0"/>
              <a:t>3.  How To Make it Happen</a:t>
            </a:r>
          </a:p>
          <a:p>
            <a:pPr marL="0" indent="0">
              <a:buFont typeface="Arial" pitchFamily="34" charset="0"/>
              <a:buNone/>
              <a:defRPr/>
            </a:pPr>
            <a:r>
              <a:rPr lang="en-US" sz="3100" dirty="0"/>
              <a:t>	</a:t>
            </a:r>
            <a:r>
              <a:rPr lang="en-US" sz="3100" dirty="0" smtClean="0"/>
              <a:t>	--Strategies for the Classroom</a:t>
            </a:r>
          </a:p>
          <a:p>
            <a:pPr marL="0" indent="0">
              <a:buFont typeface="Arial" pitchFamily="34" charset="0"/>
              <a:buNone/>
              <a:defRPr/>
            </a:pPr>
            <a:r>
              <a:rPr lang="en-US" dirty="0" smtClean="0"/>
              <a:t> </a:t>
            </a:r>
          </a:p>
          <a:p>
            <a:pPr marL="0" indent="0">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smtClean="0"/>
              <a:t>Content contained is licensed under a Creative Commons Attribution-ShareAlike 3.0 Unported License</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6800" y="762001"/>
            <a:ext cx="7315200" cy="838200"/>
          </a:xfrm>
        </p:spPr>
        <p:style>
          <a:lnRef idx="0">
            <a:schemeClr val="accent3"/>
          </a:lnRef>
          <a:fillRef idx="3">
            <a:schemeClr val="accent3"/>
          </a:fillRef>
          <a:effectRef idx="3">
            <a:schemeClr val="accent3"/>
          </a:effectRef>
          <a:fontRef idx="minor">
            <a:schemeClr val="lt1"/>
          </a:fontRef>
        </p:style>
        <p:txBody>
          <a:bodyPr/>
          <a:lstStyle/>
          <a:p>
            <a:pPr eaLnBrk="1" hangingPunct="1"/>
            <a:r>
              <a:rPr lang="en-US" altLang="en-US" b="1" dirty="0" smtClean="0"/>
              <a:t>History Sources</a:t>
            </a:r>
          </a:p>
        </p:txBody>
      </p:sp>
      <p:sp>
        <p:nvSpPr>
          <p:cNvPr id="5" name="Rectangle 3"/>
          <p:cNvSpPr>
            <a:spLocks noGrp="1" noChangeArrowheads="1"/>
          </p:cNvSpPr>
          <p:nvPr>
            <p:ph sz="half" idx="2"/>
          </p:nvPr>
        </p:nvSpPr>
        <p:spPr>
          <a:xfrm>
            <a:off x="762000" y="1828800"/>
            <a:ext cx="7848600" cy="4530725"/>
          </a:xfrm>
        </p:spPr>
        <p:txBody>
          <a:bodyPr/>
          <a:lstStyle/>
          <a:p>
            <a:pPr>
              <a:lnSpc>
                <a:spcPct val="90000"/>
              </a:lnSpc>
            </a:pPr>
            <a:r>
              <a:rPr lang="en-US" altLang="en-US" dirty="0"/>
              <a:t>Who is the author?  Can I trust what he/she says?  Why or why not?</a:t>
            </a:r>
          </a:p>
          <a:p>
            <a:pPr>
              <a:lnSpc>
                <a:spcPct val="90000"/>
              </a:lnSpc>
            </a:pPr>
            <a:r>
              <a:rPr lang="en-US" altLang="en-US" dirty="0"/>
              <a:t>Who was the author writing to?  Why?</a:t>
            </a:r>
          </a:p>
          <a:p>
            <a:pPr>
              <a:lnSpc>
                <a:spcPct val="90000"/>
              </a:lnSpc>
            </a:pPr>
            <a:r>
              <a:rPr lang="en-US" altLang="en-US" dirty="0"/>
              <a:t>When did the author write it?  Does that make a difference?</a:t>
            </a:r>
          </a:p>
          <a:p>
            <a:pPr>
              <a:lnSpc>
                <a:spcPct val="90000"/>
              </a:lnSpc>
            </a:pPr>
            <a:r>
              <a:rPr lang="en-US" altLang="en-US" dirty="0"/>
              <a:t>Do others agree? If not, who is more credible?</a:t>
            </a:r>
          </a:p>
          <a:p>
            <a:pPr>
              <a:lnSpc>
                <a:spcPct val="90000"/>
              </a:lnSpc>
            </a:pPr>
            <a:r>
              <a:rPr lang="en-US" altLang="en-US" dirty="0"/>
              <a:t> What does the author say that makes him/her believable?</a:t>
            </a:r>
          </a:p>
          <a:p>
            <a:pPr>
              <a:lnSpc>
                <a:spcPct val="90000"/>
              </a:lnSpc>
              <a:buFont typeface="Arial" charset="0"/>
              <a:buNone/>
            </a:pPr>
            <a:r>
              <a:rPr lang="en-US" altLang="en-US" dirty="0"/>
              <a:t> </a:t>
            </a:r>
          </a:p>
        </p:txBody>
      </p:sp>
      <p:sp>
        <p:nvSpPr>
          <p:cNvPr id="2" name="TextBox 1"/>
          <p:cNvSpPr txBox="1"/>
          <p:nvPr/>
        </p:nvSpPr>
        <p:spPr>
          <a:xfrm>
            <a:off x="4953000" y="6019800"/>
            <a:ext cx="4038600" cy="646331"/>
          </a:xfrm>
          <a:prstGeom prst="rect">
            <a:avLst/>
          </a:prstGeom>
          <a:noFill/>
        </p:spPr>
        <p:txBody>
          <a:bodyPr wrap="square" rtlCol="0">
            <a:spAutoFit/>
          </a:bodyPr>
          <a:lstStyle/>
          <a:p>
            <a:r>
              <a:rPr lang="en-US" dirty="0">
                <a:hlinkClick r:id="rId3"/>
              </a:rPr>
              <a:t>https://</a:t>
            </a:r>
            <a:r>
              <a:rPr lang="en-US" dirty="0" smtClean="0">
                <a:hlinkClick r:id="rId3"/>
              </a:rPr>
              <a:t>sheg.stanford.edu/rlh</a:t>
            </a:r>
            <a:endParaRPr lang="en-US" dirty="0" smtClean="0"/>
          </a:p>
          <a:p>
            <a:endParaRPr lang="en-US" dirty="0"/>
          </a:p>
        </p:txBody>
      </p:sp>
    </p:spTree>
    <p:extLst>
      <p:ext uri="{BB962C8B-B14F-4D97-AF65-F5344CB8AC3E}">
        <p14:creationId xmlns:p14="http://schemas.microsoft.com/office/powerpoint/2010/main" val="2523936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2" y="685800"/>
            <a:ext cx="8229600" cy="685800"/>
          </a:xfrm>
        </p:spPr>
        <p:style>
          <a:lnRef idx="0">
            <a:schemeClr val="accent3"/>
          </a:lnRef>
          <a:fillRef idx="3">
            <a:schemeClr val="accent3"/>
          </a:fillRef>
          <a:effectRef idx="3">
            <a:schemeClr val="accent3"/>
          </a:effectRef>
          <a:fontRef idx="minor">
            <a:schemeClr val="lt1"/>
          </a:fontRef>
        </p:style>
        <p:txBody>
          <a:bodyPr/>
          <a:lstStyle/>
          <a:p>
            <a:r>
              <a:rPr lang="en-US" altLang="en-US" dirty="0"/>
              <a:t>Multiple Text Discussion Web</a:t>
            </a:r>
          </a:p>
        </p:txBody>
      </p:sp>
      <p:sp>
        <p:nvSpPr>
          <p:cNvPr id="17412" name="Rectangle 4"/>
          <p:cNvSpPr>
            <a:spLocks noChangeArrowheads="1"/>
          </p:cNvSpPr>
          <p:nvPr/>
        </p:nvSpPr>
        <p:spPr bwMode="auto">
          <a:xfrm>
            <a:off x="3733800" y="3581400"/>
            <a:ext cx="1524000" cy="609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altLang="en-US" sz="1400"/>
              <a:t>Yes/No Question</a:t>
            </a:r>
            <a:endParaRPr lang="en-US" altLang="en-US"/>
          </a:p>
        </p:txBody>
      </p:sp>
      <p:sp>
        <p:nvSpPr>
          <p:cNvPr id="17414" name="Rectangle 6"/>
          <p:cNvSpPr>
            <a:spLocks noChangeArrowheads="1"/>
          </p:cNvSpPr>
          <p:nvPr/>
        </p:nvSpPr>
        <p:spPr bwMode="auto">
          <a:xfrm>
            <a:off x="609600" y="1981200"/>
            <a:ext cx="2362200" cy="1447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p>
        </p:txBody>
      </p:sp>
      <p:sp>
        <p:nvSpPr>
          <p:cNvPr id="17415" name="Rectangle 7"/>
          <p:cNvSpPr>
            <a:spLocks noChangeArrowheads="1"/>
          </p:cNvSpPr>
          <p:nvPr/>
        </p:nvSpPr>
        <p:spPr bwMode="auto">
          <a:xfrm>
            <a:off x="609600" y="3505200"/>
            <a:ext cx="2362200" cy="1371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p>
        </p:txBody>
      </p:sp>
      <p:sp>
        <p:nvSpPr>
          <p:cNvPr id="17416" name="Rectangle 8"/>
          <p:cNvSpPr>
            <a:spLocks noChangeArrowheads="1"/>
          </p:cNvSpPr>
          <p:nvPr/>
        </p:nvSpPr>
        <p:spPr bwMode="auto">
          <a:xfrm>
            <a:off x="609600" y="5029200"/>
            <a:ext cx="2362200" cy="1371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endParaRPr lang="en-US" altLang="en-US"/>
          </a:p>
        </p:txBody>
      </p:sp>
      <p:sp>
        <p:nvSpPr>
          <p:cNvPr id="17417" name="Rectangle 9"/>
          <p:cNvSpPr>
            <a:spLocks noChangeArrowheads="1"/>
          </p:cNvSpPr>
          <p:nvPr/>
        </p:nvSpPr>
        <p:spPr bwMode="auto">
          <a:xfrm>
            <a:off x="1143000" y="1524000"/>
            <a:ext cx="9144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altLang="en-US" dirty="0"/>
              <a:t>YES</a:t>
            </a:r>
          </a:p>
        </p:txBody>
      </p:sp>
      <p:sp>
        <p:nvSpPr>
          <p:cNvPr id="17419" name="Text Box 11"/>
          <p:cNvSpPr txBox="1">
            <a:spLocks noChangeArrowheads="1"/>
          </p:cNvSpPr>
          <p:nvPr/>
        </p:nvSpPr>
        <p:spPr bwMode="auto">
          <a:xfrm>
            <a:off x="685800" y="2057400"/>
            <a:ext cx="14255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Text 1 Evidence</a:t>
            </a:r>
            <a:endParaRPr lang="en-US" altLang="en-US" sz="1200"/>
          </a:p>
        </p:txBody>
      </p:sp>
      <p:sp>
        <p:nvSpPr>
          <p:cNvPr id="17421" name="Text Box 13"/>
          <p:cNvSpPr txBox="1">
            <a:spLocks noChangeArrowheads="1"/>
          </p:cNvSpPr>
          <p:nvPr/>
        </p:nvSpPr>
        <p:spPr bwMode="auto">
          <a:xfrm>
            <a:off x="685800" y="3505200"/>
            <a:ext cx="15779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Text 2 Evidence</a:t>
            </a:r>
            <a:endParaRPr lang="en-US" altLang="en-US"/>
          </a:p>
        </p:txBody>
      </p:sp>
      <p:sp>
        <p:nvSpPr>
          <p:cNvPr id="17423" name="Text Box 15"/>
          <p:cNvSpPr txBox="1">
            <a:spLocks noChangeArrowheads="1"/>
          </p:cNvSpPr>
          <p:nvPr/>
        </p:nvSpPr>
        <p:spPr bwMode="auto">
          <a:xfrm>
            <a:off x="685800" y="5029200"/>
            <a:ext cx="15398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b="1"/>
              <a:t>Text 3 Evidence</a:t>
            </a:r>
            <a:endParaRPr lang="en-US" altLang="en-US"/>
          </a:p>
        </p:txBody>
      </p:sp>
      <p:sp>
        <p:nvSpPr>
          <p:cNvPr id="17424" name="Rectangle 16"/>
          <p:cNvSpPr>
            <a:spLocks noChangeArrowheads="1"/>
          </p:cNvSpPr>
          <p:nvPr/>
        </p:nvSpPr>
        <p:spPr bwMode="auto">
          <a:xfrm>
            <a:off x="6705600" y="1600200"/>
            <a:ext cx="9144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altLang="en-US"/>
              <a:t>NO</a:t>
            </a:r>
          </a:p>
        </p:txBody>
      </p:sp>
      <p:sp>
        <p:nvSpPr>
          <p:cNvPr id="17425" name="Rectangle 17"/>
          <p:cNvSpPr>
            <a:spLocks noChangeArrowheads="1"/>
          </p:cNvSpPr>
          <p:nvPr/>
        </p:nvSpPr>
        <p:spPr bwMode="auto">
          <a:xfrm>
            <a:off x="6096000" y="2057400"/>
            <a:ext cx="2362200" cy="1447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p>
        </p:txBody>
      </p:sp>
      <p:sp>
        <p:nvSpPr>
          <p:cNvPr id="17426" name="Rectangle 18"/>
          <p:cNvSpPr>
            <a:spLocks noChangeArrowheads="1"/>
          </p:cNvSpPr>
          <p:nvPr/>
        </p:nvSpPr>
        <p:spPr bwMode="auto">
          <a:xfrm>
            <a:off x="6096000" y="3581400"/>
            <a:ext cx="2362200" cy="1447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p>
        </p:txBody>
      </p:sp>
      <p:sp>
        <p:nvSpPr>
          <p:cNvPr id="17427" name="Rectangle 19"/>
          <p:cNvSpPr>
            <a:spLocks noChangeArrowheads="1"/>
          </p:cNvSpPr>
          <p:nvPr/>
        </p:nvSpPr>
        <p:spPr bwMode="auto">
          <a:xfrm>
            <a:off x="6096000" y="5105400"/>
            <a:ext cx="2362200" cy="13716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endParaRPr lang="en-US" altLang="en-US"/>
          </a:p>
        </p:txBody>
      </p:sp>
      <p:sp>
        <p:nvSpPr>
          <p:cNvPr id="17429" name="Text Box 21"/>
          <p:cNvSpPr txBox="1">
            <a:spLocks noChangeArrowheads="1"/>
          </p:cNvSpPr>
          <p:nvPr/>
        </p:nvSpPr>
        <p:spPr bwMode="auto">
          <a:xfrm>
            <a:off x="6172200" y="2133600"/>
            <a:ext cx="14478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Text 1 Evidence</a:t>
            </a:r>
            <a:endParaRPr lang="en-US" altLang="en-US"/>
          </a:p>
        </p:txBody>
      </p:sp>
      <p:sp>
        <p:nvSpPr>
          <p:cNvPr id="17430" name="Text Box 22"/>
          <p:cNvSpPr txBox="1">
            <a:spLocks noChangeArrowheads="1"/>
          </p:cNvSpPr>
          <p:nvPr/>
        </p:nvSpPr>
        <p:spPr bwMode="auto">
          <a:xfrm>
            <a:off x="6172200" y="3657600"/>
            <a:ext cx="15779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Text 2 Evidence</a:t>
            </a:r>
            <a:endParaRPr lang="en-US" altLang="en-US"/>
          </a:p>
        </p:txBody>
      </p:sp>
      <p:sp>
        <p:nvSpPr>
          <p:cNvPr id="17431" name="Text Box 23"/>
          <p:cNvSpPr txBox="1">
            <a:spLocks noChangeArrowheads="1"/>
          </p:cNvSpPr>
          <p:nvPr/>
        </p:nvSpPr>
        <p:spPr bwMode="auto">
          <a:xfrm>
            <a:off x="6172200" y="5181600"/>
            <a:ext cx="15779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Text 3 Evidence</a:t>
            </a:r>
            <a:endParaRPr lang="en-US" altLang="en-US"/>
          </a:p>
        </p:txBody>
      </p:sp>
      <p:sp>
        <p:nvSpPr>
          <p:cNvPr id="17432" name="Rectangle 24"/>
          <p:cNvSpPr>
            <a:spLocks noChangeArrowheads="1"/>
          </p:cNvSpPr>
          <p:nvPr/>
        </p:nvSpPr>
        <p:spPr bwMode="auto">
          <a:xfrm>
            <a:off x="3810000" y="4495800"/>
            <a:ext cx="1447800" cy="1676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p>
        </p:txBody>
      </p:sp>
      <p:sp>
        <p:nvSpPr>
          <p:cNvPr id="17433" name="Text Box 25"/>
          <p:cNvSpPr txBox="1">
            <a:spLocks noChangeArrowheads="1"/>
          </p:cNvSpPr>
          <p:nvPr/>
        </p:nvSpPr>
        <p:spPr bwMode="auto">
          <a:xfrm>
            <a:off x="4060825" y="4716463"/>
            <a:ext cx="10445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1"/>
              <a:t>Our View</a:t>
            </a:r>
          </a:p>
        </p:txBody>
      </p:sp>
      <p:sp>
        <p:nvSpPr>
          <p:cNvPr id="17434" name="Line 26"/>
          <p:cNvSpPr>
            <a:spLocks noChangeShapeType="1"/>
          </p:cNvSpPr>
          <p:nvPr/>
        </p:nvSpPr>
        <p:spPr bwMode="auto">
          <a:xfrm flipH="1">
            <a:off x="2971800" y="3886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5" name="Line 27"/>
          <p:cNvSpPr>
            <a:spLocks noChangeShapeType="1"/>
          </p:cNvSpPr>
          <p:nvPr/>
        </p:nvSpPr>
        <p:spPr bwMode="auto">
          <a:xfrm flipV="1">
            <a:off x="5257800" y="38862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6" name="Line 28"/>
          <p:cNvSpPr>
            <a:spLocks noChangeShapeType="1"/>
          </p:cNvSpPr>
          <p:nvPr/>
        </p:nvSpPr>
        <p:spPr bwMode="auto">
          <a:xfrm flipH="1" flipV="1">
            <a:off x="2971800" y="3048000"/>
            <a:ext cx="762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7" name="Line 29"/>
          <p:cNvSpPr>
            <a:spLocks noChangeShapeType="1"/>
          </p:cNvSpPr>
          <p:nvPr/>
        </p:nvSpPr>
        <p:spPr bwMode="auto">
          <a:xfrm flipV="1">
            <a:off x="5257800" y="3048000"/>
            <a:ext cx="838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8" name="Line 30"/>
          <p:cNvSpPr>
            <a:spLocks noChangeShapeType="1"/>
          </p:cNvSpPr>
          <p:nvPr/>
        </p:nvSpPr>
        <p:spPr bwMode="auto">
          <a:xfrm flipH="1">
            <a:off x="2971800" y="4114800"/>
            <a:ext cx="7620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9" name="Line 31"/>
          <p:cNvSpPr>
            <a:spLocks noChangeShapeType="1"/>
          </p:cNvSpPr>
          <p:nvPr/>
        </p:nvSpPr>
        <p:spPr bwMode="auto">
          <a:xfrm>
            <a:off x="5257800" y="41910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49805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762000"/>
            <a:ext cx="7620000" cy="838200"/>
          </a:xfrm>
        </p:spPr>
        <p:style>
          <a:lnRef idx="0">
            <a:schemeClr val="accent3"/>
          </a:lnRef>
          <a:fillRef idx="3">
            <a:schemeClr val="accent3"/>
          </a:fillRef>
          <a:effectRef idx="3">
            <a:schemeClr val="accent3"/>
          </a:effectRef>
          <a:fontRef idx="minor">
            <a:schemeClr val="lt1"/>
          </a:fontRef>
        </p:style>
        <p:txBody>
          <a:bodyPr/>
          <a:lstStyle/>
          <a:p>
            <a:r>
              <a:rPr lang="en-US" altLang="en-US" dirty="0"/>
              <a:t>Inquiry Chart</a:t>
            </a:r>
          </a:p>
        </p:txBody>
      </p:sp>
      <p:graphicFrame>
        <p:nvGraphicFramePr>
          <p:cNvPr id="16467" name="Group 83"/>
          <p:cNvGraphicFramePr>
            <a:graphicFrameLocks noGrp="1"/>
          </p:cNvGraphicFramePr>
          <p:nvPr>
            <p:extLst>
              <p:ext uri="{D42A27DB-BD31-4B8C-83A1-F6EECF244321}">
                <p14:modId xmlns:p14="http://schemas.microsoft.com/office/powerpoint/2010/main" val="1779559071"/>
              </p:ext>
            </p:extLst>
          </p:nvPr>
        </p:nvGraphicFramePr>
        <p:xfrm>
          <a:off x="533400" y="1752600"/>
          <a:ext cx="8229602" cy="4596386"/>
        </p:xfrm>
        <a:graphic>
          <a:graphicData uri="http://schemas.openxmlformats.org/drawingml/2006/table">
            <a:tbl>
              <a:tblPr/>
              <a:tblGrid>
                <a:gridCol w="1711105"/>
                <a:gridCol w="1466662"/>
                <a:gridCol w="1466662"/>
                <a:gridCol w="1466662"/>
                <a:gridCol w="2118511"/>
              </a:tblGrid>
              <a:tr h="597390">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Q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Q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Q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Credible?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r>
              <a:tr h="937082">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7082">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7082">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7750">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My </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Opinion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34664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87" name="Group 67"/>
          <p:cNvGraphicFramePr>
            <a:graphicFrameLocks noGrp="1"/>
          </p:cNvGraphicFramePr>
          <p:nvPr>
            <p:extLst>
              <p:ext uri="{D42A27DB-BD31-4B8C-83A1-F6EECF244321}">
                <p14:modId xmlns:p14="http://schemas.microsoft.com/office/powerpoint/2010/main" val="1446221893"/>
              </p:ext>
            </p:extLst>
          </p:nvPr>
        </p:nvGraphicFramePr>
        <p:xfrm>
          <a:off x="685800" y="838200"/>
          <a:ext cx="7620000" cy="5382768"/>
        </p:xfrm>
        <a:graphic>
          <a:graphicData uri="http://schemas.openxmlformats.org/drawingml/2006/table">
            <a:tbl>
              <a:tblPr/>
              <a:tblGrid>
                <a:gridCol w="1433465"/>
                <a:gridCol w="1508911"/>
                <a:gridCol w="1358020"/>
                <a:gridCol w="1358020"/>
                <a:gridCol w="1961584"/>
              </a:tblGrid>
              <a:tr h="854337">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800" b="0" i="0" u="none" strike="noStrike" cap="none" normalizeH="0" baseline="0" dirty="0" smtClean="0">
                          <a:ln>
                            <a:noFill/>
                          </a:ln>
                          <a:solidFill>
                            <a:schemeClr val="tx1"/>
                          </a:solidFill>
                          <a:effectLst/>
                          <a:latin typeface="Arial" charset="0"/>
                          <a:ea typeface="ＭＳ Ｐゴシック" pitchFamily="64" charset="-128"/>
                        </a:rPr>
                        <a:t>Is Oprah dangerous?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800" b="0" i="0" u="none" strike="noStrike" cap="none" normalizeH="0" baseline="0" dirty="0" smtClean="0">
                          <a:ln>
                            <a:noFill/>
                          </a:ln>
                          <a:solidFill>
                            <a:schemeClr val="tx1"/>
                          </a:solidFill>
                          <a:effectLst/>
                          <a:latin typeface="Arial" charset="0"/>
                          <a:ea typeface="ＭＳ Ｐゴシック" pitchFamily="64" charset="-128"/>
                        </a:rPr>
                        <a:t>Is Oprah self-serving?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800" b="0" i="0" u="none" strike="noStrike" cap="none" normalizeH="0" baseline="0" dirty="0" smtClean="0">
                          <a:ln>
                            <a:noFill/>
                          </a:ln>
                          <a:solidFill>
                            <a:schemeClr val="tx1"/>
                          </a:solidFill>
                          <a:effectLst/>
                          <a:latin typeface="Arial" charset="0"/>
                          <a:ea typeface="ＭＳ Ｐゴシック" pitchFamily="64" charset="-128"/>
                        </a:rPr>
                        <a:t>Is Oprah compassionate?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Credible?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r>
              <a:tr h="1196072">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Answer/</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evidence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800" b="0" i="0" u="none" strike="noStrike" cap="none" normalizeH="0" baseline="0" dirty="0" smtClean="0">
                          <a:ln>
                            <a:noFill/>
                          </a:ln>
                          <a:solidFill>
                            <a:schemeClr val="tx1"/>
                          </a:solidFill>
                          <a:effectLst/>
                          <a:latin typeface="Arial" charset="0"/>
                          <a:ea typeface="ＭＳ Ｐゴシック" pitchFamily="64" charset="-128"/>
                        </a:rPr>
                        <a:t>No:  </a:t>
                      </a:r>
                      <a:r>
                        <a:rPr kumimoji="0" lang="en-US" altLang="en-US" sz="1200" b="0" i="0" u="none" strike="noStrike" cap="none" normalizeH="0" baseline="0" dirty="0" smtClean="0">
                          <a:ln>
                            <a:noFill/>
                          </a:ln>
                          <a:solidFill>
                            <a:schemeClr val="tx1"/>
                          </a:solidFill>
                          <a:effectLst/>
                          <a:latin typeface="Arial" charset="0"/>
                          <a:ea typeface="ＭＳ Ｐゴシック" pitchFamily="64" charset="-128"/>
                        </a:rPr>
                        <a:t>[her accomplishments] “speak …to touching hearts, and leaving each one uplifted”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5336">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2 </a:t>
                      </a: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Answer/</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evidence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0901">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Text 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Answer/</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1600" b="0" i="0" u="none" strike="noStrike" cap="none" normalizeH="0" baseline="0" dirty="0" smtClean="0">
                          <a:ln>
                            <a:noFill/>
                          </a:ln>
                          <a:solidFill>
                            <a:schemeClr val="tx1"/>
                          </a:solidFill>
                          <a:effectLst/>
                          <a:latin typeface="Arial" charset="0"/>
                          <a:ea typeface="ＭＳ Ｐゴシック" pitchFamily="64" charset="-128"/>
                        </a:rPr>
                        <a:t>evidence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000" b="0" i="0" u="none" strike="noStrike" cap="none" normalizeH="0" baseline="0" smtClean="0">
                          <a:ln>
                            <a:noFill/>
                          </a:ln>
                          <a:solidFill>
                            <a:schemeClr val="tx1"/>
                          </a:solidFill>
                          <a:effectLst/>
                          <a:latin typeface="Arial" charset="0"/>
                          <a:ea typeface="ＭＳ Ｐゴシック" pitchFamily="64" charset="-128"/>
                        </a:rPr>
                        <a:t>Yes: </a:t>
                      </a:r>
                      <a:r>
                        <a:rPr kumimoji="0" lang="en-US" altLang="en-US" sz="1200" b="0" i="0" u="none" strike="noStrike" cap="none" normalizeH="0" baseline="0" smtClean="0">
                          <a:ln>
                            <a:noFill/>
                          </a:ln>
                          <a:solidFill>
                            <a:schemeClr val="tx1"/>
                          </a:solidFill>
                          <a:effectLst/>
                          <a:latin typeface="Arial" charset="0"/>
                          <a:ea typeface="ＭＳ Ｐゴシック" pitchFamily="64" charset="-128"/>
                        </a:rPr>
                        <a:t>“Oprah is a conduit to lead people to hell”</a:t>
                      </a:r>
                      <a:endParaRPr kumimoji="0" lang="en-US" altLang="en-US" sz="20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2554">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My </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en-US" sz="2800" b="0" i="0" u="none" strike="noStrike" cap="none" normalizeH="0" baseline="0" dirty="0" smtClean="0">
                          <a:ln>
                            <a:noFill/>
                          </a:ln>
                          <a:solidFill>
                            <a:schemeClr val="tx1"/>
                          </a:solidFill>
                          <a:effectLst/>
                          <a:latin typeface="Arial" charset="0"/>
                          <a:ea typeface="ＭＳ Ｐゴシック" pitchFamily="64" charset="-128"/>
                        </a:rPr>
                        <a:t>Opinion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Arial" charset="0"/>
                          <a:ea typeface="ＭＳ Ｐゴシック" pitchFamily="64" charset="-128"/>
                        </a:defRPr>
                      </a:lvl1pPr>
                      <a:lvl2pPr>
                        <a:spcBef>
                          <a:spcPct val="20000"/>
                        </a:spcBef>
                        <a:buFont typeface="Arial" charset="0"/>
                        <a:defRPr sz="2400">
                          <a:solidFill>
                            <a:schemeClr val="tx1"/>
                          </a:solidFill>
                          <a:latin typeface="Arial" charset="0"/>
                          <a:ea typeface="ＭＳ Ｐゴシック" pitchFamily="64" charset="-128"/>
                        </a:defRPr>
                      </a:lvl2pPr>
                      <a:lvl3pPr>
                        <a:spcBef>
                          <a:spcPct val="20000"/>
                        </a:spcBef>
                        <a:buFont typeface="Arial" charset="0"/>
                        <a:defRPr sz="2000">
                          <a:solidFill>
                            <a:schemeClr val="tx1"/>
                          </a:solidFill>
                          <a:latin typeface="Arial" charset="0"/>
                          <a:ea typeface="ＭＳ Ｐゴシック" pitchFamily="64" charset="-128"/>
                        </a:defRPr>
                      </a:lvl3pPr>
                      <a:lvl4pPr>
                        <a:spcBef>
                          <a:spcPct val="20000"/>
                        </a:spcBef>
                        <a:buFont typeface="Arial" charset="0"/>
                        <a:defRPr>
                          <a:solidFill>
                            <a:schemeClr val="tx1"/>
                          </a:solidFill>
                          <a:latin typeface="Arial" charset="0"/>
                          <a:ea typeface="ＭＳ Ｐゴシック" pitchFamily="64" charset="-128"/>
                        </a:defRPr>
                      </a:lvl4pPr>
                      <a:lvl5pPr>
                        <a:spcBef>
                          <a:spcPct val="20000"/>
                        </a:spcBef>
                        <a:buFont typeface="Arial" charset="0"/>
                        <a:defRPr>
                          <a:solidFill>
                            <a:schemeClr val="tx1"/>
                          </a:solidFill>
                          <a:latin typeface="Arial" charset="0"/>
                          <a:ea typeface="ＭＳ Ｐゴシック" pitchFamily="64" charset="-128"/>
                        </a:defRPr>
                      </a:lvl5pPr>
                      <a:lvl6pPr fontAlgn="base">
                        <a:spcBef>
                          <a:spcPct val="20000"/>
                        </a:spcBef>
                        <a:spcAft>
                          <a:spcPct val="0"/>
                        </a:spcAft>
                        <a:buFont typeface="Arial" charset="0"/>
                        <a:defRPr>
                          <a:solidFill>
                            <a:schemeClr val="tx1"/>
                          </a:solidFill>
                          <a:latin typeface="Arial" charset="0"/>
                          <a:ea typeface="ＭＳ Ｐゴシック" pitchFamily="64" charset="-128"/>
                        </a:defRPr>
                      </a:lvl6pPr>
                      <a:lvl7pPr fontAlgn="base">
                        <a:spcBef>
                          <a:spcPct val="20000"/>
                        </a:spcBef>
                        <a:spcAft>
                          <a:spcPct val="0"/>
                        </a:spcAft>
                        <a:buFont typeface="Arial" charset="0"/>
                        <a:defRPr>
                          <a:solidFill>
                            <a:schemeClr val="tx1"/>
                          </a:solidFill>
                          <a:latin typeface="Arial" charset="0"/>
                          <a:ea typeface="ＭＳ Ｐゴシック" pitchFamily="64" charset="-128"/>
                        </a:defRPr>
                      </a:lvl7pPr>
                      <a:lvl8pPr fontAlgn="base">
                        <a:spcBef>
                          <a:spcPct val="20000"/>
                        </a:spcBef>
                        <a:spcAft>
                          <a:spcPct val="0"/>
                        </a:spcAft>
                        <a:buFont typeface="Arial" charset="0"/>
                        <a:defRPr>
                          <a:solidFill>
                            <a:schemeClr val="tx1"/>
                          </a:solidFill>
                          <a:latin typeface="Arial" charset="0"/>
                          <a:ea typeface="ＭＳ Ｐゴシック" pitchFamily="64" charset="-128"/>
                        </a:defRPr>
                      </a:lvl8pPr>
                      <a:lvl9pPr fontAlgn="base">
                        <a:spcBef>
                          <a:spcPct val="20000"/>
                        </a:spcBef>
                        <a:spcAft>
                          <a:spcPct val="0"/>
                        </a:spcAft>
                        <a:buFont typeface="Arial" charset="0"/>
                        <a:defRPr>
                          <a:solidFill>
                            <a:schemeClr val="tx1"/>
                          </a:solidFill>
                          <a:latin typeface="Arial" charset="0"/>
                          <a:ea typeface="ＭＳ Ｐゴシック" pitchFamily="6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en-US" sz="2800" b="0" i="0" u="none" strike="noStrike" cap="none" normalizeH="0" baseline="0" dirty="0" smtClean="0">
                        <a:ln>
                          <a:noFill/>
                        </a:ln>
                        <a:solidFill>
                          <a:schemeClr val="tx1"/>
                        </a:solidFill>
                        <a:effectLst/>
                        <a:latin typeface="Arial" charset="0"/>
                        <a:ea typeface="ＭＳ Ｐゴシック" pitchFamily="6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6567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15505"/>
            <a:ext cx="9144000" cy="6247295"/>
          </a:xfrm>
          <a:prstGeom prst="rect">
            <a:avLst/>
          </a:prstGeom>
        </p:spPr>
      </p:pic>
      <p:sp>
        <p:nvSpPr>
          <p:cNvPr id="4" name="Rectangle 3"/>
          <p:cNvSpPr/>
          <p:nvPr/>
        </p:nvSpPr>
        <p:spPr>
          <a:xfrm>
            <a:off x="-1" y="5867400"/>
            <a:ext cx="9149255" cy="1274195"/>
          </a:xfrm>
          <a:prstGeom prst="rect">
            <a:avLst/>
          </a:prstGeom>
          <a:solidFill>
            <a:schemeClr val="tx1">
              <a:alpha val="64000"/>
            </a:schemeClr>
          </a:solidFill>
        </p:spPr>
        <p:txBody>
          <a:bodyPr wrap="square" anchor="ctr">
            <a:spAutoFit/>
          </a:bodyPr>
          <a:lstStyle/>
          <a:p>
            <a:pPr algn="ctr">
              <a:lnSpc>
                <a:spcPct val="80000"/>
              </a:lnSpc>
              <a:spcBef>
                <a:spcPts val="0"/>
              </a:spcBef>
            </a:pPr>
            <a:endParaRPr lang="en-US" sz="3200" dirty="0">
              <a:solidFill>
                <a:srgbClr val="FFFFFF"/>
              </a:solidFill>
            </a:endParaRPr>
          </a:p>
          <a:p>
            <a:pPr algn="ctr">
              <a:lnSpc>
                <a:spcPct val="80000"/>
              </a:lnSpc>
              <a:spcBef>
                <a:spcPts val="0"/>
              </a:spcBef>
            </a:pPr>
            <a:r>
              <a:rPr lang="en-US" sz="3200" dirty="0">
                <a:solidFill>
                  <a:srgbClr val="FFFFFF"/>
                </a:solidFill>
              </a:rPr>
              <a:t>Deals with the </a:t>
            </a:r>
            <a:r>
              <a:rPr lang="en-US" sz="3200" b="1" dirty="0">
                <a:solidFill>
                  <a:srgbClr val="FFFFFF"/>
                </a:solidFill>
              </a:rPr>
              <a:t>human condition</a:t>
            </a:r>
          </a:p>
          <a:p>
            <a:pPr algn="ctr">
              <a:lnSpc>
                <a:spcPct val="80000"/>
              </a:lnSpc>
              <a:spcBef>
                <a:spcPts val="0"/>
              </a:spcBef>
            </a:pPr>
            <a:endParaRPr lang="en-US" sz="3200"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98" y="1219200"/>
            <a:ext cx="9167649" cy="6106367"/>
          </a:xfrm>
          <a:prstGeom prst="rect">
            <a:avLst/>
          </a:prstGeom>
        </p:spPr>
      </p:pic>
      <p:sp>
        <p:nvSpPr>
          <p:cNvPr id="5" name="Rectangle 4"/>
          <p:cNvSpPr/>
          <p:nvPr/>
        </p:nvSpPr>
        <p:spPr>
          <a:xfrm>
            <a:off x="-28904" y="5660005"/>
            <a:ext cx="9149255" cy="1274195"/>
          </a:xfrm>
          <a:prstGeom prst="rect">
            <a:avLst/>
          </a:prstGeom>
          <a:solidFill>
            <a:schemeClr val="tx1">
              <a:alpha val="64000"/>
            </a:schemeClr>
          </a:solidFill>
        </p:spPr>
        <p:txBody>
          <a:bodyPr wrap="square">
            <a:spAutoFit/>
          </a:bodyPr>
          <a:lstStyle/>
          <a:p>
            <a:pPr algn="ctr">
              <a:lnSpc>
                <a:spcPct val="80000"/>
              </a:lnSpc>
              <a:spcBef>
                <a:spcPts val="0"/>
              </a:spcBef>
            </a:pPr>
            <a:endParaRPr lang="en-US" sz="3200" b="1" dirty="0">
              <a:solidFill>
                <a:prstClr val="white"/>
              </a:solidFill>
            </a:endParaRPr>
          </a:p>
          <a:p>
            <a:pPr algn="ctr">
              <a:lnSpc>
                <a:spcPct val="80000"/>
              </a:lnSpc>
              <a:spcBef>
                <a:spcPts val="0"/>
              </a:spcBef>
            </a:pPr>
            <a:r>
              <a:rPr lang="en-US" sz="3200" b="1" dirty="0">
                <a:solidFill>
                  <a:prstClr val="white"/>
                </a:solidFill>
              </a:rPr>
              <a:t>Conveys themes</a:t>
            </a:r>
            <a:r>
              <a:rPr lang="en-US" sz="3200" dirty="0">
                <a:solidFill>
                  <a:prstClr val="white"/>
                </a:solidFill>
              </a:rPr>
              <a:t> about the human experience</a:t>
            </a:r>
          </a:p>
          <a:p>
            <a:pPr algn="ctr">
              <a:lnSpc>
                <a:spcPct val="80000"/>
              </a:lnSpc>
              <a:spcBef>
                <a:spcPts val="0"/>
              </a:spcBef>
            </a:pPr>
            <a:endParaRPr lang="en-US" sz="3200" dirty="0">
              <a:solidFill>
                <a:prstClr val="white"/>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78" y="1219199"/>
            <a:ext cx="9503978" cy="6324791"/>
          </a:xfrm>
          <a:prstGeom prst="rect">
            <a:avLst/>
          </a:prstGeom>
        </p:spPr>
      </p:pic>
      <p:sp>
        <p:nvSpPr>
          <p:cNvPr id="2" name="Title 1"/>
          <p:cNvSpPr>
            <a:spLocks noGrp="1"/>
          </p:cNvSpPr>
          <p:nvPr>
            <p:ph type="title"/>
          </p:nvPr>
        </p:nvSpPr>
        <p:spPr>
          <a:xfrm>
            <a:off x="19050" y="0"/>
            <a:ext cx="9144000" cy="1295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4400" b="1" dirty="0" smtClean="0"/>
              <a:t>Literature – </a:t>
            </a:r>
            <a:br>
              <a:rPr lang="en-US" sz="4400" b="1" dirty="0" smtClean="0"/>
            </a:br>
            <a:r>
              <a:rPr lang="en-US" sz="4400" b="1" dirty="0" smtClean="0"/>
              <a:t>Disciplinary  Reading</a:t>
            </a:r>
            <a:endParaRPr lang="en-US" sz="4400" b="1" dirty="0"/>
          </a:p>
        </p:txBody>
      </p:sp>
      <p:sp>
        <p:nvSpPr>
          <p:cNvPr id="6" name="Rectangle 5"/>
          <p:cNvSpPr/>
          <p:nvPr/>
        </p:nvSpPr>
        <p:spPr>
          <a:xfrm>
            <a:off x="-304800" y="5879271"/>
            <a:ext cx="9525000" cy="978729"/>
          </a:xfrm>
          <a:prstGeom prst="rect">
            <a:avLst/>
          </a:prstGeom>
          <a:solidFill>
            <a:schemeClr val="tx1">
              <a:alpha val="64000"/>
            </a:schemeClr>
          </a:solidFill>
        </p:spPr>
        <p:txBody>
          <a:bodyPr wrap="square">
            <a:spAutoFit/>
          </a:bodyPr>
          <a:lstStyle/>
          <a:p>
            <a:pPr algn="ctr">
              <a:lnSpc>
                <a:spcPct val="80000"/>
              </a:lnSpc>
              <a:spcBef>
                <a:spcPts val="0"/>
              </a:spcBef>
            </a:pPr>
            <a:r>
              <a:rPr lang="en-US" sz="3600" dirty="0">
                <a:solidFill>
                  <a:prstClr val="white"/>
                </a:solidFill>
              </a:rPr>
              <a:t>Has features such as </a:t>
            </a:r>
            <a:r>
              <a:rPr lang="en-US" sz="3600" b="1" dirty="0">
                <a:solidFill>
                  <a:prstClr val="white"/>
                </a:solidFill>
              </a:rPr>
              <a:t>author’s use of purpose and genre</a:t>
            </a:r>
          </a:p>
        </p:txBody>
      </p:sp>
    </p:spTree>
    <p:extLst>
      <p:ext uri="{BB962C8B-B14F-4D97-AF65-F5344CB8AC3E}">
        <p14:creationId xmlns:p14="http://schemas.microsoft.com/office/powerpoint/2010/main" val="21973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3600" b="1" smtClean="0"/>
              <a:t>Academic Disciplines Have Distinct Literacy “Practices”</a:t>
            </a:r>
          </a:p>
        </p:txBody>
      </p:sp>
      <p:sp>
        <p:nvSpPr>
          <p:cNvPr id="31747" name="Rectangle 3"/>
          <p:cNvSpPr>
            <a:spLocks noGrp="1" noChangeArrowheads="1"/>
          </p:cNvSpPr>
          <p:nvPr>
            <p:ph sz="half" idx="1"/>
          </p:nvPr>
        </p:nvSpPr>
        <p:spPr>
          <a:xfrm>
            <a:off x="571500" y="2274888"/>
            <a:ext cx="4038600" cy="4068762"/>
          </a:xfrm>
        </p:spPr>
        <p:txBody>
          <a:bodyPr/>
          <a:lstStyle/>
          <a:p>
            <a:pPr marL="0" indent="0" algn="ctr" eaLnBrk="1" hangingPunct="1">
              <a:lnSpc>
                <a:spcPct val="90000"/>
              </a:lnSpc>
              <a:buFont typeface="Arial" pitchFamily="34" charset="0"/>
              <a:buNone/>
              <a:defRPr/>
            </a:pPr>
            <a:r>
              <a:rPr lang="en-US" altLang="en-US" sz="3200" dirty="0" smtClean="0"/>
              <a:t>Reading in history is different from reading in science, which is different from reading literature, which is different from…….</a:t>
            </a:r>
          </a:p>
          <a:p>
            <a:pPr eaLnBrk="1" hangingPunct="1">
              <a:lnSpc>
                <a:spcPct val="90000"/>
              </a:lnSpc>
              <a:buFont typeface="Arial" pitchFamily="34" charset="0"/>
              <a:buChar char="•"/>
              <a:defRPr/>
            </a:pPr>
            <a:endParaRPr lang="en-US" altLang="en-US" sz="3600" dirty="0" smtClean="0"/>
          </a:p>
        </p:txBody>
      </p:sp>
      <p:pic>
        <p:nvPicPr>
          <p:cNvPr id="3584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2093913"/>
            <a:ext cx="3438525" cy="36401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5657165"/>
            <a:ext cx="7391400" cy="646331"/>
          </a:xfrm>
          <a:prstGeom prst="rect">
            <a:avLst/>
          </a:prstGeom>
        </p:spPr>
        <p:txBody>
          <a:bodyPr wrap="square">
            <a:spAutoFit/>
          </a:bodyPr>
          <a:lstStyle/>
          <a:p>
            <a:r>
              <a:rPr lang="en-US" dirty="0">
                <a:hlinkClick r:id="rId4"/>
              </a:rPr>
              <a:t>https://</a:t>
            </a:r>
            <a:r>
              <a:rPr lang="en-US" dirty="0" smtClean="0">
                <a:hlinkClick r:id="rId4"/>
              </a:rPr>
              <a:t>www.teachingchannel.org/videos/reading-like-a-historian-corroboration</a:t>
            </a: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a:xfrm>
            <a:off x="457200" y="685800"/>
            <a:ext cx="8229600" cy="762000"/>
          </a:xfrm>
        </p:spPr>
        <p:style>
          <a:lnRef idx="1">
            <a:schemeClr val="accent5"/>
          </a:lnRef>
          <a:fillRef idx="2">
            <a:schemeClr val="accent5"/>
          </a:fillRef>
          <a:effectRef idx="1">
            <a:schemeClr val="accent5"/>
          </a:effectRef>
          <a:fontRef idx="minor">
            <a:schemeClr val="dk1"/>
          </a:fontRef>
        </p:style>
        <p:txBody>
          <a:bodyPr/>
          <a:lstStyle/>
          <a:p>
            <a:pPr eaLnBrk="1" fontAlgn="auto" hangingPunct="1">
              <a:spcAft>
                <a:spcPts val="0"/>
              </a:spcAft>
              <a:defRPr/>
            </a:pPr>
            <a:r>
              <a:rPr lang="en-US" sz="3200" dirty="0" smtClean="0"/>
              <a:t> </a:t>
            </a:r>
            <a:r>
              <a:rPr lang="en-US" sz="3200" b="1" dirty="0" smtClean="0"/>
              <a:t>Text Structure</a:t>
            </a:r>
          </a:p>
        </p:txBody>
      </p:sp>
      <p:sp>
        <p:nvSpPr>
          <p:cNvPr id="26627" name="Text Placeholder 6"/>
          <p:cNvSpPr>
            <a:spLocks noGrp="1"/>
          </p:cNvSpPr>
          <p:nvPr>
            <p:ph type="body" idx="1"/>
          </p:nvPr>
        </p:nvSpPr>
        <p:spPr>
          <a:xfrm>
            <a:off x="457200" y="1600200"/>
            <a:ext cx="4040188" cy="685800"/>
          </a:xfr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pPr algn="ctr" eaLnBrk="1" fontAlgn="auto" hangingPunct="1">
              <a:spcAft>
                <a:spcPts val="0"/>
              </a:spcAft>
              <a:buFont typeface="Wingdings 3"/>
              <a:buNone/>
              <a:defRPr/>
            </a:pPr>
            <a:endParaRPr lang="en-US" sz="2800" dirty="0" smtClean="0"/>
          </a:p>
          <a:p>
            <a:pPr algn="ctr" eaLnBrk="1" fontAlgn="auto" hangingPunct="1">
              <a:spcAft>
                <a:spcPts val="0"/>
              </a:spcAft>
              <a:buFont typeface="Wingdings 3"/>
              <a:buNone/>
              <a:defRPr/>
            </a:pPr>
            <a:r>
              <a:rPr lang="en-US" sz="5900" dirty="0" smtClean="0"/>
              <a:t>Fiction/Narrative</a:t>
            </a:r>
          </a:p>
          <a:p>
            <a:pPr algn="ctr" eaLnBrk="1" fontAlgn="auto" hangingPunct="1">
              <a:spcAft>
                <a:spcPts val="0"/>
              </a:spcAft>
              <a:buFont typeface="Wingdings 3"/>
              <a:buNone/>
              <a:defRPr/>
            </a:pPr>
            <a:endParaRPr lang="en-US" sz="2800" dirty="0" smtClean="0"/>
          </a:p>
        </p:txBody>
      </p:sp>
      <p:sp>
        <p:nvSpPr>
          <p:cNvPr id="26629" name="Text Placeholder 8"/>
          <p:cNvSpPr>
            <a:spLocks noGrp="1"/>
          </p:cNvSpPr>
          <p:nvPr>
            <p:ph type="body" sz="half" idx="3"/>
          </p:nvPr>
        </p:nvSpPr>
        <p:spPr>
          <a:xfrm>
            <a:off x="4648200" y="1600200"/>
            <a:ext cx="4041775" cy="685800"/>
          </a:xfr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pPr algn="ctr" eaLnBrk="1" fontAlgn="auto" hangingPunct="1">
              <a:spcAft>
                <a:spcPts val="0"/>
              </a:spcAft>
              <a:buFont typeface="Wingdings 3"/>
              <a:buNone/>
              <a:defRPr/>
            </a:pPr>
            <a:endParaRPr lang="en-US" sz="2800" dirty="0" smtClean="0"/>
          </a:p>
          <a:p>
            <a:pPr algn="ctr" eaLnBrk="1" fontAlgn="auto" hangingPunct="1">
              <a:spcAft>
                <a:spcPts val="0"/>
              </a:spcAft>
              <a:buFont typeface="Wingdings 3"/>
              <a:buNone/>
              <a:defRPr/>
            </a:pPr>
            <a:r>
              <a:rPr lang="en-US" sz="5900" dirty="0" smtClean="0"/>
              <a:t>Nonfiction</a:t>
            </a:r>
          </a:p>
          <a:p>
            <a:pPr algn="ctr" eaLnBrk="1" fontAlgn="auto" hangingPunct="1">
              <a:spcAft>
                <a:spcPts val="0"/>
              </a:spcAft>
              <a:buFont typeface="Wingdings 3"/>
              <a:buNone/>
              <a:defRPr/>
            </a:pPr>
            <a:endParaRPr lang="en-US" sz="2800" dirty="0" smtClean="0"/>
          </a:p>
        </p:txBody>
      </p:sp>
      <p:sp>
        <p:nvSpPr>
          <p:cNvPr id="26628" name="Content Placeholder 7"/>
          <p:cNvSpPr>
            <a:spLocks noGrp="1"/>
          </p:cNvSpPr>
          <p:nvPr>
            <p:ph sz="quarter" idx="2"/>
          </p:nvPr>
        </p:nvSpPr>
        <p:spPr>
          <a:xfrm>
            <a:off x="457200" y="2438400"/>
            <a:ext cx="4040188" cy="3962400"/>
          </a:xfrm>
          <a:noFill/>
          <a:ln>
            <a:noFill/>
          </a:ln>
        </p:spPr>
        <p:style>
          <a:lnRef idx="1">
            <a:schemeClr val="accent5"/>
          </a:lnRef>
          <a:fillRef idx="2">
            <a:schemeClr val="accent5"/>
          </a:fillRef>
          <a:effectRef idx="1">
            <a:schemeClr val="accent5"/>
          </a:effectRef>
          <a:fontRef idx="minor">
            <a:schemeClr val="dk1"/>
          </a:fontRef>
        </p:style>
        <p:txBody>
          <a:bodyPr>
            <a:normAutofit/>
          </a:bodyPr>
          <a:lstStyle/>
          <a:p>
            <a:pPr marL="365760" indent="-256032" eaLnBrk="1" fontAlgn="auto" hangingPunct="1">
              <a:spcAft>
                <a:spcPts val="0"/>
              </a:spcAft>
              <a:buFont typeface="Arial" pitchFamily="34" charset="0"/>
              <a:buNone/>
              <a:defRPr/>
            </a:pPr>
            <a:endParaRPr lang="en-US" b="1" dirty="0" smtClean="0"/>
          </a:p>
          <a:p>
            <a:pPr marL="365760" indent="-256032" eaLnBrk="1" fontAlgn="auto" hangingPunct="1">
              <a:spcAft>
                <a:spcPts val="0"/>
              </a:spcAft>
              <a:buFont typeface="Arial" pitchFamily="34" charset="0"/>
              <a:buNone/>
              <a:defRPr/>
            </a:pPr>
            <a:r>
              <a:rPr lang="en-US" b="1" dirty="0" smtClean="0"/>
              <a:t>Purpose:  Tell a Story</a:t>
            </a:r>
          </a:p>
          <a:p>
            <a:pPr marL="365760" indent="-256032" eaLnBrk="1" fontAlgn="auto" hangingPunct="1">
              <a:spcAft>
                <a:spcPts val="0"/>
              </a:spcAft>
              <a:buFont typeface="Wingdings 3"/>
              <a:buChar char=""/>
              <a:defRPr/>
            </a:pPr>
            <a:r>
              <a:rPr lang="en-US" dirty="0" smtClean="0"/>
              <a:t>Beginning, middle, end</a:t>
            </a:r>
          </a:p>
          <a:p>
            <a:pPr marL="365760" indent="-256032" eaLnBrk="1" fontAlgn="auto" hangingPunct="1">
              <a:spcAft>
                <a:spcPts val="0"/>
              </a:spcAft>
              <a:buFont typeface="Wingdings 3"/>
              <a:buChar char=""/>
              <a:defRPr/>
            </a:pPr>
            <a:r>
              <a:rPr lang="en-US" dirty="0" smtClean="0"/>
              <a:t>Time is deep structure</a:t>
            </a:r>
          </a:p>
          <a:p>
            <a:pPr marL="365760" indent="-256032" eaLnBrk="1" fontAlgn="auto" hangingPunct="1">
              <a:spcAft>
                <a:spcPts val="0"/>
              </a:spcAft>
              <a:buFont typeface="Wingdings 3"/>
              <a:buChar char=""/>
              <a:defRPr/>
            </a:pPr>
            <a:r>
              <a:rPr lang="en-US" dirty="0" smtClean="0"/>
              <a:t>Specific elements: Characters, Setting, Plot, Conflict, Resolution</a:t>
            </a:r>
          </a:p>
          <a:p>
            <a:pPr marL="365760" indent="-256032" eaLnBrk="1" fontAlgn="auto" hangingPunct="1">
              <a:spcAft>
                <a:spcPts val="0"/>
              </a:spcAft>
              <a:buFont typeface="Wingdings 3"/>
              <a:buChar char=""/>
              <a:defRPr/>
            </a:pPr>
            <a:r>
              <a:rPr lang="en-US" dirty="0" smtClean="0"/>
              <a:t>Realistic or imaginative </a:t>
            </a:r>
          </a:p>
          <a:p>
            <a:pPr marL="365760" indent="-256032" eaLnBrk="1" fontAlgn="auto" hangingPunct="1">
              <a:spcAft>
                <a:spcPts val="0"/>
              </a:spcAft>
              <a:buFont typeface="Arial" pitchFamily="34" charset="0"/>
              <a:buNone/>
              <a:defRPr/>
            </a:pPr>
            <a:endParaRPr lang="en-US" dirty="0" smtClean="0"/>
          </a:p>
        </p:txBody>
      </p:sp>
      <p:sp>
        <p:nvSpPr>
          <p:cNvPr id="26630" name="Content Placeholder 9"/>
          <p:cNvSpPr>
            <a:spLocks noGrp="1"/>
          </p:cNvSpPr>
          <p:nvPr>
            <p:ph sz="quarter" idx="4"/>
          </p:nvPr>
        </p:nvSpPr>
        <p:spPr>
          <a:xfrm>
            <a:off x="4724400" y="2438400"/>
            <a:ext cx="4114800" cy="3962400"/>
          </a:xfrm>
          <a:noFill/>
          <a:ln>
            <a:noFill/>
          </a:ln>
        </p:spPr>
        <p:style>
          <a:lnRef idx="1">
            <a:schemeClr val="accent5"/>
          </a:lnRef>
          <a:fillRef idx="2">
            <a:schemeClr val="accent5"/>
          </a:fillRef>
          <a:effectRef idx="1">
            <a:schemeClr val="accent5"/>
          </a:effectRef>
          <a:fontRef idx="minor">
            <a:schemeClr val="dk1"/>
          </a:fontRef>
        </p:style>
        <p:txBody>
          <a:bodyPr>
            <a:normAutofit/>
          </a:bodyPr>
          <a:lstStyle/>
          <a:p>
            <a:pPr marL="365760" indent="-256032" eaLnBrk="1" fontAlgn="auto" hangingPunct="1">
              <a:spcAft>
                <a:spcPts val="0"/>
              </a:spcAft>
              <a:buFont typeface="Arial" pitchFamily="34" charset="0"/>
              <a:buNone/>
              <a:defRPr/>
            </a:pPr>
            <a:endParaRPr lang="en-US" b="1" dirty="0" smtClean="0"/>
          </a:p>
          <a:p>
            <a:pPr marL="365760" indent="-256032" eaLnBrk="1" fontAlgn="auto" hangingPunct="1">
              <a:spcAft>
                <a:spcPts val="0"/>
              </a:spcAft>
              <a:buFont typeface="Arial" pitchFamily="34" charset="0"/>
              <a:buNone/>
              <a:defRPr/>
            </a:pPr>
            <a:r>
              <a:rPr lang="en-US" b="1" dirty="0" smtClean="0"/>
              <a:t>Purpose:  Inform or Describe</a:t>
            </a:r>
          </a:p>
          <a:p>
            <a:pPr marL="365760" indent="-256032" eaLnBrk="1" fontAlgn="auto" hangingPunct="1">
              <a:spcAft>
                <a:spcPts val="0"/>
              </a:spcAft>
              <a:buFont typeface="Wingdings 3"/>
              <a:buChar char=""/>
              <a:defRPr/>
            </a:pPr>
            <a:r>
              <a:rPr lang="en-US" dirty="0" smtClean="0"/>
              <a:t>Sequential</a:t>
            </a:r>
          </a:p>
          <a:p>
            <a:pPr marL="365760" indent="-256032" eaLnBrk="1" fontAlgn="auto" hangingPunct="1">
              <a:spcAft>
                <a:spcPts val="0"/>
              </a:spcAft>
              <a:buFont typeface="Wingdings 3"/>
              <a:buChar char=""/>
              <a:defRPr/>
            </a:pPr>
            <a:r>
              <a:rPr lang="en-US" dirty="0" smtClean="0"/>
              <a:t>Description</a:t>
            </a:r>
          </a:p>
          <a:p>
            <a:pPr marL="365760" indent="-256032" eaLnBrk="1" fontAlgn="auto" hangingPunct="1">
              <a:spcAft>
                <a:spcPts val="0"/>
              </a:spcAft>
              <a:buFont typeface="Wingdings 3"/>
              <a:buChar char=""/>
              <a:defRPr/>
            </a:pPr>
            <a:r>
              <a:rPr lang="en-US" dirty="0" smtClean="0"/>
              <a:t>Comparison</a:t>
            </a:r>
          </a:p>
          <a:p>
            <a:pPr marL="365760" indent="-256032" eaLnBrk="1" fontAlgn="auto" hangingPunct="1">
              <a:spcAft>
                <a:spcPts val="0"/>
              </a:spcAft>
              <a:buFont typeface="Wingdings 3"/>
              <a:buChar char=""/>
              <a:defRPr/>
            </a:pPr>
            <a:r>
              <a:rPr lang="en-US" dirty="0" smtClean="0"/>
              <a:t>Cause and Effect</a:t>
            </a:r>
          </a:p>
          <a:p>
            <a:pPr marL="365760" indent="-256032" eaLnBrk="1" fontAlgn="auto" hangingPunct="1">
              <a:spcAft>
                <a:spcPts val="0"/>
              </a:spcAft>
              <a:buFont typeface="Wingdings 3"/>
              <a:buChar char=""/>
              <a:defRPr/>
            </a:pPr>
            <a:r>
              <a:rPr lang="en-US" dirty="0" smtClean="0"/>
              <a:t>Problem and Solution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bg/>
                                          </p:spTgt>
                                        </p:tgtEl>
                                        <p:attrNameLst>
                                          <p:attrName>style.visibility</p:attrName>
                                        </p:attrNameLst>
                                      </p:cBhvr>
                                      <p:to>
                                        <p:strVal val="visible"/>
                                      </p:to>
                                    </p:set>
                                    <p:anim calcmode="lin" valueType="num">
                                      <p:cBhvr additive="base">
                                        <p:cTn id="7" dur="500" fill="hold"/>
                                        <p:tgtEl>
                                          <p:spTgt spid="2662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 calcmode="lin" valueType="num">
                                      <p:cBhvr additive="base">
                                        <p:cTn id="11"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628">
                                            <p:txEl>
                                              <p:pRg st="1" end="1"/>
                                            </p:txEl>
                                          </p:spTgt>
                                        </p:tgtEl>
                                        <p:attrNameLst>
                                          <p:attrName>style.visibility</p:attrName>
                                        </p:attrNameLst>
                                      </p:cBhvr>
                                      <p:to>
                                        <p:strVal val="visible"/>
                                      </p:to>
                                    </p:set>
                                    <p:anim calcmode="lin" valueType="num">
                                      <p:cBhvr additive="base">
                                        <p:cTn id="17"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2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628">
                                            <p:txEl>
                                              <p:pRg st="2" end="2"/>
                                            </p:txEl>
                                          </p:spTgt>
                                        </p:tgtEl>
                                        <p:attrNameLst>
                                          <p:attrName>style.visibility</p:attrName>
                                        </p:attrNameLst>
                                      </p:cBhvr>
                                      <p:to>
                                        <p:strVal val="visible"/>
                                      </p:to>
                                    </p:set>
                                    <p:anim calcmode="lin" valueType="num">
                                      <p:cBhvr additive="base">
                                        <p:cTn id="21"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62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628">
                                            <p:txEl>
                                              <p:pRg st="3" end="3"/>
                                            </p:txEl>
                                          </p:spTgt>
                                        </p:tgtEl>
                                        <p:attrNameLst>
                                          <p:attrName>style.visibility</p:attrName>
                                        </p:attrNameLst>
                                      </p:cBhvr>
                                      <p:to>
                                        <p:strVal val="visible"/>
                                      </p:to>
                                    </p:set>
                                    <p:anim calcmode="lin" valueType="num">
                                      <p:cBhvr additive="base">
                                        <p:cTn id="25" dur="500" fill="hold"/>
                                        <p:tgtEl>
                                          <p:spTgt spid="2662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628">
                                            <p:txEl>
                                              <p:pRg st="4" end="4"/>
                                            </p:txEl>
                                          </p:spTgt>
                                        </p:tgtEl>
                                        <p:attrNameLst>
                                          <p:attrName>style.visibility</p:attrName>
                                        </p:attrNameLst>
                                      </p:cBhvr>
                                      <p:to>
                                        <p:strVal val="visible"/>
                                      </p:to>
                                    </p:set>
                                    <p:anim calcmode="lin" valueType="num">
                                      <p:cBhvr additive="base">
                                        <p:cTn id="29" dur="500" fill="hold"/>
                                        <p:tgtEl>
                                          <p:spTgt spid="2662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62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628">
                                            <p:txEl>
                                              <p:pRg st="5" end="5"/>
                                            </p:txEl>
                                          </p:spTgt>
                                        </p:tgtEl>
                                        <p:attrNameLst>
                                          <p:attrName>style.visibility</p:attrName>
                                        </p:attrNameLst>
                                      </p:cBhvr>
                                      <p:to>
                                        <p:strVal val="visible"/>
                                      </p:to>
                                    </p:set>
                                    <p:anim calcmode="lin" valueType="num">
                                      <p:cBhvr additive="base">
                                        <p:cTn id="33" dur="500" fill="hold"/>
                                        <p:tgtEl>
                                          <p:spTgt spid="2662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62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6629">
                                            <p:bg/>
                                          </p:spTgt>
                                        </p:tgtEl>
                                        <p:attrNameLst>
                                          <p:attrName>style.visibility</p:attrName>
                                        </p:attrNameLst>
                                      </p:cBhvr>
                                      <p:to>
                                        <p:strVal val="visible"/>
                                      </p:to>
                                    </p:set>
                                    <p:anim calcmode="lin" valueType="num">
                                      <p:cBhvr additive="base">
                                        <p:cTn id="39" dur="500" fill="hold"/>
                                        <p:tgtEl>
                                          <p:spTgt spid="26629">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26629">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629">
                                            <p:txEl>
                                              <p:pRg st="1" end="1"/>
                                            </p:txEl>
                                          </p:spTgt>
                                        </p:tgtEl>
                                        <p:attrNameLst>
                                          <p:attrName>style.visibility</p:attrName>
                                        </p:attrNameLst>
                                      </p:cBhvr>
                                      <p:to>
                                        <p:strVal val="visible"/>
                                      </p:to>
                                    </p:set>
                                    <p:anim calcmode="lin" valueType="num">
                                      <p:cBhvr additive="base">
                                        <p:cTn id="43"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630">
                                            <p:txEl>
                                              <p:pRg st="1" end="1"/>
                                            </p:txEl>
                                          </p:spTgt>
                                        </p:tgtEl>
                                        <p:attrNameLst>
                                          <p:attrName>style.visibility</p:attrName>
                                        </p:attrNameLst>
                                      </p:cBhvr>
                                      <p:to>
                                        <p:strVal val="visible"/>
                                      </p:to>
                                    </p:set>
                                    <p:anim calcmode="lin" valueType="num">
                                      <p:cBhvr additive="base">
                                        <p:cTn id="49" dur="500" fill="hold"/>
                                        <p:tgtEl>
                                          <p:spTgt spid="26630">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630">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630">
                                            <p:txEl>
                                              <p:pRg st="2" end="2"/>
                                            </p:txEl>
                                          </p:spTgt>
                                        </p:tgtEl>
                                        <p:attrNameLst>
                                          <p:attrName>style.visibility</p:attrName>
                                        </p:attrNameLst>
                                      </p:cBhvr>
                                      <p:to>
                                        <p:strVal val="visible"/>
                                      </p:to>
                                    </p:set>
                                    <p:anim calcmode="lin" valueType="num">
                                      <p:cBhvr additive="base">
                                        <p:cTn id="53" dur="500" fill="hold"/>
                                        <p:tgtEl>
                                          <p:spTgt spid="26630">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6630">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630">
                                            <p:txEl>
                                              <p:pRg st="3" end="3"/>
                                            </p:txEl>
                                          </p:spTgt>
                                        </p:tgtEl>
                                        <p:attrNameLst>
                                          <p:attrName>style.visibility</p:attrName>
                                        </p:attrNameLst>
                                      </p:cBhvr>
                                      <p:to>
                                        <p:strVal val="visible"/>
                                      </p:to>
                                    </p:set>
                                    <p:anim calcmode="lin" valueType="num">
                                      <p:cBhvr additive="base">
                                        <p:cTn id="57" dur="500" fill="hold"/>
                                        <p:tgtEl>
                                          <p:spTgt spid="26630">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630">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630">
                                            <p:txEl>
                                              <p:pRg st="4" end="4"/>
                                            </p:txEl>
                                          </p:spTgt>
                                        </p:tgtEl>
                                        <p:attrNameLst>
                                          <p:attrName>style.visibility</p:attrName>
                                        </p:attrNameLst>
                                      </p:cBhvr>
                                      <p:to>
                                        <p:strVal val="visible"/>
                                      </p:to>
                                    </p:set>
                                    <p:anim calcmode="lin" valueType="num">
                                      <p:cBhvr additive="base">
                                        <p:cTn id="61" dur="500" fill="hold"/>
                                        <p:tgtEl>
                                          <p:spTgt spid="26630">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630">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630">
                                            <p:txEl>
                                              <p:pRg st="5" end="5"/>
                                            </p:txEl>
                                          </p:spTgt>
                                        </p:tgtEl>
                                        <p:attrNameLst>
                                          <p:attrName>style.visibility</p:attrName>
                                        </p:attrNameLst>
                                      </p:cBhvr>
                                      <p:to>
                                        <p:strVal val="visible"/>
                                      </p:to>
                                    </p:set>
                                    <p:anim calcmode="lin" valueType="num">
                                      <p:cBhvr additive="base">
                                        <p:cTn id="65" dur="500" fill="hold"/>
                                        <p:tgtEl>
                                          <p:spTgt spid="26630">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6630">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630">
                                            <p:txEl>
                                              <p:pRg st="6" end="6"/>
                                            </p:txEl>
                                          </p:spTgt>
                                        </p:tgtEl>
                                        <p:attrNameLst>
                                          <p:attrName>style.visibility</p:attrName>
                                        </p:attrNameLst>
                                      </p:cBhvr>
                                      <p:to>
                                        <p:strVal val="visible"/>
                                      </p:to>
                                    </p:set>
                                    <p:anim calcmode="lin" valueType="num">
                                      <p:cBhvr additive="base">
                                        <p:cTn id="69" dur="500" fill="hold"/>
                                        <p:tgtEl>
                                          <p:spTgt spid="26630">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663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animBg="1"/>
      <p:bldP spid="26629" grpId="0" build="p" animBg="1"/>
      <p:bldP spid="26628" grpId="0" uiExpand="1" build="p"/>
      <p:bldP spid="26630"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371600"/>
            <a:ext cx="9144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279"/>
          <a:stretch/>
        </p:blipFill>
        <p:spPr bwMode="auto">
          <a:xfrm>
            <a:off x="2514599" y="2581275"/>
            <a:ext cx="2057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446367" y="2132965"/>
            <a:ext cx="2018030" cy="43878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auto">
              <a:lnSpc>
                <a:spcPct val="115000"/>
              </a:lnSpc>
              <a:spcBef>
                <a:spcPts val="0"/>
              </a:spcBef>
              <a:spcAft>
                <a:spcPts val="1000"/>
              </a:spcAft>
            </a:pPr>
            <a:r>
              <a:rPr lang="en-US" sz="2000" kern="0" dirty="0">
                <a:solidFill>
                  <a:srgbClr val="000000"/>
                </a:solidFill>
                <a:latin typeface="Calibri"/>
                <a:ea typeface="Calibri"/>
                <a:cs typeface="Times New Roman"/>
              </a:rPr>
              <a:t>or Falling Action</a:t>
            </a:r>
            <a:endParaRPr lang="en-US" sz="1100" kern="0" dirty="0">
              <a:solidFill>
                <a:sysClr val="window" lastClr="FFFFFF"/>
              </a:solidFill>
              <a:latin typeface="Calibri"/>
              <a:ea typeface="Calibri"/>
              <a:cs typeface="Times New Roman"/>
            </a:endParaRPr>
          </a:p>
        </p:txBody>
      </p:sp>
      <p:sp>
        <p:nvSpPr>
          <p:cNvPr id="3" name="TextBox 2"/>
          <p:cNvSpPr txBox="1"/>
          <p:nvPr/>
        </p:nvSpPr>
        <p:spPr>
          <a:xfrm>
            <a:off x="0" y="19050"/>
            <a:ext cx="9144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000" dirty="0" smtClean="0"/>
              <a:t>Narrative Story Arcs</a:t>
            </a:r>
            <a:endParaRPr lang="en-US" sz="4000" dirty="0"/>
          </a:p>
        </p:txBody>
      </p:sp>
    </p:spTree>
    <p:extLst>
      <p:ext uri="{BB962C8B-B14F-4D97-AF65-F5344CB8AC3E}">
        <p14:creationId xmlns:p14="http://schemas.microsoft.com/office/powerpoint/2010/main" val="150932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smtClean="0"/>
              <a:t>Character Presentation</a:t>
            </a:r>
            <a:endParaRPr lang="en-US" b="1" dirty="0"/>
          </a:p>
        </p:txBody>
      </p:sp>
      <p:sp>
        <p:nvSpPr>
          <p:cNvPr id="3" name="Content Placeholder 2"/>
          <p:cNvSpPr>
            <a:spLocks noGrp="1"/>
          </p:cNvSpPr>
          <p:nvPr>
            <p:ph idx="1"/>
          </p:nvPr>
        </p:nvSpPr>
        <p:spPr>
          <a:xfrm>
            <a:off x="4610100" y="1500523"/>
            <a:ext cx="4114800" cy="4525963"/>
          </a:xfrm>
        </p:spPr>
        <p:txBody>
          <a:bodyPr>
            <a:normAutofit lnSpcReduction="10000"/>
          </a:bodyPr>
          <a:lstStyle/>
          <a:p>
            <a:r>
              <a:rPr lang="en-US" dirty="0" smtClean="0"/>
              <a:t>Six methods</a:t>
            </a:r>
          </a:p>
          <a:p>
            <a:pPr lvl="1"/>
            <a:r>
              <a:rPr lang="en-US" dirty="0" smtClean="0"/>
              <a:t>Appearance</a:t>
            </a:r>
          </a:p>
          <a:p>
            <a:pPr lvl="1"/>
            <a:r>
              <a:rPr lang="en-US" dirty="0" smtClean="0"/>
              <a:t>Action</a:t>
            </a:r>
          </a:p>
          <a:p>
            <a:pPr lvl="1"/>
            <a:r>
              <a:rPr lang="en-US" dirty="0"/>
              <a:t>Dialogue</a:t>
            </a:r>
            <a:endParaRPr lang="en-US" dirty="0" smtClean="0"/>
          </a:p>
          <a:p>
            <a:pPr lvl="1"/>
            <a:r>
              <a:rPr lang="en-US" dirty="0" smtClean="0"/>
              <a:t>Thought</a:t>
            </a:r>
          </a:p>
          <a:p>
            <a:pPr lvl="1"/>
            <a:r>
              <a:rPr lang="en-US" dirty="0" smtClean="0"/>
              <a:t>Authorial </a:t>
            </a:r>
          </a:p>
          <a:p>
            <a:pPr marL="457200" lvl="1" indent="0">
              <a:buNone/>
            </a:pPr>
            <a:r>
              <a:rPr lang="en-US" dirty="0"/>
              <a:t> </a:t>
            </a:r>
            <a:r>
              <a:rPr lang="en-US" dirty="0" smtClean="0"/>
              <a:t>   interpretation</a:t>
            </a:r>
          </a:p>
          <a:p>
            <a:pPr lvl="1"/>
            <a:r>
              <a:rPr lang="en-US" dirty="0" smtClean="0"/>
              <a:t>Interpretation by </a:t>
            </a:r>
          </a:p>
          <a:p>
            <a:pPr marL="457200" lvl="1" indent="0">
              <a:buNone/>
            </a:pPr>
            <a:r>
              <a:rPr lang="en-US" dirty="0"/>
              <a:t> </a:t>
            </a:r>
            <a:r>
              <a:rPr lang="en-US" dirty="0" smtClean="0"/>
              <a:t>  another character</a:t>
            </a:r>
            <a:endParaRPr lang="en-US" dirty="0"/>
          </a:p>
        </p:txBody>
      </p:sp>
      <p:pic>
        <p:nvPicPr>
          <p:cNvPr id="2050" name="Picture 2" descr="C:\Users\jbrown\Dropbox\pict-quotes-logo's\High School and College Student Photos\Groups of HS Students\teenagers pos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420642"/>
            <a:ext cx="3352800" cy="5028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93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Users\jbrown\AppData\Local\Microsoft\Windows\Temporary Internet Files\Content.IE5\UHPD869B\MP9003856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43400" y="10114"/>
            <a:ext cx="4953000" cy="6847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762000"/>
          </a:xfrm>
        </p:spPr>
        <p:style>
          <a:lnRef idx="0">
            <a:schemeClr val="accent5"/>
          </a:lnRef>
          <a:fillRef idx="3">
            <a:schemeClr val="accent5"/>
          </a:fillRef>
          <a:effectRef idx="3">
            <a:schemeClr val="accent5"/>
          </a:effectRef>
          <a:fontRef idx="minor">
            <a:schemeClr val="lt1"/>
          </a:fontRef>
        </p:style>
        <p:txBody>
          <a:bodyPr/>
          <a:lstStyle/>
          <a:p>
            <a:r>
              <a:rPr lang="en-US" b="1" dirty="0" smtClean="0"/>
              <a:t>Setting or Scenes</a:t>
            </a:r>
            <a:endParaRPr lang="en-US" b="1" dirty="0"/>
          </a:p>
        </p:txBody>
      </p:sp>
      <p:sp>
        <p:nvSpPr>
          <p:cNvPr id="3" name="Content Placeholder 2"/>
          <p:cNvSpPr>
            <a:spLocks noGrp="1"/>
          </p:cNvSpPr>
          <p:nvPr>
            <p:ph idx="1"/>
          </p:nvPr>
        </p:nvSpPr>
        <p:spPr>
          <a:xfrm>
            <a:off x="457200" y="1219200"/>
            <a:ext cx="4800600" cy="5029200"/>
          </a:xfrm>
        </p:spPr>
        <p:txBody>
          <a:bodyPr/>
          <a:lstStyle/>
          <a:p>
            <a:r>
              <a:rPr lang="en-US" dirty="0" smtClean="0"/>
              <a:t>Atmosphere</a:t>
            </a:r>
          </a:p>
          <a:p>
            <a:pPr lvl="1"/>
            <a:r>
              <a:rPr lang="en-US" dirty="0" smtClean="0"/>
              <a:t>Locale, period, </a:t>
            </a:r>
          </a:p>
          <a:p>
            <a:pPr marL="457200" lvl="1" indent="0">
              <a:buNone/>
            </a:pPr>
            <a:r>
              <a:rPr lang="en-US" dirty="0"/>
              <a:t> </a:t>
            </a:r>
            <a:r>
              <a:rPr lang="en-US" dirty="0" smtClean="0"/>
              <a:t>  weather, time of day</a:t>
            </a:r>
          </a:p>
          <a:p>
            <a:r>
              <a:rPr lang="en-US" dirty="0" smtClean="0"/>
              <a:t>Mood</a:t>
            </a:r>
          </a:p>
          <a:p>
            <a:pPr lvl="1"/>
            <a:r>
              <a:rPr lang="en-US" dirty="0" smtClean="0"/>
              <a:t>Sets up character’s </a:t>
            </a:r>
          </a:p>
          <a:p>
            <a:pPr marL="457200" lvl="1" indent="0">
              <a:buNone/>
            </a:pPr>
            <a:r>
              <a:rPr lang="en-US" dirty="0"/>
              <a:t> </a:t>
            </a:r>
            <a:r>
              <a:rPr lang="en-US" dirty="0" smtClean="0"/>
              <a:t>  character</a:t>
            </a:r>
          </a:p>
          <a:p>
            <a:r>
              <a:rPr lang="en-US" dirty="0" smtClean="0"/>
              <a:t>Tone</a:t>
            </a:r>
          </a:p>
          <a:p>
            <a:pPr lvl="1"/>
            <a:r>
              <a:rPr lang="en-US" dirty="0" smtClean="0"/>
              <a:t>Can add conflict </a:t>
            </a:r>
          </a:p>
          <a:p>
            <a:pPr lvl="1"/>
            <a:r>
              <a:rPr lang="en-US" dirty="0" smtClean="0"/>
              <a:t>Can evoke emotion</a:t>
            </a:r>
          </a:p>
        </p:txBody>
      </p:sp>
    </p:spTree>
    <p:extLst>
      <p:ext uri="{BB962C8B-B14F-4D97-AF65-F5344CB8AC3E}">
        <p14:creationId xmlns:p14="http://schemas.microsoft.com/office/powerpoint/2010/main" val="3027655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sp>
        <p:nvSpPr>
          <p:cNvPr id="20483" name="Content Placeholder 3"/>
          <p:cNvSpPr>
            <a:spLocks noGrp="1"/>
          </p:cNvSpPr>
          <p:nvPr>
            <p:ph idx="1"/>
          </p:nvPr>
        </p:nvSpPr>
        <p:spPr/>
        <p:txBody>
          <a:bodyPr/>
          <a:lstStyle/>
          <a:p>
            <a:endParaRPr lang="en-US" altLang="en-US" smtClean="0"/>
          </a:p>
        </p:txBody>
      </p:sp>
      <p:pic>
        <p:nvPicPr>
          <p:cNvPr id="20484" name="Picture 3" descr="C:\Users\ctr_krhodus\AppData\Local\Microsoft\Windows\Temporary Internet Files\Content.IE5\1QWEXIFR\students-at-comput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0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1444625"/>
            <a:ext cx="8915400" cy="4401205"/>
          </a:xfrm>
          <a:prstGeom prst="rect">
            <a:avLst/>
          </a:prstGeom>
          <a:solidFill>
            <a:schemeClr val="accent3">
              <a:lumMod val="60000"/>
              <a:lumOff val="40000"/>
              <a:alpha val="73000"/>
            </a:schemeClr>
          </a:solidFill>
        </p:spPr>
        <p:txBody>
          <a:bodyPr>
            <a:spAutoFit/>
          </a:bodyPr>
          <a:lstStyle/>
          <a:p>
            <a:pPr>
              <a:defRPr/>
            </a:pPr>
            <a:r>
              <a:rPr lang="en-US" sz="2800" b="1" dirty="0">
                <a:solidFill>
                  <a:schemeClr val="bg1"/>
                </a:solidFill>
                <a:latin typeface="Arial" pitchFamily="34" charset="0"/>
                <a:cs typeface="Arial" pitchFamily="34" charset="0"/>
              </a:rPr>
              <a:t>Students who develop an </a:t>
            </a:r>
            <a:r>
              <a:rPr lang="en-US" sz="2800" b="1" u="sng" dirty="0">
                <a:solidFill>
                  <a:schemeClr val="bg1"/>
                </a:solidFill>
                <a:latin typeface="Arial" pitchFamily="34" charset="0"/>
                <a:cs typeface="Arial" pitchFamily="34" charset="0"/>
              </a:rPr>
              <a:t>even broader set of in-demand competencies </a:t>
            </a:r>
            <a:r>
              <a:rPr lang="en-US" sz="2800" b="1" dirty="0">
                <a:solidFill>
                  <a:schemeClr val="bg1"/>
                </a:solidFill>
                <a:latin typeface="Arial" pitchFamily="34" charset="0"/>
                <a:cs typeface="Arial" pitchFamily="34" charset="0"/>
              </a:rPr>
              <a:t>will be at an even greater advantage in work and </a:t>
            </a:r>
            <a:r>
              <a:rPr lang="en-US" sz="2800" b="1" dirty="0" smtClean="0">
                <a:solidFill>
                  <a:schemeClr val="bg1"/>
                </a:solidFill>
                <a:latin typeface="Arial" pitchFamily="34" charset="0"/>
                <a:cs typeface="Arial" pitchFamily="34" charset="0"/>
              </a:rPr>
              <a:t>in life:</a:t>
            </a:r>
            <a:endParaRPr lang="en-US" sz="2800" b="1" dirty="0">
              <a:solidFill>
                <a:schemeClr val="bg1"/>
              </a:solidFill>
              <a:latin typeface="Arial" pitchFamily="34" charset="0"/>
              <a:cs typeface="Arial" pitchFamily="34" charset="0"/>
            </a:endParaRPr>
          </a:p>
          <a:p>
            <a:pPr>
              <a:defRPr/>
            </a:pPr>
            <a:endParaRPr lang="en-US" sz="2800" b="1" u="sng" dirty="0">
              <a:solidFill>
                <a:schemeClr val="bg1"/>
              </a:solidFill>
              <a:latin typeface="Arial" pitchFamily="34" charset="0"/>
              <a:cs typeface="Arial" pitchFamily="34" charset="0"/>
            </a:endParaRPr>
          </a:p>
          <a:p>
            <a:pPr>
              <a:defRPr/>
            </a:pPr>
            <a:r>
              <a:rPr lang="en-US" sz="2800" b="1" dirty="0">
                <a:solidFill>
                  <a:schemeClr val="bg1"/>
                </a:solidFill>
                <a:latin typeface="Arial" pitchFamily="34" charset="0"/>
                <a:cs typeface="Arial" pitchFamily="34" charset="0"/>
              </a:rPr>
              <a:t> - the ability to think critically about information,   </a:t>
            </a:r>
          </a:p>
          <a:p>
            <a:pPr>
              <a:defRPr/>
            </a:pPr>
            <a:r>
              <a:rPr lang="en-US" sz="2800" b="1" dirty="0">
                <a:solidFill>
                  <a:schemeClr val="bg1"/>
                </a:solidFill>
                <a:latin typeface="Arial" pitchFamily="34" charset="0"/>
                <a:cs typeface="Arial" pitchFamily="34" charset="0"/>
              </a:rPr>
              <a:t> - solve novel problems, </a:t>
            </a:r>
          </a:p>
          <a:p>
            <a:pPr>
              <a:defRPr/>
            </a:pPr>
            <a:r>
              <a:rPr lang="en-US" sz="2800" b="1" dirty="0">
                <a:solidFill>
                  <a:schemeClr val="bg1"/>
                </a:solidFill>
                <a:latin typeface="Arial" pitchFamily="34" charset="0"/>
                <a:cs typeface="Arial" pitchFamily="34" charset="0"/>
              </a:rPr>
              <a:t> - communicate and collaborate , </a:t>
            </a:r>
          </a:p>
          <a:p>
            <a:pPr>
              <a:defRPr/>
            </a:pPr>
            <a:r>
              <a:rPr lang="en-US" sz="2800" b="1" dirty="0">
                <a:solidFill>
                  <a:schemeClr val="bg1"/>
                </a:solidFill>
                <a:latin typeface="Arial" pitchFamily="34" charset="0"/>
                <a:cs typeface="Arial" pitchFamily="34" charset="0"/>
              </a:rPr>
              <a:t> - create new products and processes, and </a:t>
            </a:r>
          </a:p>
          <a:p>
            <a:pPr>
              <a:defRPr/>
            </a:pPr>
            <a:r>
              <a:rPr lang="en-US" sz="2800" b="1" dirty="0">
                <a:solidFill>
                  <a:schemeClr val="bg1"/>
                </a:solidFill>
                <a:latin typeface="Arial" pitchFamily="34" charset="0"/>
                <a:cs typeface="Arial" pitchFamily="34" charset="0"/>
              </a:rPr>
              <a:t> - adapt to change </a:t>
            </a:r>
            <a:r>
              <a:rPr lang="en-US" sz="2800" b="1" dirty="0" smtClean="0">
                <a:solidFill>
                  <a:schemeClr val="bg1"/>
                </a:solidFill>
                <a:latin typeface="Arial" pitchFamily="34" charset="0"/>
                <a:cs typeface="Arial" pitchFamily="34" charset="0"/>
              </a:rPr>
              <a:t>.</a:t>
            </a:r>
            <a:endParaRPr lang="en-US" sz="2800" b="1" dirty="0">
              <a:solidFill>
                <a:schemeClr val="bg1"/>
              </a:solidFill>
              <a:latin typeface="Arial" pitchFamily="34" charset="0"/>
              <a:cs typeface="Arial" pitchFamily="34" charset="0"/>
            </a:endParaRPr>
          </a:p>
          <a:p>
            <a:pPr>
              <a:defRPr/>
            </a:pPr>
            <a:r>
              <a:rPr lang="en-US" sz="2800" b="1" dirty="0">
                <a:solidFill>
                  <a:schemeClr val="bg1"/>
                </a:solidFill>
                <a:latin typeface="Arial" pitchFamily="34" charset="0"/>
                <a:cs typeface="Arial" pitchFamily="34" charset="0"/>
              </a:rPr>
              <a:t>  </a:t>
            </a:r>
          </a:p>
        </p:txBody>
      </p:sp>
      <p:pic>
        <p:nvPicPr>
          <p:cNvPr id="204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492875"/>
            <a:ext cx="34813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style>
          <a:lnRef idx="0">
            <a:schemeClr val="accent5"/>
          </a:lnRef>
          <a:fillRef idx="3">
            <a:schemeClr val="accent5"/>
          </a:fillRef>
          <a:effectRef idx="3">
            <a:schemeClr val="accent5"/>
          </a:effectRef>
          <a:fontRef idx="minor">
            <a:schemeClr val="lt1"/>
          </a:fontRef>
        </p:style>
        <p:txBody>
          <a:bodyPr/>
          <a:lstStyle/>
          <a:p>
            <a:r>
              <a:rPr lang="en-US" b="1" dirty="0" smtClean="0"/>
              <a:t>Action</a:t>
            </a:r>
            <a:endParaRPr lang="en-US" b="1" dirty="0"/>
          </a:p>
        </p:txBody>
      </p:sp>
      <p:sp>
        <p:nvSpPr>
          <p:cNvPr id="3" name="Content Placeholder 2"/>
          <p:cNvSpPr>
            <a:spLocks noGrp="1"/>
          </p:cNvSpPr>
          <p:nvPr>
            <p:ph idx="1"/>
          </p:nvPr>
        </p:nvSpPr>
        <p:spPr>
          <a:xfrm>
            <a:off x="457200" y="1371600"/>
            <a:ext cx="8229600" cy="1828800"/>
          </a:xfrm>
        </p:spPr>
        <p:txBody>
          <a:bodyPr/>
          <a:lstStyle/>
          <a:p>
            <a:r>
              <a:rPr lang="en-US" dirty="0" smtClean="0"/>
              <a:t>Change or possibility of change</a:t>
            </a:r>
          </a:p>
          <a:p>
            <a:r>
              <a:rPr lang="en-US" dirty="0" smtClean="0"/>
              <a:t>Climax</a:t>
            </a:r>
          </a:p>
          <a:p>
            <a:r>
              <a:rPr lang="en-US" dirty="0" smtClean="0"/>
              <a:t>Leads to </a:t>
            </a:r>
          </a:p>
          <a:p>
            <a:pPr marL="0" indent="0">
              <a:buNone/>
            </a:pPr>
            <a:r>
              <a:rPr lang="en-US" dirty="0"/>
              <a:t> </a:t>
            </a:r>
            <a:r>
              <a:rPr lang="en-US" dirty="0" smtClean="0"/>
              <a:t>  resolution</a:t>
            </a:r>
            <a:endParaRPr lang="en-US" dirty="0"/>
          </a:p>
        </p:txBody>
      </p:sp>
      <p:pic>
        <p:nvPicPr>
          <p:cNvPr id="3074" name="Picture 2" descr="C:\Users\jbrown\Dropbox\pict-quotes-logo's\High School and College Student Photos\Groups of HS Students\young adults trai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5141608"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81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81000"/>
            <a:ext cx="8534400" cy="1295400"/>
          </a:xfrm>
        </p:spPr>
        <p:txBody>
          <a:bodyPr/>
          <a:lstStyle/>
          <a:p>
            <a:pPr eaLnBrk="1" hangingPunct="1"/>
            <a:r>
              <a:rPr lang="en-US" altLang="en-US" b="1" dirty="0" smtClean="0"/>
              <a:t>So What is My Role?</a:t>
            </a:r>
          </a:p>
        </p:txBody>
      </p:sp>
      <p:sp>
        <p:nvSpPr>
          <p:cNvPr id="35843" name="Rectangle 3"/>
          <p:cNvSpPr>
            <a:spLocks noGrp="1" noChangeArrowheads="1"/>
          </p:cNvSpPr>
          <p:nvPr>
            <p:ph type="body" idx="1"/>
          </p:nvPr>
        </p:nvSpPr>
        <p:spPr>
          <a:xfrm>
            <a:off x="2514600" y="1828800"/>
            <a:ext cx="6477000" cy="4419600"/>
          </a:xfrm>
        </p:spPr>
        <p:txBody>
          <a:bodyPr/>
          <a:lstStyle/>
          <a:p>
            <a:pPr marL="0" indent="0" eaLnBrk="1" hangingPunct="1">
              <a:lnSpc>
                <a:spcPct val="90000"/>
              </a:lnSpc>
              <a:buFont typeface="Arial" charset="0"/>
              <a:buNone/>
            </a:pPr>
            <a:endParaRPr lang="en-US" altLang="en-US" dirty="0" smtClean="0"/>
          </a:p>
          <a:p>
            <a:pPr marL="0" indent="0" eaLnBrk="1" hangingPunct="1">
              <a:lnSpc>
                <a:spcPct val="90000"/>
              </a:lnSpc>
              <a:buFont typeface="Arial" charset="0"/>
              <a:buNone/>
            </a:pPr>
            <a:r>
              <a:rPr lang="en-US" altLang="en-US" dirty="0" smtClean="0"/>
              <a:t>You </a:t>
            </a:r>
            <a:r>
              <a:rPr lang="en-US" altLang="en-US" b="1" i="1" u="sng" dirty="0" smtClean="0"/>
              <a:t>do</a:t>
            </a:r>
            <a:r>
              <a:rPr lang="en-US" altLang="en-US" dirty="0" smtClean="0"/>
              <a:t> have the responsibility to provide instruction in the kinds of reading and writing that are specific to your academic discipline.</a:t>
            </a:r>
            <a:endParaRPr lang="en-US" altLang="en-US" sz="1800" dirty="0" smtClean="0"/>
          </a:p>
        </p:txBody>
      </p:sp>
      <p:pic>
        <p:nvPicPr>
          <p:cNvPr id="129033" name="Picture 9" descr="C:\Users\ctr_krhodus\AppData\Local\Microsoft\Windows\Temporary Internet Files\Content.IE5\NI9IX2Z2\y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667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033"/>
                                        </p:tgtEl>
                                        <p:attrNameLst>
                                          <p:attrName>style.visibility</p:attrName>
                                        </p:attrNameLst>
                                      </p:cBhvr>
                                      <p:to>
                                        <p:strVal val="visible"/>
                                      </p:to>
                                    </p:set>
                                    <p:anim calcmode="lin" valueType="num">
                                      <p:cBhvr additive="base">
                                        <p:cTn id="7" dur="500" fill="hold"/>
                                        <p:tgtEl>
                                          <p:spTgt spid="129033"/>
                                        </p:tgtEl>
                                        <p:attrNameLst>
                                          <p:attrName>ppt_x</p:attrName>
                                        </p:attrNameLst>
                                      </p:cBhvr>
                                      <p:tavLst>
                                        <p:tav tm="0">
                                          <p:val>
                                            <p:strVal val="#ppt_x"/>
                                          </p:val>
                                        </p:tav>
                                        <p:tav tm="100000">
                                          <p:val>
                                            <p:strVal val="#ppt_x"/>
                                          </p:val>
                                        </p:tav>
                                      </p:tavLst>
                                    </p:anim>
                                    <p:anim calcmode="lin" valueType="num">
                                      <p:cBhvr additive="base">
                                        <p:cTn id="8" dur="500" fill="hold"/>
                                        <p:tgtEl>
                                          <p:spTgt spid="12903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p:spPr>
        <p:txBody>
          <a:bodyPr/>
          <a:lstStyle/>
          <a:p>
            <a:r>
              <a:rPr lang="en-US" dirty="0" smtClean="0"/>
              <a:t>Who teaches Writing?</a:t>
            </a:r>
            <a:endParaRPr lang="en-US" dirty="0"/>
          </a:p>
        </p:txBody>
      </p:sp>
      <p:sp>
        <p:nvSpPr>
          <p:cNvPr id="3" name="Content Placeholder 2"/>
          <p:cNvSpPr>
            <a:spLocks noGrp="1"/>
          </p:cNvSpPr>
          <p:nvPr>
            <p:ph idx="1"/>
          </p:nvPr>
        </p:nvSpPr>
        <p:spPr>
          <a:xfrm>
            <a:off x="457200" y="1524000"/>
            <a:ext cx="8229600" cy="47244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Everyone!</a:t>
            </a:r>
            <a:endPar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marL="0" indent="0">
              <a:buNone/>
            </a:pPr>
            <a:endParaRPr lang="en-US" dirty="0" smtClean="0"/>
          </a:p>
          <a:p>
            <a:pPr marL="0" indent="0">
              <a:buNone/>
            </a:pPr>
            <a:r>
              <a:rPr lang="en-US" dirty="0" smtClean="0"/>
              <a:t>What types of writing do you teach?</a:t>
            </a:r>
          </a:p>
          <a:p>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Argumentative</a:t>
            </a:r>
          </a:p>
          <a:p>
            <a:pPr marL="0" indent="0">
              <a:buNone/>
            </a:pPr>
            <a:r>
              <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Informational/expository</a:t>
            </a:r>
          </a:p>
          <a:p>
            <a:pPr marL="0" indent="0">
              <a:buNone/>
            </a:pPr>
            <a:endPar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narrative nonfiction</a:t>
            </a:r>
          </a:p>
          <a:p>
            <a:pPr marL="0" indent="0">
              <a:buNone/>
            </a:pPr>
            <a:r>
              <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Content contained is licensed under a Creative Commons Attribution-ShareAlike 3.0 Unported License</a:t>
            </a:r>
            <a:endParaRPr lang="en-US">
              <a:solidFill>
                <a:prstClr val="black">
                  <a:tint val="75000"/>
                </a:prstClr>
              </a:solidFill>
            </a:endParaRPr>
          </a:p>
        </p:txBody>
      </p:sp>
    </p:spTree>
    <p:extLst>
      <p:ext uri="{BB962C8B-B14F-4D97-AF65-F5344CB8AC3E}">
        <p14:creationId xmlns:p14="http://schemas.microsoft.com/office/powerpoint/2010/main" val="257692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left)">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Mixing Genre</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50" t="2812" r="17707" b="3751"/>
          <a:stretch/>
        </p:blipFill>
        <p:spPr bwMode="auto">
          <a:xfrm>
            <a:off x="200025" y="1162050"/>
            <a:ext cx="55816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781675" y="1447800"/>
            <a:ext cx="3390900" cy="4525963"/>
          </a:xfrm>
        </p:spPr>
        <p:txBody>
          <a:bodyPr/>
          <a:lstStyle/>
          <a:p>
            <a:r>
              <a:rPr lang="en-US" dirty="0" smtClean="0"/>
              <a:t>Explanatory</a:t>
            </a:r>
          </a:p>
          <a:p>
            <a:pPr marL="0" indent="0">
              <a:buNone/>
            </a:pPr>
            <a:r>
              <a:rPr lang="en-US" dirty="0" smtClean="0"/>
              <a:t>    Narrative      </a:t>
            </a:r>
          </a:p>
          <a:p>
            <a:pPr marL="0" indent="0">
              <a:buNone/>
            </a:pPr>
            <a:r>
              <a:rPr lang="en-US" dirty="0"/>
              <a:t> </a:t>
            </a:r>
            <a:r>
              <a:rPr lang="en-US" dirty="0" smtClean="0"/>
              <a:t>   Nonfiction</a:t>
            </a:r>
          </a:p>
          <a:p>
            <a:r>
              <a:rPr lang="en-US" dirty="0" smtClean="0"/>
              <a:t>Historical or </a:t>
            </a:r>
          </a:p>
          <a:p>
            <a:pPr marL="0" indent="0">
              <a:buNone/>
            </a:pPr>
            <a:r>
              <a:rPr lang="en-US" dirty="0"/>
              <a:t> </a:t>
            </a:r>
            <a:r>
              <a:rPr lang="en-US" dirty="0" smtClean="0"/>
              <a:t>   Scientific </a:t>
            </a:r>
          </a:p>
          <a:p>
            <a:pPr marL="0" indent="0">
              <a:buNone/>
            </a:pPr>
            <a:r>
              <a:rPr lang="en-US" dirty="0"/>
              <a:t> </a:t>
            </a:r>
            <a:r>
              <a:rPr lang="en-US" dirty="0" smtClean="0"/>
              <a:t>   Essay</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2824410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style>
          <a:lnRef idx="0">
            <a:schemeClr val="accent5"/>
          </a:lnRef>
          <a:fillRef idx="3">
            <a:schemeClr val="accent5"/>
          </a:fillRef>
          <a:effectRef idx="3">
            <a:schemeClr val="accent5"/>
          </a:effectRef>
          <a:fontRef idx="minor">
            <a:schemeClr val="lt1"/>
          </a:fontRef>
        </p:style>
        <p:txBody>
          <a:bodyPr/>
          <a:lstStyle/>
          <a:p>
            <a:r>
              <a:rPr lang="en-US" dirty="0" smtClean="0"/>
              <a:t>Narrative Nonfiction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Content contained is licensed under a Creative Commons Attribution-ShareAlike 3.0 Unported License</a:t>
            </a:r>
            <a:endParaRPr lang="en-US">
              <a:solidFill>
                <a:prstClr val="black">
                  <a:tint val="75000"/>
                </a:prstClr>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3425"/>
            <a:ext cx="9144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4400550"/>
            <a:ext cx="9163049" cy="2438400"/>
            <a:chOff x="0" y="-139590"/>
            <a:chExt cx="5761174" cy="1116717"/>
          </a:xfrm>
        </p:grpSpPr>
        <p:sp>
          <p:nvSpPr>
            <p:cNvPr id="7" name="Text Box 6"/>
            <p:cNvSpPr txBox="1"/>
            <p:nvPr/>
          </p:nvSpPr>
          <p:spPr>
            <a:xfrm>
              <a:off x="0" y="-139590"/>
              <a:ext cx="1303655" cy="111671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fontAlgn="auto">
                <a:lnSpc>
                  <a:spcPct val="115000"/>
                </a:lnSpc>
                <a:spcBef>
                  <a:spcPts val="0"/>
                </a:spcBef>
                <a:spcAft>
                  <a:spcPts val="1000"/>
                </a:spcAft>
              </a:pPr>
              <a:r>
                <a:rPr lang="en-US" dirty="0">
                  <a:solidFill>
                    <a:prstClr val="black"/>
                  </a:solidFill>
                  <a:latin typeface="Calibri"/>
                  <a:ea typeface="Calibri"/>
                  <a:cs typeface="Times New Roman"/>
                </a:rPr>
                <a:t>Description of  </a:t>
              </a:r>
              <a:r>
                <a:rPr lang="en-US" dirty="0" smtClean="0">
                  <a:solidFill>
                    <a:prstClr val="black"/>
                  </a:solidFill>
                  <a:latin typeface="Calibri"/>
                  <a:ea typeface="Calibri"/>
                  <a:cs typeface="Times New Roman"/>
                </a:rPr>
                <a:t>vast potato </a:t>
              </a:r>
              <a:r>
                <a:rPr lang="en-US" dirty="0">
                  <a:solidFill>
                    <a:prstClr val="black"/>
                  </a:solidFill>
                  <a:latin typeface="Calibri"/>
                  <a:ea typeface="Calibri"/>
                  <a:cs typeface="Times New Roman"/>
                </a:rPr>
                <a:t>fields  </a:t>
              </a:r>
              <a:r>
                <a:rPr lang="en-US" dirty="0" smtClean="0">
                  <a:solidFill>
                    <a:prstClr val="black"/>
                  </a:solidFill>
                  <a:latin typeface="Calibri"/>
                  <a:ea typeface="Calibri"/>
                  <a:cs typeface="Times New Roman"/>
                </a:rPr>
                <a:t>in Idaho through </a:t>
              </a:r>
              <a:r>
                <a:rPr lang="en-US" dirty="0">
                  <a:solidFill>
                    <a:prstClr val="black"/>
                  </a:solidFill>
                  <a:latin typeface="Calibri"/>
                  <a:ea typeface="Calibri"/>
                  <a:cs typeface="Times New Roman"/>
                </a:rPr>
                <a:t>use of imagery.  </a:t>
              </a:r>
              <a:r>
                <a:rPr lang="en-US" dirty="0" smtClean="0">
                  <a:solidFill>
                    <a:prstClr val="black"/>
                  </a:solidFill>
                  <a:latin typeface="Calibri"/>
                  <a:ea typeface="Calibri"/>
                  <a:cs typeface="Times New Roman"/>
                </a:rPr>
                <a:t>Time is deep structure and potato farm is part of McDonald’s Corp. </a:t>
              </a:r>
              <a:endParaRPr lang="en-US" dirty="0">
                <a:solidFill>
                  <a:prstClr val="black"/>
                </a:solidFill>
                <a:latin typeface="Calibri"/>
                <a:ea typeface="Calibri"/>
                <a:cs typeface="Times New Roman"/>
              </a:endParaRPr>
            </a:p>
          </p:txBody>
        </p:sp>
        <p:sp>
          <p:nvSpPr>
            <p:cNvPr id="8" name="Text Box 8"/>
            <p:cNvSpPr txBox="1"/>
            <p:nvPr/>
          </p:nvSpPr>
          <p:spPr>
            <a:xfrm>
              <a:off x="1319999" y="-139590"/>
              <a:ext cx="2233930" cy="111671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fontAlgn="auto">
                <a:lnSpc>
                  <a:spcPct val="115000"/>
                </a:lnSpc>
                <a:spcBef>
                  <a:spcPts val="0"/>
                </a:spcBef>
                <a:spcAft>
                  <a:spcPts val="1000"/>
                </a:spcAft>
              </a:pPr>
              <a:r>
                <a:rPr lang="en-US" dirty="0" smtClean="0">
                  <a:solidFill>
                    <a:prstClr val="black"/>
                  </a:solidFill>
                  <a:latin typeface="Calibri"/>
                  <a:ea typeface="Calibri"/>
                  <a:cs typeface="Times New Roman"/>
                </a:rPr>
                <a:t>Potato is harvested by field hands who have cared for it, sent it for washing, and send it to a processing center.  It is here that it will be sliced, seasoned, and packaged.  The potato will then be sent along with many others on a journey.</a:t>
              </a:r>
              <a:endParaRPr lang="en-US" dirty="0">
                <a:solidFill>
                  <a:prstClr val="black"/>
                </a:solidFill>
                <a:latin typeface="Calibri"/>
                <a:ea typeface="Calibri"/>
                <a:cs typeface="Times New Roman"/>
              </a:endParaRPr>
            </a:p>
          </p:txBody>
        </p:sp>
        <p:sp>
          <p:nvSpPr>
            <p:cNvPr id="9" name="Text Box 9"/>
            <p:cNvSpPr txBox="1"/>
            <p:nvPr/>
          </p:nvSpPr>
          <p:spPr>
            <a:xfrm>
              <a:off x="3541952" y="-139590"/>
              <a:ext cx="2219222" cy="111671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fontAlgn="auto">
                <a:lnSpc>
                  <a:spcPct val="115000"/>
                </a:lnSpc>
                <a:spcBef>
                  <a:spcPts val="0"/>
                </a:spcBef>
                <a:spcAft>
                  <a:spcPts val="1000"/>
                </a:spcAft>
              </a:pPr>
              <a:r>
                <a:rPr lang="en-US" dirty="0">
                  <a:solidFill>
                    <a:prstClr val="black"/>
                  </a:solidFill>
                  <a:latin typeface="Calibri"/>
                  <a:ea typeface="Calibri"/>
                  <a:cs typeface="Times New Roman"/>
                </a:rPr>
                <a:t>Climax is revealed </a:t>
              </a:r>
              <a:r>
                <a:rPr lang="en-US" dirty="0" smtClean="0">
                  <a:solidFill>
                    <a:prstClr val="black"/>
                  </a:solidFill>
                  <a:latin typeface="Calibri"/>
                  <a:ea typeface="Calibri"/>
                  <a:cs typeface="Times New Roman"/>
                </a:rPr>
                <a:t>by its arrival to a destination which may be in Japan, Italy, Germany or your local McDonald’s.  It is cooked and served for it’s anxiously awaiting customer. </a:t>
              </a:r>
            </a:p>
            <a:p>
              <a:pPr fontAlgn="auto">
                <a:lnSpc>
                  <a:spcPct val="115000"/>
                </a:lnSpc>
                <a:spcBef>
                  <a:spcPts val="0"/>
                </a:spcBef>
                <a:spcAft>
                  <a:spcPts val="1000"/>
                </a:spcAft>
              </a:pPr>
              <a:r>
                <a:rPr lang="en-US" dirty="0" smtClean="0">
                  <a:solidFill>
                    <a:prstClr val="black"/>
                  </a:solidFill>
                  <a:latin typeface="Calibri"/>
                  <a:ea typeface="Calibri"/>
                  <a:cs typeface="Times New Roman"/>
                </a:rPr>
                <a:t>(J. Hart, 2012: </a:t>
              </a:r>
              <a:r>
                <a:rPr lang="en-US" i="1" dirty="0" err="1" smtClean="0">
                  <a:solidFill>
                    <a:prstClr val="black"/>
                  </a:solidFill>
                  <a:latin typeface="Calibri"/>
                  <a:ea typeface="Calibri"/>
                  <a:cs typeface="Times New Roman"/>
                </a:rPr>
                <a:t>Storycraft</a:t>
              </a:r>
              <a:r>
                <a:rPr lang="en-US" dirty="0" smtClean="0">
                  <a:solidFill>
                    <a:prstClr val="black"/>
                  </a:solidFill>
                  <a:latin typeface="Calibri"/>
                  <a:ea typeface="Calibri"/>
                  <a:cs typeface="Times New Roman"/>
                </a:rPr>
                <a:t>)</a:t>
              </a:r>
              <a:endParaRPr lang="en-US" dirty="0">
                <a:solidFill>
                  <a:prstClr val="black"/>
                </a:solidFill>
                <a:latin typeface="Calibri"/>
                <a:ea typeface="Calibri"/>
                <a:cs typeface="Times New Roman"/>
              </a:endParaRPr>
            </a:p>
          </p:txBody>
        </p:sp>
      </p:gr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279"/>
          <a:stretch/>
        </p:blipFill>
        <p:spPr bwMode="auto">
          <a:xfrm>
            <a:off x="2514600" y="2571750"/>
            <a:ext cx="2057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446367" y="2132965"/>
            <a:ext cx="2018030" cy="43878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auto">
              <a:lnSpc>
                <a:spcPct val="115000"/>
              </a:lnSpc>
              <a:spcBef>
                <a:spcPts val="0"/>
              </a:spcBef>
              <a:spcAft>
                <a:spcPts val="1000"/>
              </a:spcAft>
              <a:defRPr/>
            </a:pPr>
            <a:r>
              <a:rPr lang="en-US" sz="2000" kern="0" dirty="0">
                <a:solidFill>
                  <a:srgbClr val="000000"/>
                </a:solidFill>
                <a:latin typeface="Calibri"/>
                <a:ea typeface="Calibri"/>
                <a:cs typeface="Times New Roman"/>
              </a:rPr>
              <a:t>or Falling Action</a:t>
            </a:r>
            <a:endParaRPr lang="en-US" sz="1100" kern="0" dirty="0">
              <a:solidFill>
                <a:sysClr val="window" lastClr="FFFFFF"/>
              </a:solidFill>
              <a:latin typeface="Calibri"/>
              <a:ea typeface="Calibri"/>
              <a:cs typeface="Times New Roman"/>
            </a:endParaRPr>
          </a:p>
        </p:txBody>
      </p:sp>
    </p:spTree>
    <p:extLst>
      <p:ext uri="{BB962C8B-B14F-4D97-AF65-F5344CB8AC3E}">
        <p14:creationId xmlns:p14="http://schemas.microsoft.com/office/powerpoint/2010/main" val="4271773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C:\Users\ctr_krhodus\Dropbox\pict-quotes-logo's\Teacher-Classroom Photos\Teachers\teacher teaching 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91"/>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343400" y="1143000"/>
            <a:ext cx="4572000" cy="5334000"/>
          </a:xfrm>
        </p:spPr>
        <p:txBody>
          <a:bodyPr/>
          <a:lstStyle/>
          <a:p>
            <a:pPr algn="r"/>
            <a:r>
              <a:rPr lang="en-US" altLang="en-US" sz="4000" dirty="0" smtClean="0"/>
              <a:t>“You can teach more and faster, but students will simply forget </a:t>
            </a:r>
            <a:br>
              <a:rPr lang="en-US" altLang="en-US" sz="4000" dirty="0" smtClean="0"/>
            </a:br>
            <a:r>
              <a:rPr lang="en-US" altLang="en-US" sz="4000" dirty="0" smtClean="0"/>
              <a:t>more and </a:t>
            </a:r>
            <a:br>
              <a:rPr lang="en-US" altLang="en-US" sz="4000" dirty="0" smtClean="0"/>
            </a:br>
            <a:r>
              <a:rPr lang="en-US" altLang="en-US" sz="4000" dirty="0" smtClean="0"/>
              <a:t>faster.”</a:t>
            </a:r>
            <a:br>
              <a:rPr lang="en-US" altLang="en-US" sz="4000" dirty="0" smtClean="0"/>
            </a:br>
            <a:r>
              <a:rPr lang="en-US" altLang="en-US" dirty="0" smtClean="0"/>
              <a:t/>
            </a:r>
            <a:br>
              <a:rPr lang="en-US" altLang="en-US" dirty="0" smtClean="0"/>
            </a:br>
            <a:r>
              <a:rPr lang="en-US" altLang="en-US" sz="3200" dirty="0" smtClean="0"/>
              <a:t>Eric Jensen</a:t>
            </a:r>
            <a:br>
              <a:rPr lang="en-US" altLang="en-US" sz="3200" dirty="0" smtClean="0"/>
            </a:br>
            <a:r>
              <a:rPr lang="en-US" altLang="en-US" dirty="0" smtClean="0"/>
              <a:t/>
            </a:r>
            <a:br>
              <a:rPr lang="en-US" altLang="en-US" dirty="0" smtClean="0"/>
            </a:br>
            <a:endParaRPr lang="en-US" altLang="en-US" dirty="0" smtClean="0"/>
          </a:p>
        </p:txBody>
      </p:sp>
      <p:sp>
        <p:nvSpPr>
          <p:cNvPr id="4" name="Footer Placeholder 3"/>
          <p:cNvSpPr>
            <a:spLocks noGrp="1"/>
          </p:cNvSpPr>
          <p:nvPr>
            <p:ph type="ftr" sz="quarter" idx="11"/>
          </p:nvPr>
        </p:nvSpPr>
        <p:spPr/>
        <p:txBody>
          <a:bodyPr/>
          <a:lstStyle/>
          <a:p>
            <a:pPr>
              <a:defRPr/>
            </a:pPr>
            <a:r>
              <a:rPr lang="en-US" dirty="0" smtClean="0"/>
              <a:t>Content contained is licensed under a Creative Commons Attribution-</a:t>
            </a:r>
            <a:r>
              <a:rPr lang="en-US" dirty="0" err="1" smtClean="0"/>
              <a:t>ShareAlike</a:t>
            </a:r>
            <a:r>
              <a:rPr lang="en-US" dirty="0" smtClean="0"/>
              <a:t> 3.0 </a:t>
            </a:r>
            <a:r>
              <a:rPr lang="en-US" dirty="0" err="1" smtClean="0"/>
              <a:t>Unported</a:t>
            </a:r>
            <a:r>
              <a:rPr lang="en-US" dirty="0" smtClean="0"/>
              <a:t> License</a:t>
            </a:r>
            <a:endParaRPr lang="en-US" dirty="0"/>
          </a:p>
        </p:txBody>
      </p:sp>
    </p:spTree>
    <p:extLst>
      <p:ext uri="{BB962C8B-B14F-4D97-AF65-F5344CB8AC3E}">
        <p14:creationId xmlns:p14="http://schemas.microsoft.com/office/powerpoint/2010/main" val="7632385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3400" y="914400"/>
            <a:ext cx="8229600" cy="914400"/>
          </a:xfrm>
        </p:spPr>
        <p:txBody>
          <a:bodyPr/>
          <a:lstStyle/>
          <a:p>
            <a:r>
              <a:rPr lang="en-US" altLang="en-US" b="1" u="sng" dirty="0" smtClean="0"/>
              <a:t>Research is clear!</a:t>
            </a:r>
          </a:p>
        </p:txBody>
      </p:sp>
      <p:sp>
        <p:nvSpPr>
          <p:cNvPr id="39939" name="Content Placeholder 3"/>
          <p:cNvSpPr>
            <a:spLocks noGrp="1"/>
          </p:cNvSpPr>
          <p:nvPr>
            <p:ph idx="1"/>
          </p:nvPr>
        </p:nvSpPr>
        <p:spPr>
          <a:xfrm>
            <a:off x="4572000" y="2476500"/>
            <a:ext cx="4114800" cy="3124200"/>
          </a:xfrm>
        </p:spPr>
        <p:txBody>
          <a:bodyPr/>
          <a:lstStyle/>
          <a:p>
            <a:pPr marL="0" indent="0" algn="ctr">
              <a:buFont typeface="Arial" charset="0"/>
              <a:buNone/>
            </a:pPr>
            <a:r>
              <a:rPr lang="en-US" altLang="en-US" sz="3600" dirty="0" smtClean="0"/>
              <a:t>The only way to become a better reader is to READ!</a:t>
            </a:r>
            <a:r>
              <a:rPr lang="en-US" altLang="en-US" dirty="0" smtClean="0"/>
              <a:t>                                           </a:t>
            </a:r>
          </a:p>
          <a:p>
            <a:pPr marL="0" indent="0" algn="r">
              <a:buFont typeface="Arial" charset="0"/>
              <a:buNone/>
            </a:pPr>
            <a:r>
              <a:rPr lang="en-US" altLang="en-US" sz="2000" dirty="0" smtClean="0"/>
              <a:t>(</a:t>
            </a:r>
            <a:r>
              <a:rPr lang="en-US" altLang="en-US" sz="2000" dirty="0" err="1" smtClean="0"/>
              <a:t>Allington</a:t>
            </a:r>
            <a:r>
              <a:rPr lang="en-US" altLang="en-US" sz="2000" dirty="0" smtClean="0"/>
              <a:t>, 2011)</a:t>
            </a:r>
          </a:p>
          <a:p>
            <a:pPr marL="0" indent="0" algn="ctr">
              <a:buFont typeface="Arial" charset="0"/>
              <a:buNone/>
            </a:pPr>
            <a:endParaRPr lang="en-US" altLang="en-US" dirty="0" smtClean="0"/>
          </a:p>
          <a:p>
            <a:pPr marL="0" indent="0">
              <a:buFont typeface="Arial" charset="0"/>
              <a:buNone/>
            </a:pPr>
            <a:endParaRPr lang="en-US" altLang="en-US" dirty="0" smtClean="0"/>
          </a:p>
        </p:txBody>
      </p:sp>
      <p:pic>
        <p:nvPicPr>
          <p:cNvPr id="39940" name="Picture 6" descr="C:\Users\ctr_krhodus\AppData\Local\Microsoft\Windows\Temporary Internet Files\Content.IE5\FRAAR7XZ\MP9004464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798"/>
            <a:ext cx="3429000" cy="3918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Footer Placeholder 4"/>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Discover Magazine</a:t>
            </a:r>
          </a:p>
        </p:txBody>
      </p:sp>
      <p:sp>
        <p:nvSpPr>
          <p:cNvPr id="347138" name="Rectangle 2"/>
          <p:cNvSpPr>
            <a:spLocks noGrp="1" noChangeArrowheads="1"/>
          </p:cNvSpPr>
          <p:nvPr>
            <p:ph type="title"/>
          </p:nvPr>
        </p:nvSpPr>
        <p:spPr>
          <a:xfrm>
            <a:off x="685800" y="457200"/>
            <a:ext cx="7772400" cy="1143000"/>
          </a:xfrm>
        </p:spPr>
        <p:txBody>
          <a:bodyPr/>
          <a:lstStyle/>
          <a:p>
            <a:pPr eaLnBrk="1" hangingPunct="1"/>
            <a:r>
              <a:rPr lang="en-US" dirty="0">
                <a:latin typeface="Arial" charset="0"/>
                <a:ea typeface="ＭＳ Ｐゴシック" charset="0"/>
                <a:cs typeface="ＭＳ Ｐゴシック" charset="0"/>
              </a:rPr>
              <a:t>What Happened to Phineas?</a:t>
            </a:r>
          </a:p>
        </p:txBody>
      </p:sp>
      <p:sp>
        <p:nvSpPr>
          <p:cNvPr id="347139" name="Rectangle 3"/>
          <p:cNvSpPr>
            <a:spLocks noGrp="1" noChangeArrowheads="1"/>
          </p:cNvSpPr>
          <p:nvPr>
            <p:ph type="body" idx="1"/>
          </p:nvPr>
        </p:nvSpPr>
        <p:spPr>
          <a:xfrm>
            <a:off x="762000" y="1676400"/>
            <a:ext cx="7772400" cy="4114800"/>
          </a:xfrm>
        </p:spPr>
        <p:txBody>
          <a:bodyPr/>
          <a:lstStyle/>
          <a:p>
            <a:pPr eaLnBrk="1" hangingPunct="1">
              <a:lnSpc>
                <a:spcPct val="90000"/>
              </a:lnSpc>
              <a:buFontTx/>
              <a:buNone/>
            </a:pPr>
            <a:r>
              <a:rPr lang="en-US" sz="2800" dirty="0">
                <a:latin typeface="Arial" charset="0"/>
                <a:ea typeface="ＭＳ Ｐゴシック" charset="0"/>
                <a:cs typeface="ＭＳ Ｐゴシック" charset="0"/>
              </a:rPr>
              <a:t>	Attend the tale of Phineas Gage.  Honest, well liked by friends and fellow workers on the Rutland and Burlington Railroads, Gage was a young man of exemplary character and promise until one day in September 1848.  While tamping down the blasting powder for a dynamite charge, Gage inadvertently sparked an explosion.  The inch thick tamping rod rocketed through his cheek, obliterating his left eye, on its way through his brain and out the top of his skull.</a:t>
            </a:r>
          </a:p>
        </p:txBody>
      </p:sp>
      <p:sp>
        <p:nvSpPr>
          <p:cNvPr id="2" name="TextBox 1"/>
          <p:cNvSpPr txBox="1"/>
          <p:nvPr/>
        </p:nvSpPr>
        <p:spPr>
          <a:xfrm>
            <a:off x="1524000" y="2941707"/>
            <a:ext cx="6324600"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t>Strategy #1: </a:t>
            </a:r>
          </a:p>
          <a:p>
            <a:pPr algn="ctr"/>
            <a:r>
              <a:rPr lang="en-US" sz="4000" b="1" dirty="0" smtClean="0"/>
              <a:t>Close Reading </a:t>
            </a:r>
            <a:endParaRPr lang="en-US" sz="4000" b="1" dirty="0"/>
          </a:p>
        </p:txBody>
      </p:sp>
    </p:spTree>
    <p:extLst>
      <p:ext uri="{BB962C8B-B14F-4D97-AF65-F5344CB8AC3E}">
        <p14:creationId xmlns:p14="http://schemas.microsoft.com/office/powerpoint/2010/main" val="27538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Footer Placeholder 4"/>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Discover Magazine</a:t>
            </a:r>
          </a:p>
        </p:txBody>
      </p:sp>
      <p:sp>
        <p:nvSpPr>
          <p:cNvPr id="349186" name="Rectangle 3"/>
          <p:cNvSpPr>
            <a:spLocks noGrp="1" noChangeArrowheads="1"/>
          </p:cNvSpPr>
          <p:nvPr>
            <p:ph type="body" idx="1"/>
          </p:nvPr>
        </p:nvSpPr>
        <p:spPr>
          <a:xfrm>
            <a:off x="304800" y="685800"/>
            <a:ext cx="5638800" cy="5867400"/>
          </a:xfrm>
        </p:spPr>
        <p:txBody>
          <a:bodyPr/>
          <a:lstStyle/>
          <a:p>
            <a:pPr eaLnBrk="1" hangingPunct="1">
              <a:lnSpc>
                <a:spcPct val="90000"/>
              </a:lnSpc>
              <a:buFontTx/>
              <a:buNone/>
            </a:pPr>
            <a:r>
              <a:rPr lang="en-US" sz="2800" dirty="0">
                <a:latin typeface="Arial" charset="0"/>
                <a:ea typeface="ＭＳ Ｐゴシック" charset="0"/>
                <a:cs typeface="ＭＳ Ｐゴシック" charset="0"/>
              </a:rPr>
              <a:t>	The rod landed several yards away, and Gage fell back in a convulsive heap.  Yet a moment later he stood up and spoke. His fellow workers watched, aghast, then drove him by oxcart to a hotel where a local doctor, one John Harlow, dressed his wounds.  As Harlow stuck his index fingers in the holes in Gage’</a:t>
            </a:r>
            <a:r>
              <a:rPr lang="en-US" altLang="ja-JP" sz="2800" dirty="0">
                <a:latin typeface="Arial" charset="0"/>
                <a:ea typeface="ＭＳ Ｐゴシック" charset="0"/>
                <a:cs typeface="ＭＳ Ｐゴシック" charset="0"/>
              </a:rPr>
              <a:t>s face and head until their tips met, the young man inquired when he would be able to return to work. </a:t>
            </a:r>
            <a:endParaRPr lang="en-US" sz="2800" dirty="0">
              <a:latin typeface="Arial" charset="0"/>
              <a:ea typeface="ＭＳ Ｐゴシック" charset="0"/>
              <a:cs typeface="ＭＳ Ｐゴシック" charset="0"/>
            </a:endParaRP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1752600"/>
            <a:ext cx="23431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4512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Footer Placeholder 4"/>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Discover Magazine</a:t>
            </a:r>
          </a:p>
        </p:txBody>
      </p:sp>
      <p:sp>
        <p:nvSpPr>
          <p:cNvPr id="351234" name="Rectangle 3"/>
          <p:cNvSpPr>
            <a:spLocks noGrp="1" noChangeArrowheads="1"/>
          </p:cNvSpPr>
          <p:nvPr>
            <p:ph type="body" idx="1"/>
          </p:nvPr>
        </p:nvSpPr>
        <p:spPr>
          <a:xfrm>
            <a:off x="685800" y="762000"/>
            <a:ext cx="7772400" cy="5486400"/>
          </a:xfrm>
        </p:spPr>
        <p:txBody>
          <a:bodyPr/>
          <a:lstStyle/>
          <a:p>
            <a:pPr eaLnBrk="1" hangingPunct="1">
              <a:buFontTx/>
              <a:buNone/>
            </a:pPr>
            <a:r>
              <a:rPr lang="en-US" sz="2800" dirty="0">
                <a:latin typeface="Arial" charset="0"/>
                <a:ea typeface="ＭＳ Ｐゴシック" charset="0"/>
                <a:cs typeface="ＭＳ Ｐゴシック" charset="0"/>
              </a:rPr>
              <a:t>	Within two months the physical organism that was Phineas Gage had completely recovered - he could walk, speak, and demonstrate normal awareness of his surroundings.  But the character of the man did not survive the tamping rod’</a:t>
            </a:r>
            <a:r>
              <a:rPr lang="en-US" altLang="ja-JP" sz="2800" dirty="0">
                <a:latin typeface="Arial" charset="0"/>
                <a:ea typeface="ＭＳ Ｐゴシック" charset="0"/>
                <a:cs typeface="ＭＳ Ｐゴシック" charset="0"/>
              </a:rPr>
              <a:t>s journey through his brain. In place of the diligent, dependable worker stood a foul-mouthed and ill-mannered liar given to extravagant schemes that were never followed through.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Gage,</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 said his friends,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was no longer Gage.</a:t>
            </a:r>
            <a:r>
              <a:rPr lang="ja-JP" altLang="en-US"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85072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9C6B7897-C96A-401A-97DC-48CC58A7BCC8}" type="slidenum">
              <a:rPr lang="en-US" smtClean="0"/>
              <a:pPr>
                <a:defRPr/>
              </a:pPr>
              <a:t>4</a:t>
            </a:fld>
            <a:endParaRPr lang="en-US" smtClean="0"/>
          </a:p>
        </p:txBody>
      </p:sp>
      <p:sp>
        <p:nvSpPr>
          <p:cNvPr id="5124" name="Title 1"/>
          <p:cNvSpPr>
            <a:spLocks noGrp="1"/>
          </p:cNvSpPr>
          <p:nvPr>
            <p:ph type="title"/>
          </p:nvPr>
        </p:nvSpPr>
        <p:spPr>
          <a:xfrm>
            <a:off x="381000" y="685800"/>
            <a:ext cx="4229100" cy="1600200"/>
          </a:xfrm>
        </p:spPr>
        <p:txBody>
          <a:bodyPr/>
          <a:lstStyle/>
          <a:p>
            <a:r>
              <a:rPr lang="en-US" altLang="en-US" sz="4800" b="1" smtClean="0"/>
              <a:t>Employers Expect More</a:t>
            </a:r>
          </a:p>
        </p:txBody>
      </p:sp>
      <p:pic>
        <p:nvPicPr>
          <p:cNvPr id="21508" name="Picture 7" descr="C:\Users\jbrown\AppData\Local\Microsoft\Windows\Temporary Internet Files\Content.IE5\TXT5J0PE\MP900424431[1].jpg"/>
          <p:cNvPicPr>
            <a:picLocks noChangeAspect="1" noChangeArrowheads="1"/>
          </p:cNvPicPr>
          <p:nvPr/>
        </p:nvPicPr>
        <p:blipFill>
          <a:blip r:embed="rId3"/>
          <a:srcRect/>
          <a:stretch>
            <a:fillRect/>
          </a:stretch>
        </p:blipFill>
        <p:spPr bwMode="auto">
          <a:xfrm>
            <a:off x="5029200" y="914400"/>
            <a:ext cx="3513138"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4"/>
          <p:cNvSpPr txBox="1">
            <a:spLocks noChangeArrowheads="1"/>
          </p:cNvSpPr>
          <p:nvPr/>
        </p:nvSpPr>
        <p:spPr bwMode="auto">
          <a:xfrm>
            <a:off x="609600" y="2438400"/>
            <a:ext cx="426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pPr>
            <a:r>
              <a:rPr lang="en-US" altLang="en-US"/>
              <a:t>Reading and Writing</a:t>
            </a:r>
          </a:p>
          <a:p>
            <a:pPr eaLnBrk="1" hangingPunct="1">
              <a:spcBef>
                <a:spcPct val="0"/>
              </a:spcBef>
            </a:pPr>
            <a:r>
              <a:rPr lang="en-US" altLang="en-US"/>
              <a:t>Collaboration</a:t>
            </a:r>
          </a:p>
          <a:p>
            <a:pPr eaLnBrk="1" hangingPunct="1">
              <a:spcBef>
                <a:spcPct val="0"/>
              </a:spcBef>
            </a:pPr>
            <a:r>
              <a:rPr lang="en-US" altLang="en-US"/>
              <a:t>Independence</a:t>
            </a:r>
          </a:p>
          <a:p>
            <a:pPr eaLnBrk="1" hangingPunct="1">
              <a:spcBef>
                <a:spcPct val="0"/>
              </a:spcBef>
            </a:pPr>
            <a:r>
              <a:rPr lang="en-US" altLang="en-US"/>
              <a:t>Critical Thinkers</a:t>
            </a:r>
          </a:p>
          <a:p>
            <a:pPr eaLnBrk="1" hangingPunct="1">
              <a:spcBef>
                <a:spcPct val="0"/>
              </a:spcBef>
            </a:pPr>
            <a:r>
              <a:rPr lang="en-US" altLang="en-US"/>
              <a:t>Perseverance</a:t>
            </a:r>
          </a:p>
          <a:p>
            <a:pPr eaLnBrk="1" hangingPunct="1">
              <a:spcBef>
                <a:spcPct val="0"/>
              </a:spcBef>
            </a:pPr>
            <a:r>
              <a:rPr lang="en-US" altLang="en-US"/>
              <a:t>Problem Solvers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61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039814"/>
            <a:ext cx="4011142" cy="4774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4"/>
          <p:cNvGrpSpPr>
            <a:grpSpLocks noChangeAspect="1"/>
          </p:cNvGrpSpPr>
          <p:nvPr/>
        </p:nvGrpSpPr>
        <p:grpSpPr bwMode="auto">
          <a:xfrm>
            <a:off x="4468813" y="1032951"/>
            <a:ext cx="4186237" cy="4700587"/>
            <a:chOff x="2623" y="491"/>
            <a:chExt cx="2637" cy="2961"/>
          </a:xfrm>
        </p:grpSpPr>
        <p:sp>
          <p:nvSpPr>
            <p:cNvPr id="4" name="AutoShape 3"/>
            <p:cNvSpPr>
              <a:spLocks noChangeAspect="1" noChangeArrowheads="1" noTextEdit="1"/>
            </p:cNvSpPr>
            <p:nvPr/>
          </p:nvSpPr>
          <p:spPr bwMode="auto">
            <a:xfrm>
              <a:off x="2623" y="491"/>
              <a:ext cx="2637" cy="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2623" y="490"/>
              <a:ext cx="2642" cy="2965"/>
            </a:xfrm>
            <a:custGeom>
              <a:avLst/>
              <a:gdLst>
                <a:gd name="T0" fmla="*/ 0 w 7673"/>
                <a:gd name="T1" fmla="*/ 0 h 8613"/>
                <a:gd name="T2" fmla="*/ 0 w 7673"/>
                <a:gd name="T3" fmla="*/ 0 h 8613"/>
                <a:gd name="T4" fmla="*/ 7673 w 7673"/>
                <a:gd name="T5" fmla="*/ 0 h 8613"/>
                <a:gd name="T6" fmla="*/ 7673 w 7673"/>
                <a:gd name="T7" fmla="*/ 8613 h 8613"/>
                <a:gd name="T8" fmla="*/ 0 w 7673"/>
                <a:gd name="T9" fmla="*/ 8613 h 8613"/>
                <a:gd name="T10" fmla="*/ 0 w 7673"/>
                <a:gd name="T11" fmla="*/ 0 h 8613"/>
              </a:gdLst>
              <a:ahLst/>
              <a:cxnLst>
                <a:cxn ang="0">
                  <a:pos x="T0" y="T1"/>
                </a:cxn>
                <a:cxn ang="0">
                  <a:pos x="T2" y="T3"/>
                </a:cxn>
                <a:cxn ang="0">
                  <a:pos x="T4" y="T5"/>
                </a:cxn>
                <a:cxn ang="0">
                  <a:pos x="T6" y="T7"/>
                </a:cxn>
                <a:cxn ang="0">
                  <a:pos x="T8" y="T9"/>
                </a:cxn>
                <a:cxn ang="0">
                  <a:pos x="T10" y="T11"/>
                </a:cxn>
              </a:cxnLst>
              <a:rect l="0" t="0" r="r" b="b"/>
              <a:pathLst>
                <a:path w="7673" h="8613">
                  <a:moveTo>
                    <a:pt x="0" y="0"/>
                  </a:moveTo>
                  <a:lnTo>
                    <a:pt x="0" y="0"/>
                  </a:lnTo>
                  <a:lnTo>
                    <a:pt x="7673" y="0"/>
                  </a:lnTo>
                  <a:lnTo>
                    <a:pt x="7673" y="8613"/>
                  </a:lnTo>
                  <a:lnTo>
                    <a:pt x="0" y="8613"/>
                  </a:ln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54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3" y="490"/>
              <a:ext cx="2642" cy="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 y="1232"/>
              <a:ext cx="2642" cy="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3" y="1975"/>
              <a:ext cx="2642" cy="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3" y="2717"/>
              <a:ext cx="2642" cy="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861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ChangeArrowheads="1"/>
          </p:cNvSpPr>
          <p:nvPr>
            <p:ph type="title"/>
          </p:nvPr>
        </p:nvSpPr>
        <p:spPr>
          <a:xfrm>
            <a:off x="457200" y="1066800"/>
            <a:ext cx="8229600" cy="914400"/>
          </a:xfrm>
        </p:spPr>
        <p:txBody>
          <a:bodyPr/>
          <a:lstStyle/>
          <a:p>
            <a:pPr eaLnBrk="1" hangingPunct="1"/>
            <a:r>
              <a:rPr lang="en-US" dirty="0">
                <a:latin typeface="Arial" charset="0"/>
                <a:ea typeface="ＭＳ Ｐゴシック" charset="0"/>
                <a:cs typeface="ＭＳ Ｐゴシック" charset="0"/>
              </a:rPr>
              <a:t>Questions</a:t>
            </a:r>
          </a:p>
        </p:txBody>
      </p:sp>
      <p:sp>
        <p:nvSpPr>
          <p:cNvPr id="353282" name="Rectangle 3"/>
          <p:cNvSpPr>
            <a:spLocks noGrp="1" noChangeArrowheads="1"/>
          </p:cNvSpPr>
          <p:nvPr>
            <p:ph type="body" idx="1"/>
          </p:nvPr>
        </p:nvSpPr>
        <p:spPr>
          <a:xfrm>
            <a:off x="457200" y="2209800"/>
            <a:ext cx="8229600" cy="2133600"/>
          </a:xfrm>
        </p:spPr>
        <p:txBody>
          <a:bodyPr/>
          <a:lstStyle/>
          <a:p>
            <a:pPr eaLnBrk="1" hangingPunct="1"/>
            <a:r>
              <a:rPr lang="en-US" dirty="0">
                <a:latin typeface="Arial" charset="0"/>
                <a:ea typeface="ＭＳ Ｐゴシック" charset="0"/>
                <a:cs typeface="ＭＳ Ｐゴシック" charset="0"/>
              </a:rPr>
              <a:t>How did Phineas survive this penetrating brain injury?</a:t>
            </a:r>
          </a:p>
          <a:p>
            <a:pPr eaLnBrk="1" hangingPunct="1"/>
            <a:r>
              <a:rPr lang="en-US" dirty="0">
                <a:latin typeface="Arial" charset="0"/>
                <a:ea typeface="ＭＳ Ｐゴシック" charset="0"/>
                <a:cs typeface="ＭＳ Ｐゴシック" charset="0"/>
              </a:rPr>
              <a:t>For how much longer did he live?</a:t>
            </a:r>
          </a:p>
        </p:txBody>
      </p:sp>
      <p:sp>
        <p:nvSpPr>
          <p:cNvPr id="3" name="Rectangle 2"/>
          <p:cNvSpPr/>
          <p:nvPr/>
        </p:nvSpPr>
        <p:spPr>
          <a:xfrm>
            <a:off x="741503" y="4267200"/>
            <a:ext cx="766100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Where’s the evidence?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896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2"/>
            <a:ext cx="9144000" cy="783021"/>
          </a:xfrm>
          <a:solidFill>
            <a:schemeClr val="accent5"/>
          </a:solidFill>
        </p:spPr>
        <p:style>
          <a:lnRef idx="0">
            <a:schemeClr val="accent1"/>
          </a:lnRef>
          <a:fillRef idx="3">
            <a:schemeClr val="accent1"/>
          </a:fillRef>
          <a:effectRef idx="3">
            <a:schemeClr val="accent1"/>
          </a:effectRef>
          <a:fontRef idx="minor">
            <a:schemeClr val="lt1"/>
          </a:fontRef>
        </p:style>
        <p:txBody>
          <a:bodyPr/>
          <a:lstStyle/>
          <a:p>
            <a:r>
              <a:rPr lang="en-US" sz="4000" b="1" dirty="0"/>
              <a:t>Close</a:t>
            </a:r>
            <a:r>
              <a:rPr lang="en-US" b="1" dirty="0"/>
              <a:t> </a:t>
            </a:r>
            <a:r>
              <a:rPr lang="en-US" b="1" dirty="0" smtClean="0"/>
              <a:t>Reading  RI grades 6-12</a:t>
            </a:r>
            <a:endParaRPr lang="en-US" b="1" dirty="0"/>
          </a:p>
        </p:txBody>
      </p:sp>
      <p:graphicFrame>
        <p:nvGraphicFramePr>
          <p:cNvPr id="4" name="Diagram 3"/>
          <p:cNvGraphicFramePr/>
          <p:nvPr>
            <p:extLst>
              <p:ext uri="{D42A27DB-BD31-4B8C-83A1-F6EECF244321}">
                <p14:modId xmlns:p14="http://schemas.microsoft.com/office/powerpoint/2010/main" val="1804859279"/>
              </p:ext>
            </p:extLst>
          </p:nvPr>
        </p:nvGraphicFramePr>
        <p:xfrm>
          <a:off x="533400" y="914400"/>
          <a:ext cx="8229600" cy="5922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7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9466382-365D-4B49-B99A-B561684A1704}"/>
                                            </p:graphicEl>
                                          </p:spTgt>
                                        </p:tgtEl>
                                        <p:attrNameLst>
                                          <p:attrName>style.visibility</p:attrName>
                                        </p:attrNameLst>
                                      </p:cBhvr>
                                      <p:to>
                                        <p:strVal val="visible"/>
                                      </p:to>
                                    </p:set>
                                    <p:animEffect transition="in" filter="fade">
                                      <p:cBhvr>
                                        <p:cTn id="7" dur="500"/>
                                        <p:tgtEl>
                                          <p:spTgt spid="4">
                                            <p:graphicEl>
                                              <a:dgm id="{39466382-365D-4B49-B99A-B561684A170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A56F1426-0668-4B4B-A888-50A7BCF4D93B}"/>
                                            </p:graphicEl>
                                          </p:spTgt>
                                        </p:tgtEl>
                                        <p:attrNameLst>
                                          <p:attrName>style.visibility</p:attrName>
                                        </p:attrNameLst>
                                      </p:cBhvr>
                                      <p:to>
                                        <p:strVal val="visible"/>
                                      </p:to>
                                    </p:set>
                                    <p:animEffect transition="in" filter="fade">
                                      <p:cBhvr>
                                        <p:cTn id="10" dur="500"/>
                                        <p:tgtEl>
                                          <p:spTgt spid="4">
                                            <p:graphicEl>
                                              <a:dgm id="{A56F1426-0668-4B4B-A888-50A7BCF4D93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F705A560-79F0-40CD-BCDE-EBAAC46D1CD8}"/>
                                            </p:graphicEl>
                                          </p:spTgt>
                                        </p:tgtEl>
                                        <p:attrNameLst>
                                          <p:attrName>style.visibility</p:attrName>
                                        </p:attrNameLst>
                                      </p:cBhvr>
                                      <p:to>
                                        <p:strVal val="visible"/>
                                      </p:to>
                                    </p:set>
                                    <p:animEffect transition="in" filter="fade">
                                      <p:cBhvr>
                                        <p:cTn id="15" dur="500"/>
                                        <p:tgtEl>
                                          <p:spTgt spid="4">
                                            <p:graphicEl>
                                              <a:dgm id="{F705A560-79F0-40CD-BCDE-EBAAC46D1CD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DF883D45-AE71-4E8C-AF71-E19CBE540765}"/>
                                            </p:graphicEl>
                                          </p:spTgt>
                                        </p:tgtEl>
                                        <p:attrNameLst>
                                          <p:attrName>style.visibility</p:attrName>
                                        </p:attrNameLst>
                                      </p:cBhvr>
                                      <p:to>
                                        <p:strVal val="visible"/>
                                      </p:to>
                                    </p:set>
                                    <p:animEffect transition="in" filter="fade">
                                      <p:cBhvr>
                                        <p:cTn id="18" dur="500"/>
                                        <p:tgtEl>
                                          <p:spTgt spid="4">
                                            <p:graphicEl>
                                              <a:dgm id="{DF883D45-AE71-4E8C-AF71-E19CBE5407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981201"/>
            <a:ext cx="81026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9950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0850" y="838200"/>
            <a:ext cx="3409950" cy="3409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7378" name="Rectangle 5"/>
          <p:cNvSpPr>
            <a:spLocks noChangeArrowheads="1"/>
          </p:cNvSpPr>
          <p:nvPr/>
        </p:nvSpPr>
        <p:spPr bwMode="auto">
          <a:xfrm>
            <a:off x="152400" y="4384060"/>
            <a:ext cx="91440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pPr>
            <a:r>
              <a:rPr lang="en-US" sz="2400" dirty="0">
                <a:solidFill>
                  <a:srgbClr val="000000"/>
                </a:solidFill>
                <a:latin typeface="Arial" charset="0"/>
                <a:ea typeface="ＭＳ Ｐゴシック" charset="0"/>
                <a:cs typeface="ＭＳ Ｐゴシック" charset="0"/>
              </a:rPr>
              <a:t>A dentist found the source of the toothache Patrick Lawler was complaining about on the roof of his mouth: a four-inch nail the construction worker had unknowingly embedded in his skull six days earlier.</a:t>
            </a:r>
          </a:p>
        </p:txBody>
      </p:sp>
      <p:sp>
        <p:nvSpPr>
          <p:cNvPr id="2" name="TextBox 1"/>
          <p:cNvSpPr txBox="1"/>
          <p:nvPr/>
        </p:nvSpPr>
        <p:spPr>
          <a:xfrm>
            <a:off x="1600200" y="6076265"/>
            <a:ext cx="7315200" cy="646331"/>
          </a:xfrm>
          <a:prstGeom prst="rect">
            <a:avLst/>
          </a:prstGeom>
          <a:noFill/>
        </p:spPr>
        <p:txBody>
          <a:bodyPr wrap="square" rtlCol="0">
            <a:spAutoFit/>
          </a:bodyPr>
          <a:lstStyle/>
          <a:p>
            <a:r>
              <a:rPr lang="en-US" dirty="0">
                <a:hlinkClick r:id="rId4"/>
              </a:rPr>
              <a:t>http://</a:t>
            </a:r>
            <a:r>
              <a:rPr lang="en-US" dirty="0" smtClean="0">
                <a:hlinkClick r:id="rId4"/>
              </a:rPr>
              <a:t>vms.vale.k12.or.us/sites/vms.vale.k12.or.us/files/u13/ebola.pdf</a:t>
            </a:r>
            <a:endParaRPr lang="en-US" dirty="0" smtClean="0"/>
          </a:p>
          <a:p>
            <a:endParaRPr lang="en-US" dirty="0"/>
          </a:p>
        </p:txBody>
      </p:sp>
    </p:spTree>
    <p:extLst>
      <p:ext uri="{BB962C8B-B14F-4D97-AF65-F5344CB8AC3E}">
        <p14:creationId xmlns:p14="http://schemas.microsoft.com/office/powerpoint/2010/main" val="4007389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C:\Users\ctr_krhodus\Dropbox\pict-quotes-logo's\High School and College Student Photos\One Student Studying\frustrated H.S. stud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2"/>
          <p:cNvSpPr>
            <a:spLocks noGrp="1"/>
          </p:cNvSpPr>
          <p:nvPr>
            <p:ph idx="1"/>
          </p:nvPr>
        </p:nvSpPr>
        <p:spPr>
          <a:xfrm>
            <a:off x="463550" y="425450"/>
            <a:ext cx="8229600" cy="6019800"/>
          </a:xfrm>
        </p:spPr>
        <p:txBody>
          <a:bodyPr/>
          <a:lstStyle/>
          <a:p>
            <a:pPr marL="0" indent="0" algn="ctr">
              <a:buFont typeface="Arial" charset="0"/>
              <a:buNone/>
            </a:pPr>
            <a:r>
              <a:rPr lang="en-US" altLang="en-US" smtClean="0"/>
              <a:t>The brain can only pay attention for so long before it needs to stop and think about what was just said, heard or seen. </a:t>
            </a:r>
          </a:p>
          <a:p>
            <a:pPr marL="0" indent="0">
              <a:buFont typeface="Arial" charset="0"/>
              <a:buNone/>
            </a:pPr>
            <a:endParaRPr lang="en-US" altLang="en-US" smtClean="0"/>
          </a:p>
          <a:p>
            <a:pPr marL="0" indent="0">
              <a:buFont typeface="Arial" charset="0"/>
              <a:buNone/>
            </a:pPr>
            <a:endParaRPr lang="en-US" altLang="en-US" smtClean="0"/>
          </a:p>
          <a:p>
            <a:pPr marL="0" indent="0">
              <a:buFont typeface="Arial" charset="0"/>
              <a:buNone/>
            </a:pPr>
            <a:endParaRPr lang="en-US" altLang="en-US" sz="2000" smtClean="0"/>
          </a:p>
        </p:txBody>
      </p:sp>
      <p:sp>
        <p:nvSpPr>
          <p:cNvPr id="4" name="Slide Number Placeholder 3"/>
          <p:cNvSpPr>
            <a:spLocks noGrp="1"/>
          </p:cNvSpPr>
          <p:nvPr>
            <p:ph type="sldNum" sz="quarter" idx="12"/>
          </p:nvPr>
        </p:nvSpPr>
        <p:spPr/>
        <p:txBody>
          <a:bodyPr/>
          <a:lstStyle/>
          <a:p>
            <a:pPr>
              <a:defRPr/>
            </a:pPr>
            <a:fld id="{DB6DE888-987C-4B78-BCD3-800CCE44F860}" type="slidenum">
              <a:rPr lang="en-US" smtClean="0">
                <a:solidFill>
                  <a:prstClr val="black">
                    <a:tint val="75000"/>
                  </a:prstClr>
                </a:solidFill>
              </a:rPr>
              <a:pPr>
                <a:defRPr/>
              </a:pPr>
              <a:t>45</a:t>
            </a:fld>
            <a:endParaRPr lang="en-US">
              <a:solidFill>
                <a:prstClr val="black">
                  <a:tint val="75000"/>
                </a:prstClr>
              </a:solidFill>
            </a:endParaRPr>
          </a:p>
        </p:txBody>
      </p:sp>
    </p:spTree>
    <p:extLst>
      <p:ext uri="{BB962C8B-B14F-4D97-AF65-F5344CB8AC3E}">
        <p14:creationId xmlns:p14="http://schemas.microsoft.com/office/powerpoint/2010/main" val="2976361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1200150"/>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smtClean="0">
                <a:effectLst>
                  <a:outerShdw blurRad="38100" dist="38100" dir="2700000" algn="tl">
                    <a:srgbClr val="000000">
                      <a:alpha val="43137"/>
                    </a:srgbClr>
                  </a:outerShdw>
                </a:effectLst>
              </a:rPr>
              <a:t>Ten Important Words and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The </a:t>
            </a:r>
            <a:r>
              <a:rPr lang="en-US" b="1" dirty="0" err="1" smtClean="0">
                <a:effectLst>
                  <a:outerShdw blurRad="38100" dist="38100" dir="2700000" algn="tl">
                    <a:srgbClr val="000000">
                      <a:alpha val="43137"/>
                    </a:srgbClr>
                  </a:outerShdw>
                </a:effectLst>
              </a:rPr>
              <a:t>Frayer</a:t>
            </a:r>
            <a:r>
              <a:rPr lang="en-US" b="1" dirty="0" smtClean="0">
                <a:effectLst>
                  <a:outerShdw blurRad="38100" dist="38100" dir="2700000" algn="tl">
                    <a:srgbClr val="000000">
                      <a:alpha val="43137"/>
                    </a:srgbClr>
                  </a:outerShdw>
                </a:effectLst>
              </a:rPr>
              <a:t> Model RI 4</a:t>
            </a:r>
            <a:endParaRPr lang="en-US" b="1" dirty="0">
              <a:effectLst>
                <a:outerShdw blurRad="38100" dist="38100" dir="2700000" algn="tl">
                  <a:srgbClr val="000000">
                    <a:alpha val="43137"/>
                  </a:srgbClr>
                </a:outerShdw>
              </a:effectLst>
            </a:endParaRPr>
          </a:p>
        </p:txBody>
      </p:sp>
      <p:grpSp>
        <p:nvGrpSpPr>
          <p:cNvPr id="4" name="Group 3"/>
          <p:cNvGrpSpPr/>
          <p:nvPr/>
        </p:nvGrpSpPr>
        <p:grpSpPr>
          <a:xfrm>
            <a:off x="0" y="1447800"/>
            <a:ext cx="8839200" cy="4648200"/>
            <a:chOff x="228600" y="1828800"/>
            <a:chExt cx="8610600" cy="4267200"/>
          </a:xfrm>
        </p:grpSpPr>
        <p:grpSp>
          <p:nvGrpSpPr>
            <p:cNvPr id="3" name="Group 2"/>
            <p:cNvGrpSpPr/>
            <p:nvPr/>
          </p:nvGrpSpPr>
          <p:grpSpPr>
            <a:xfrm>
              <a:off x="228600" y="1828800"/>
              <a:ext cx="8305800" cy="4267200"/>
              <a:chOff x="228600" y="1828800"/>
              <a:chExt cx="8305800" cy="4267200"/>
            </a:xfrm>
          </p:grpSpPr>
          <p:graphicFrame>
            <p:nvGraphicFramePr>
              <p:cNvPr id="5" name="Diagram 4"/>
              <p:cNvGraphicFramePr/>
              <p:nvPr>
                <p:extLst>
                  <p:ext uri="{D42A27DB-BD31-4B8C-83A1-F6EECF244321}">
                    <p14:modId xmlns:p14="http://schemas.microsoft.com/office/powerpoint/2010/main" val="2326420870"/>
                  </p:ext>
                </p:extLst>
              </p:nvPr>
            </p:nvGraphicFramePr>
            <p:xfrm>
              <a:off x="914400" y="1828800"/>
              <a:ext cx="7620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506" name="Picture 2" descr="notepads,office supplies,sticky notes,concepts,reminders"/>
              <p:cNvPicPr>
                <a:picLocks noChangeAspect="1" noChangeArrowheads="1"/>
              </p:cNvPicPr>
              <p:nvPr/>
            </p:nvPicPr>
            <p:blipFill>
              <a:blip r:embed="rId8" cstate="print"/>
              <a:srcRect l="19692" t="19692" r="21231" b="18769"/>
              <a:stretch>
                <a:fillRect/>
              </a:stretch>
            </p:blipFill>
            <p:spPr bwMode="auto">
              <a:xfrm>
                <a:off x="228600" y="3581400"/>
                <a:ext cx="1828800" cy="1905000"/>
              </a:xfrm>
              <a:prstGeom prst="rect">
                <a:avLst/>
              </a:prstGeom>
              <a:noFill/>
            </p:spPr>
          </p:pic>
        </p:grpSp>
        <p:pic>
          <p:nvPicPr>
            <p:cNvPr id="6" name="Picture 2" descr="notepads,office supplies,sticky notes,concepts,reminders"/>
            <p:cNvPicPr>
              <a:picLocks noChangeAspect="1" noChangeArrowheads="1"/>
            </p:cNvPicPr>
            <p:nvPr/>
          </p:nvPicPr>
          <p:blipFill>
            <a:blip r:embed="rId8" cstate="print"/>
            <a:srcRect l="19692" t="19692" r="21231" b="18769"/>
            <a:stretch>
              <a:fillRect/>
            </a:stretch>
          </p:blipFill>
          <p:spPr bwMode="auto">
            <a:xfrm>
              <a:off x="7010400" y="3124200"/>
              <a:ext cx="1828800" cy="1905000"/>
            </a:xfrm>
            <a:prstGeom prst="rect">
              <a:avLst/>
            </a:prstGeom>
            <a:noFill/>
          </p:spPr>
        </p:pic>
      </p:gr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93338" y="3356882"/>
            <a:ext cx="5157324"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b="1" dirty="0" smtClean="0"/>
              <a:t>Strategy #2</a:t>
            </a:r>
            <a:endParaRPr lang="en-US" sz="4400" b="1" dirty="0"/>
          </a:p>
        </p:txBody>
      </p:sp>
    </p:spTree>
    <p:extLst>
      <p:ext uri="{BB962C8B-B14F-4D97-AF65-F5344CB8AC3E}">
        <p14:creationId xmlns:p14="http://schemas.microsoft.com/office/powerpoint/2010/main" val="17681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circle(in)">
                                      <p:cBhvr>
                                        <p:cTn id="1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0"/>
            <a:ext cx="8229600" cy="1066800"/>
          </a:xfrm>
          <a:solidFill>
            <a:schemeClr val="bg1">
              <a:lumMod val="95000"/>
            </a:schemeClr>
          </a:solidFill>
        </p:spPr>
        <p:txBody>
          <a:bodyPr>
            <a:normAutofit fontScale="90000"/>
          </a:bodyPr>
          <a:lstStyle/>
          <a:p>
            <a:r>
              <a:rPr lang="en-US" dirty="0" smtClean="0"/>
              <a:t>Franklin D. Roosevelt’s State of the Union Address (1941)</a:t>
            </a:r>
            <a:endParaRPr lang="en-US" dirty="0"/>
          </a:p>
        </p:txBody>
      </p:sp>
      <p:sp>
        <p:nvSpPr>
          <p:cNvPr id="5" name="Content Placeholder 2"/>
          <p:cNvSpPr>
            <a:spLocks noGrp="1"/>
          </p:cNvSpPr>
          <p:nvPr>
            <p:ph idx="1"/>
          </p:nvPr>
        </p:nvSpPr>
        <p:spPr>
          <a:xfrm>
            <a:off x="457200" y="1828800"/>
            <a:ext cx="8229600" cy="4525963"/>
          </a:xfrm>
        </p:spPr>
        <p:txBody>
          <a:bodyPr>
            <a:normAutofit/>
          </a:bodyPr>
          <a:lstStyle/>
          <a:p>
            <a:pPr>
              <a:buNone/>
            </a:pPr>
            <a:r>
              <a:rPr lang="en-US" sz="2800" dirty="0" smtClean="0"/>
              <a:t>For there is nothing mysterious about the foundations of a healthy and strong democracy. The basic things expected by our people of their political and economic systems are simple. They are:</a:t>
            </a:r>
          </a:p>
          <a:p>
            <a:r>
              <a:rPr lang="en-US" sz="2800" dirty="0" smtClean="0"/>
              <a:t>Equality of opportunity for youth and for others.</a:t>
            </a:r>
          </a:p>
          <a:p>
            <a:r>
              <a:rPr lang="en-US" sz="2800" dirty="0" smtClean="0"/>
              <a:t>Jobs for those who can work.</a:t>
            </a:r>
          </a:p>
          <a:p>
            <a:r>
              <a:rPr lang="en-US" sz="2800" dirty="0" smtClean="0"/>
              <a:t>Security for those who need it.</a:t>
            </a:r>
          </a:p>
        </p:txBody>
      </p:sp>
    </p:spTree>
    <p:extLst>
      <p:ext uri="{BB962C8B-B14F-4D97-AF65-F5344CB8AC3E}">
        <p14:creationId xmlns:p14="http://schemas.microsoft.com/office/powerpoint/2010/main" val="2487272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81000" y="685800"/>
            <a:ext cx="8229600" cy="4525963"/>
          </a:xfrm>
        </p:spPr>
        <p:txBody>
          <a:bodyPr>
            <a:noAutofit/>
          </a:bodyPr>
          <a:lstStyle/>
          <a:p>
            <a:r>
              <a:rPr lang="en-US" sz="2800" dirty="0" smtClean="0"/>
              <a:t>The ending of special privilege for the few.</a:t>
            </a:r>
          </a:p>
          <a:p>
            <a:r>
              <a:rPr lang="en-US" sz="2800" dirty="0" smtClean="0"/>
              <a:t>The preservation of civil liberties for all.</a:t>
            </a:r>
          </a:p>
          <a:p>
            <a:r>
              <a:rPr lang="en-US" sz="2800" dirty="0" smtClean="0"/>
              <a:t>The enjoyment of the fruits of scientific progress in a wider and constantly rising standard of living.</a:t>
            </a:r>
          </a:p>
          <a:p>
            <a:pPr>
              <a:buNone/>
            </a:pPr>
            <a:endParaRPr lang="en-US" sz="2800" dirty="0" smtClean="0"/>
          </a:p>
          <a:p>
            <a:pPr>
              <a:buNone/>
            </a:pPr>
            <a:r>
              <a:rPr lang="en-US" sz="2800" dirty="0" smtClean="0"/>
              <a:t>These are the simple, basic things that must never be lost sight of in the turmoil and unbelievable complexity of our modern world. The inner and abiding strength of our economic and political systems is dependent upon the degree to which they fulfill these expectations.</a:t>
            </a:r>
          </a:p>
        </p:txBody>
      </p:sp>
    </p:spTree>
    <p:extLst>
      <p:ext uri="{BB962C8B-B14F-4D97-AF65-F5344CB8AC3E}">
        <p14:creationId xmlns:p14="http://schemas.microsoft.com/office/powerpoint/2010/main" val="3504782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762000"/>
            <a:ext cx="8229600" cy="5364163"/>
          </a:xfrm>
        </p:spPr>
        <p:txBody>
          <a:bodyPr>
            <a:normAutofit fontScale="92500"/>
          </a:bodyPr>
          <a:lstStyle/>
          <a:p>
            <a:pPr>
              <a:buNone/>
            </a:pPr>
            <a:r>
              <a:rPr lang="en-US" sz="2800" dirty="0" smtClean="0"/>
              <a:t>Many subjects connected with our social economy call for immediate improvement. As examples:</a:t>
            </a:r>
          </a:p>
          <a:p>
            <a:r>
              <a:rPr lang="en-US" sz="2800" dirty="0" smtClean="0"/>
              <a:t>We should bring more citizens under the coverage of old-age pensions and unemployment insurance.</a:t>
            </a:r>
          </a:p>
          <a:p>
            <a:r>
              <a:rPr lang="en-US" sz="2800" dirty="0" smtClean="0"/>
              <a:t>We should widen the opportunities for adequate medical care.</a:t>
            </a:r>
          </a:p>
          <a:p>
            <a:r>
              <a:rPr lang="en-US" sz="2800" dirty="0" smtClean="0"/>
              <a:t>We should plan a better system by which persons deserving or needing gainful employment may obtain it. </a:t>
            </a:r>
          </a:p>
          <a:p>
            <a:r>
              <a:rPr lang="en-US" sz="2800" dirty="0" smtClean="0"/>
              <a:t>I have called for personal sacrifice. I am assured of the willingness of almost all Americans to respond to that call.</a:t>
            </a:r>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1893753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609600"/>
            <a:ext cx="8229600" cy="762000"/>
          </a:xfrm>
        </p:spPr>
        <p:txBody>
          <a:bodyPr/>
          <a:lstStyle/>
          <a:p>
            <a:pPr eaLnBrk="1" hangingPunct="1"/>
            <a:r>
              <a:rPr lang="en-US" altLang="en-US" b="1" smtClean="0"/>
              <a:t>Literacy for the 21</a:t>
            </a:r>
            <a:r>
              <a:rPr lang="en-US" altLang="en-US" b="1" baseline="30000" smtClean="0"/>
              <a:t>st</a:t>
            </a:r>
            <a:r>
              <a:rPr lang="en-US" altLang="en-US" b="1" smtClean="0"/>
              <a:t> Century</a:t>
            </a:r>
          </a:p>
        </p:txBody>
      </p:sp>
      <p:sp>
        <p:nvSpPr>
          <p:cNvPr id="11267" name="Rectangle 3"/>
          <p:cNvSpPr>
            <a:spLocks noGrp="1" noChangeArrowheads="1"/>
          </p:cNvSpPr>
          <p:nvPr>
            <p:ph type="body" idx="1"/>
          </p:nvPr>
        </p:nvSpPr>
        <p:spPr>
          <a:xfrm>
            <a:off x="457200" y="1371600"/>
            <a:ext cx="8305800" cy="5105400"/>
          </a:xfrm>
          <a:solidFill>
            <a:schemeClr val="bg1">
              <a:lumMod val="85000"/>
            </a:schemeClr>
          </a:solidFill>
        </p:spPr>
        <p:txBody>
          <a:bodyPr/>
          <a:lstStyle/>
          <a:p>
            <a:pPr eaLnBrk="1" hangingPunct="1">
              <a:lnSpc>
                <a:spcPct val="90000"/>
              </a:lnSpc>
              <a:buFont typeface="Wingdings" pitchFamily="2" charset="2"/>
              <a:buNone/>
              <a:defRPr/>
            </a:pPr>
            <a:r>
              <a:rPr lang="en-US" altLang="en-US" sz="2800" dirty="0" smtClean="0"/>
              <a:t>“</a:t>
            </a:r>
            <a:r>
              <a:rPr lang="en-US" altLang="en-US" sz="2900" dirty="0" smtClean="0"/>
              <a:t>Adolescents entering the adult world in the 21</a:t>
            </a:r>
            <a:r>
              <a:rPr lang="en-US" altLang="en-US" sz="2900" baseline="30000" dirty="0" smtClean="0"/>
              <a:t>st</a:t>
            </a:r>
            <a:r>
              <a:rPr lang="en-US" altLang="en-US" sz="2900" dirty="0" smtClean="0"/>
              <a:t> </a:t>
            </a:r>
            <a:endParaRPr lang="en-US" altLang="en-US" sz="2900" dirty="0"/>
          </a:p>
          <a:p>
            <a:pPr eaLnBrk="1" hangingPunct="1">
              <a:lnSpc>
                <a:spcPct val="90000"/>
              </a:lnSpc>
              <a:buFont typeface="Wingdings" pitchFamily="2" charset="2"/>
              <a:buNone/>
              <a:defRPr/>
            </a:pPr>
            <a:r>
              <a:rPr lang="en-US" altLang="en-US" sz="2900" dirty="0" smtClean="0"/>
              <a:t>century will read and write more than at any other </a:t>
            </a:r>
          </a:p>
          <a:p>
            <a:pPr eaLnBrk="1" hangingPunct="1">
              <a:lnSpc>
                <a:spcPct val="90000"/>
              </a:lnSpc>
              <a:buFont typeface="Wingdings" pitchFamily="2" charset="2"/>
              <a:buNone/>
              <a:defRPr/>
            </a:pPr>
            <a:r>
              <a:rPr lang="en-US" altLang="en-US" sz="2900" dirty="0" smtClean="0"/>
              <a:t>time in human history.  They will need advanced</a:t>
            </a:r>
          </a:p>
          <a:p>
            <a:pPr eaLnBrk="1" hangingPunct="1">
              <a:lnSpc>
                <a:spcPct val="90000"/>
              </a:lnSpc>
              <a:buFont typeface="Wingdings" pitchFamily="2" charset="2"/>
              <a:buNone/>
              <a:defRPr/>
            </a:pPr>
            <a:r>
              <a:rPr lang="en-US" altLang="en-US" sz="2900" dirty="0" smtClean="0"/>
              <a:t>levels of literacy to perform their jobs, run their </a:t>
            </a:r>
            <a:endParaRPr lang="en-US" altLang="en-US" sz="2900" dirty="0"/>
          </a:p>
          <a:p>
            <a:pPr eaLnBrk="1" hangingPunct="1">
              <a:lnSpc>
                <a:spcPct val="90000"/>
              </a:lnSpc>
              <a:buFont typeface="Wingdings" pitchFamily="2" charset="2"/>
              <a:buNone/>
              <a:defRPr/>
            </a:pPr>
            <a:r>
              <a:rPr lang="en-US" altLang="en-US" sz="2900" dirty="0" smtClean="0"/>
              <a:t>households, act as citizens, and conduct their</a:t>
            </a:r>
          </a:p>
          <a:p>
            <a:pPr eaLnBrk="1" hangingPunct="1">
              <a:lnSpc>
                <a:spcPct val="90000"/>
              </a:lnSpc>
              <a:buFont typeface="Wingdings" pitchFamily="2" charset="2"/>
              <a:buNone/>
              <a:defRPr/>
            </a:pPr>
            <a:r>
              <a:rPr lang="en-US" altLang="en-US" sz="2900" dirty="0" smtClean="0"/>
              <a:t>personal lives.  They will need literacy to cope </a:t>
            </a:r>
          </a:p>
          <a:p>
            <a:pPr eaLnBrk="1" hangingPunct="1">
              <a:lnSpc>
                <a:spcPct val="90000"/>
              </a:lnSpc>
              <a:buFont typeface="Wingdings" pitchFamily="2" charset="2"/>
              <a:buNone/>
              <a:defRPr/>
            </a:pPr>
            <a:r>
              <a:rPr lang="en-US" altLang="en-US" sz="2900" dirty="0" smtClean="0"/>
              <a:t>with the flood of information they will find </a:t>
            </a:r>
          </a:p>
          <a:p>
            <a:pPr eaLnBrk="1" hangingPunct="1">
              <a:lnSpc>
                <a:spcPct val="90000"/>
              </a:lnSpc>
              <a:buFont typeface="Wingdings" pitchFamily="2" charset="2"/>
              <a:buNone/>
              <a:defRPr/>
            </a:pPr>
            <a:r>
              <a:rPr lang="en-US" altLang="en-US" sz="2900" dirty="0" smtClean="0"/>
              <a:t>everywhere they turn.  In a complex and </a:t>
            </a:r>
          </a:p>
          <a:p>
            <a:pPr eaLnBrk="1" hangingPunct="1">
              <a:lnSpc>
                <a:spcPct val="90000"/>
              </a:lnSpc>
              <a:buFont typeface="Wingdings" pitchFamily="2" charset="2"/>
              <a:buNone/>
              <a:defRPr/>
            </a:pPr>
            <a:r>
              <a:rPr lang="en-US" altLang="en-US" sz="2900" dirty="0" smtClean="0"/>
              <a:t>sometimes even dangerous world, their ability to </a:t>
            </a:r>
          </a:p>
          <a:p>
            <a:pPr eaLnBrk="1" hangingPunct="1">
              <a:lnSpc>
                <a:spcPct val="90000"/>
              </a:lnSpc>
              <a:buFont typeface="Wingdings" pitchFamily="2" charset="2"/>
              <a:buNone/>
              <a:defRPr/>
            </a:pPr>
            <a:r>
              <a:rPr lang="en-US" altLang="en-US" sz="2900" dirty="0" smtClean="0"/>
              <a:t>read will be crucial.”                                     </a:t>
            </a:r>
            <a:r>
              <a:rPr lang="en-US" altLang="en-US" sz="2800" dirty="0" smtClean="0"/>
              <a:t>                							</a:t>
            </a:r>
            <a:r>
              <a:rPr lang="en-US" altLang="en-US" sz="2000" dirty="0" smtClean="0"/>
              <a:t>(IRA, 1999)</a:t>
            </a:r>
            <a:endParaRPr lang="en-US" altLang="en-US" sz="2800" dirty="0" smtClean="0"/>
          </a:p>
        </p:txBody>
      </p:sp>
      <p:sp>
        <p:nvSpPr>
          <p:cNvPr id="2" name="Donut 1"/>
          <p:cNvSpPr/>
          <p:nvPr/>
        </p:nvSpPr>
        <p:spPr>
          <a:xfrm>
            <a:off x="6610350" y="5943600"/>
            <a:ext cx="2133600" cy="762000"/>
          </a:xfrm>
          <a:prstGeom prst="donut">
            <a:avLst>
              <a:gd name="adj" fmla="val 119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762000"/>
            <a:ext cx="8229600" cy="5364163"/>
          </a:xfrm>
        </p:spPr>
        <p:txBody>
          <a:bodyPr>
            <a:noAutofit/>
          </a:bodyPr>
          <a:lstStyle/>
          <a:p>
            <a:r>
              <a:rPr lang="en-US" sz="2800" dirty="0" smtClean="0"/>
              <a:t>A part of the sacrifice means the payment of more money in taxes. In my Budget Message I shall recommend that a greater portion of this great defense program be paid for from taxation than we are paying today. No person should try, or be allowed, to get rich out of this program; and the principle of tax payments in accordance with ability to pay should be constantly before our eyes to guide our legislation.</a:t>
            </a:r>
          </a:p>
          <a:p>
            <a:pPr>
              <a:buNone/>
            </a:pPr>
            <a:r>
              <a:rPr lang="en-US" sz="2800" dirty="0" smtClean="0"/>
              <a:t> If the Congress maintains these principles, the voters, putting patriotism ahead of pocketbooks, will give you their applause.</a:t>
            </a:r>
          </a:p>
          <a:p>
            <a:pPr>
              <a:buNone/>
            </a:pPr>
            <a:endParaRPr lang="en-US" sz="2550" dirty="0"/>
          </a:p>
        </p:txBody>
      </p:sp>
    </p:spTree>
    <p:extLst>
      <p:ext uri="{BB962C8B-B14F-4D97-AF65-F5344CB8AC3E}">
        <p14:creationId xmlns:p14="http://schemas.microsoft.com/office/powerpoint/2010/main" val="746009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533400" y="685800"/>
            <a:ext cx="8229600" cy="1171575"/>
          </a:xfrm>
        </p:spPr>
        <p:style>
          <a:lnRef idx="0">
            <a:schemeClr val="accent5"/>
          </a:lnRef>
          <a:fillRef idx="3">
            <a:schemeClr val="accent5"/>
          </a:fillRef>
          <a:effectRef idx="3">
            <a:schemeClr val="accent5"/>
          </a:effectRef>
          <a:fontRef idx="minor">
            <a:schemeClr val="lt1"/>
          </a:fontRef>
        </p:style>
        <p:txBody>
          <a:bodyPr/>
          <a:lstStyle/>
          <a:p>
            <a:pPr marL="0" indent="0" algn="ctr">
              <a:buFont typeface="Arial" charset="0"/>
              <a:buNone/>
            </a:pPr>
            <a:r>
              <a:rPr lang="en-US" altLang="en-US" sz="4000" b="1" dirty="0" smtClean="0"/>
              <a:t>Central Ideas and Summarization  </a:t>
            </a:r>
          </a:p>
          <a:p>
            <a:pPr marL="0" indent="0" algn="ctr">
              <a:buFont typeface="Arial" charset="0"/>
              <a:buNone/>
            </a:pPr>
            <a:r>
              <a:rPr lang="en-US" altLang="en-US" dirty="0" smtClean="0"/>
              <a:t>Standard #2</a:t>
            </a:r>
          </a:p>
        </p:txBody>
      </p:sp>
      <p:sp>
        <p:nvSpPr>
          <p:cNvPr id="4" name="Footer Placeholder 3"/>
          <p:cNvSpPr>
            <a:spLocks noGrp="1"/>
          </p:cNvSpPr>
          <p:nvPr>
            <p:ph type="ftr" sz="quarter" idx="11"/>
          </p:nvPr>
        </p:nvSpPr>
        <p:spPr/>
        <p:txBody>
          <a:bodyPr/>
          <a:lstStyle/>
          <a:p>
            <a:pPr>
              <a:defRPr/>
            </a:pPr>
            <a:r>
              <a:rPr lang="en-US" smtClean="0"/>
              <a:t>Content contained is licensed under a Creative Commons Attribution-ShareAlike 3.0 Unported License</a:t>
            </a:r>
            <a:endParaRPr lang="en-US"/>
          </a:p>
        </p:txBody>
      </p:sp>
      <p:pic>
        <p:nvPicPr>
          <p:cNvPr id="50180" name="Picture 6" descr="C:\Users\ctr_krhodus\Desktop\summari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2009775"/>
            <a:ext cx="895826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3429000"/>
            <a:ext cx="5943600"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400" b="1" dirty="0" smtClean="0"/>
              <a:t>Strategy #3</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lstStyle/>
          <a:p>
            <a:pPr marL="0" indent="0" algn="ctr">
              <a:buFont typeface="Arial" pitchFamily="34" charset="0"/>
              <a:buNone/>
              <a:defRPr/>
            </a:pPr>
            <a:r>
              <a:rPr lang="en-US" dirty="0" smtClean="0"/>
              <a:t>Resources for Teaching Summarizing</a:t>
            </a:r>
            <a:endParaRPr lang="en-US" dirty="0" smtClean="0">
              <a:hlinkClick r:id="rId2"/>
            </a:endParaRPr>
          </a:p>
          <a:p>
            <a:pPr marL="0" indent="0" algn="ctr">
              <a:buFont typeface="Arial" pitchFamily="34" charset="0"/>
              <a:buNone/>
              <a:defRPr/>
            </a:pPr>
            <a:endParaRPr lang="en-US" dirty="0">
              <a:hlinkClick r:id="rId2"/>
            </a:endParaRPr>
          </a:p>
          <a:p>
            <a:pPr marL="0" indent="0">
              <a:buFont typeface="Arial" pitchFamily="34" charset="0"/>
              <a:buNone/>
              <a:defRPr/>
            </a:pPr>
            <a:r>
              <a:rPr lang="en-US" dirty="0" smtClean="0">
                <a:hlinkClick r:id="rId2"/>
              </a:rPr>
              <a:t>http://www.adlit.org</a:t>
            </a:r>
            <a:endParaRPr lang="en-US" dirty="0" smtClean="0"/>
          </a:p>
          <a:p>
            <a:pPr marL="0" indent="0">
              <a:buFont typeface="Arial" pitchFamily="34" charset="0"/>
              <a:buNone/>
              <a:defRPr/>
            </a:pPr>
            <a:r>
              <a:rPr lang="en-US" sz="2800" dirty="0" smtClean="0"/>
              <a:t>Click on Classroom Strategies</a:t>
            </a:r>
          </a:p>
          <a:p>
            <a:pPr marL="0" indent="0">
              <a:buFont typeface="Arial" pitchFamily="34" charset="0"/>
              <a:buNone/>
              <a:defRPr/>
            </a:pPr>
            <a:r>
              <a:rPr lang="en-US" sz="2800" dirty="0" smtClean="0"/>
              <a:t>Click  “Paragraph Shrinking” or “Summarizing”</a:t>
            </a:r>
            <a:endParaRPr lang="en-US" sz="2800" dirty="0"/>
          </a:p>
          <a:p>
            <a:pPr marL="0" indent="0">
              <a:buFont typeface="Arial" pitchFamily="34" charset="0"/>
              <a:buNone/>
              <a:defRPr/>
            </a:pPr>
            <a:r>
              <a:rPr lang="en-US" dirty="0" smtClean="0">
                <a:hlinkClick r:id="rId3"/>
              </a:rPr>
              <a:t>www.readingquest.org</a:t>
            </a:r>
            <a:endParaRPr lang="en-US" dirty="0" smtClean="0"/>
          </a:p>
          <a:p>
            <a:pPr marL="0" indent="0">
              <a:buFont typeface="Arial" pitchFamily="34" charset="0"/>
              <a:buNone/>
              <a:defRPr/>
            </a:pPr>
            <a:r>
              <a:rPr lang="en-US" sz="2800" dirty="0" smtClean="0"/>
              <a:t>Click on Strategies</a:t>
            </a:r>
          </a:p>
          <a:p>
            <a:pPr marL="0" indent="0">
              <a:buFont typeface="Arial" pitchFamily="34" charset="0"/>
              <a:buNone/>
              <a:defRPr/>
            </a:pPr>
            <a:r>
              <a:rPr lang="en-US" sz="2800" dirty="0" smtClean="0"/>
              <a:t>Click on Selective Underlining/Highlighting</a:t>
            </a:r>
          </a:p>
          <a:p>
            <a:pPr marL="0" indent="0">
              <a:buFont typeface="Arial" pitchFamily="34" charset="0"/>
              <a:buNone/>
              <a:defRPr/>
            </a:pPr>
            <a:r>
              <a:rPr lang="en-US" sz="2800" dirty="0" smtClean="0"/>
              <a:t>Click on Summarizing</a:t>
            </a:r>
          </a:p>
          <a:p>
            <a:pPr>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smtClean="0"/>
              <a:t>Content contained is licensed under a Creative Commons Attribution-ShareAlike 3.0 Unported License</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5088"/>
            <a:ext cx="777240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4" name="Title 1"/>
          <p:cNvSpPr>
            <a:spLocks noGrp="1"/>
          </p:cNvSpPr>
          <p:nvPr>
            <p:ph type="title"/>
          </p:nvPr>
        </p:nvSpPr>
        <p:spPr>
          <a:xfrm>
            <a:off x="228600" y="0"/>
            <a:ext cx="8229600" cy="762000"/>
          </a:xfrm>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Article of the Week</a:t>
            </a:r>
            <a:br>
              <a:rPr lang="en-US" altLang="en-US" dirty="0" smtClean="0"/>
            </a:br>
            <a:r>
              <a:rPr lang="en-US" altLang="en-US" sz="2800" dirty="0" smtClean="0">
                <a:hlinkClick r:id="rId3"/>
              </a:rPr>
              <a:t>www.kellygallagher.org</a:t>
            </a:r>
            <a:r>
              <a:rPr lang="en-US" altLang="en-US" dirty="0" smtClean="0"/>
              <a:t/>
            </a:r>
            <a:br>
              <a:rPr lang="en-US" altLang="en-US" dirty="0" smtClean="0"/>
            </a:br>
            <a:endParaRPr lang="en-US" altLang="en-US" dirty="0" smtClean="0"/>
          </a:p>
        </p:txBody>
      </p:sp>
      <p:sp>
        <p:nvSpPr>
          <p:cNvPr id="5" name="Donut 4"/>
          <p:cNvSpPr/>
          <p:nvPr/>
        </p:nvSpPr>
        <p:spPr>
          <a:xfrm>
            <a:off x="6381750" y="1647825"/>
            <a:ext cx="838200" cy="361950"/>
          </a:xfrm>
          <a:prstGeom prst="donut">
            <a:avLst>
              <a:gd name="adj" fmla="val 90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 name="Rectangle 1"/>
          <p:cNvSpPr/>
          <p:nvPr/>
        </p:nvSpPr>
        <p:spPr>
          <a:xfrm>
            <a:off x="0" y="5638800"/>
            <a:ext cx="9144000" cy="1219199"/>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dirty="0">
              <a:solidFill>
                <a:prstClr val="white"/>
              </a:solidFill>
            </a:endParaRPr>
          </a:p>
          <a:p>
            <a:pPr algn="ctr">
              <a:defRPr/>
            </a:pPr>
            <a:endParaRPr lang="en-US" dirty="0">
              <a:solidFill>
                <a:prstClr val="white"/>
              </a:solidFill>
            </a:endParaRPr>
          </a:p>
          <a:p>
            <a:pPr lvl="0" algn="ctr">
              <a:defRPr/>
            </a:pPr>
            <a:r>
              <a:rPr lang="en-US" dirty="0" smtClean="0">
                <a:solidFill>
                  <a:prstClr val="white"/>
                </a:solidFill>
                <a:hlinkClick r:id="rId4"/>
              </a:rPr>
              <a:t>https://www.teachingchannel.org/videos/teaching-science-with-current-events</a:t>
            </a:r>
            <a:endParaRPr lang="en-US" sz="2200" dirty="0" smtClean="0">
              <a:solidFill>
                <a:prstClr val="white"/>
              </a:solidFill>
              <a:hlinkClick r:id="rId5"/>
            </a:endParaRPr>
          </a:p>
          <a:p>
            <a:pPr algn="ctr">
              <a:defRPr/>
            </a:pPr>
            <a:r>
              <a:rPr lang="en-US" sz="2000" dirty="0" smtClean="0">
                <a:solidFill>
                  <a:prstClr val="white"/>
                </a:solidFill>
                <a:hlinkClick r:id="rId5"/>
              </a:rPr>
              <a:t>http://www.northbergen.k12.nj.us/Page/2853</a:t>
            </a:r>
            <a:endParaRPr lang="en-US" sz="2000" dirty="0" smtClean="0">
              <a:solidFill>
                <a:prstClr val="white"/>
              </a:solidFill>
            </a:endParaRPr>
          </a:p>
          <a:p>
            <a:pPr algn="ctr">
              <a:defRPr/>
            </a:pPr>
            <a:r>
              <a:rPr lang="en-US" altLang="en-US" sz="2000" dirty="0" smtClean="0">
                <a:solidFill>
                  <a:prstClr val="white"/>
                </a:solidFill>
                <a:hlinkClick r:id="rId6"/>
              </a:rPr>
              <a:t>http</a:t>
            </a:r>
            <a:r>
              <a:rPr lang="en-US" altLang="en-US" sz="2000" dirty="0">
                <a:solidFill>
                  <a:prstClr val="white"/>
                </a:solidFill>
                <a:hlinkClick r:id="rId6"/>
              </a:rPr>
              <a:t>://vms.vale.k12.or.us/articles-week</a:t>
            </a:r>
            <a:endParaRPr lang="en-US" altLang="en-US" sz="2000" dirty="0">
              <a:solidFill>
                <a:prstClr val="white"/>
              </a:solidFill>
            </a:endParaRPr>
          </a:p>
          <a:p>
            <a:pPr algn="ctr">
              <a:defRPr/>
            </a:pPr>
            <a:endParaRPr lang="en-US" sz="2000" dirty="0">
              <a:solidFill>
                <a:prstClr val="white"/>
              </a:solidFill>
            </a:endParaRPr>
          </a:p>
          <a:p>
            <a:pPr algn="ctr">
              <a:defRPr/>
            </a:pPr>
            <a:endParaRPr 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838200"/>
            <a:ext cx="8229600" cy="609600"/>
          </a:xfrm>
        </p:spPr>
        <p:txBody>
          <a:bodyPr>
            <a:normAutofit fontScale="90000"/>
          </a:bodyPr>
          <a:lstStyle/>
          <a:p>
            <a:pPr>
              <a:defRPr/>
            </a:pPr>
            <a:r>
              <a:rPr lang="en-US" altLang="en-US" dirty="0" smtClean="0"/>
              <a:t>Newsela.com</a:t>
            </a:r>
          </a:p>
        </p:txBody>
      </p:sp>
      <p:sp>
        <p:nvSpPr>
          <p:cNvPr id="3" name="Content Placeholder 2"/>
          <p:cNvSpPr>
            <a:spLocks noGrp="1"/>
          </p:cNvSpPr>
          <p:nvPr>
            <p:ph idx="1"/>
          </p:nvPr>
        </p:nvSpPr>
        <p:spPr>
          <a:xfrm>
            <a:off x="457200" y="1600200"/>
            <a:ext cx="8229600" cy="4648200"/>
          </a:xfrm>
        </p:spPr>
        <p:txBody>
          <a:bodyPr/>
          <a:lstStyle/>
          <a:p>
            <a:pPr marL="0" indent="0">
              <a:buFont typeface="Arial" charset="0"/>
              <a:buNone/>
              <a:defRPr/>
            </a:pPr>
            <a:r>
              <a:rPr lang="en-US" sz="2400" dirty="0" err="1"/>
              <a:t>Newsela</a:t>
            </a:r>
            <a:r>
              <a:rPr lang="en-US" sz="2400" dirty="0"/>
              <a:t> is free for students to explore a world of nonfiction </a:t>
            </a:r>
            <a:endParaRPr lang="en-US" sz="2400" dirty="0" smtClean="0"/>
          </a:p>
          <a:p>
            <a:pPr marL="0" indent="0">
              <a:buFont typeface="Arial" charset="0"/>
              <a:buNone/>
              <a:defRPr/>
            </a:pPr>
            <a:r>
              <a:rPr lang="en-US" sz="2400" dirty="0" smtClean="0"/>
              <a:t>and </a:t>
            </a:r>
            <a:r>
              <a:rPr lang="en-US" sz="2400" dirty="0"/>
              <a:t>test their comprehension. </a:t>
            </a:r>
            <a:endParaRPr lang="en-US" sz="2400" dirty="0" smtClean="0"/>
          </a:p>
          <a:p>
            <a:pPr>
              <a:defRPr/>
            </a:pPr>
            <a:r>
              <a:rPr lang="en-US" sz="2400" dirty="0" smtClean="0"/>
              <a:t>Updated </a:t>
            </a:r>
            <a:r>
              <a:rPr lang="en-US" sz="2400" dirty="0"/>
              <a:t>daily with real-world news from major </a:t>
            </a:r>
            <a:r>
              <a:rPr lang="en-US" sz="2400" dirty="0" smtClean="0"/>
              <a:t>publications.</a:t>
            </a:r>
          </a:p>
          <a:p>
            <a:pPr>
              <a:defRPr/>
            </a:pPr>
            <a:r>
              <a:rPr lang="en-US" sz="2400" dirty="0" smtClean="0"/>
              <a:t>Every article at 5 levels:  Grades 3-12</a:t>
            </a:r>
          </a:p>
          <a:p>
            <a:pPr>
              <a:defRPr/>
            </a:pPr>
            <a:r>
              <a:rPr lang="en-US" sz="2400" dirty="0" smtClean="0"/>
              <a:t>Common Core-Aligned</a:t>
            </a:r>
          </a:p>
          <a:p>
            <a:pPr>
              <a:defRPr/>
            </a:pPr>
            <a:r>
              <a:rPr lang="en-US" sz="2400" dirty="0" smtClean="0"/>
              <a:t>High Interest Topics</a:t>
            </a:r>
          </a:p>
          <a:p>
            <a:pPr>
              <a:defRPr/>
            </a:pPr>
            <a:endParaRPr lang="en-US" sz="2400" dirty="0"/>
          </a:p>
          <a:p>
            <a:pPr marL="0" indent="0">
              <a:buFont typeface="Arial" charset="0"/>
              <a:buNone/>
              <a:defRPr/>
            </a:pPr>
            <a:r>
              <a:rPr lang="en-US" sz="2400" dirty="0" smtClean="0">
                <a:hlinkClick r:id="rId3"/>
              </a:rPr>
              <a:t>www.newsela.com</a:t>
            </a:r>
            <a:endParaRPr lang="en-US" sz="2400" dirty="0" smtClean="0"/>
          </a:p>
        </p:txBody>
      </p:sp>
      <p:pic>
        <p:nvPicPr>
          <p:cNvPr id="55300" name="Picture 5" descr="C:\Users\ctr_krhodus\Desktop\newsel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49700"/>
            <a:ext cx="39624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8" name="Picture 4" descr="http://www.weru.ksu.edu/new_weru/multimedia/dustbowl/big/dust2.jpg"/>
          <p:cNvPicPr>
            <a:picLocks noChangeAspect="1" noChangeArrowheads="1"/>
          </p:cNvPicPr>
          <p:nvPr/>
        </p:nvPicPr>
        <p:blipFill>
          <a:blip r:embed="rId3" cstate="print"/>
          <a:srcRect/>
          <a:stretch>
            <a:fillRect/>
          </a:stretch>
        </p:blipFill>
        <p:spPr bwMode="auto">
          <a:xfrm>
            <a:off x="0" y="762000"/>
            <a:ext cx="4267200" cy="2590800"/>
          </a:xfrm>
          <a:prstGeom prst="rect">
            <a:avLst/>
          </a:prstGeom>
          <a:noFill/>
        </p:spPr>
      </p:pic>
      <p:pic>
        <p:nvPicPr>
          <p:cNvPr id="21510" name="Picture 6" descr="http://www.weru.ksu.edu/new_weru/multimedia/dustbowl/dust_car_gs.jpg">
            <a:hlinkClick r:id="rId4"/>
          </p:cNvPr>
          <p:cNvPicPr>
            <a:picLocks noChangeAspect="1" noChangeArrowheads="1"/>
          </p:cNvPicPr>
          <p:nvPr/>
        </p:nvPicPr>
        <p:blipFill>
          <a:blip r:embed="rId5" cstate="print"/>
          <a:srcRect/>
          <a:stretch>
            <a:fillRect/>
          </a:stretch>
        </p:blipFill>
        <p:spPr bwMode="auto">
          <a:xfrm>
            <a:off x="4876800" y="838200"/>
            <a:ext cx="4267200" cy="2819400"/>
          </a:xfrm>
          <a:prstGeom prst="rect">
            <a:avLst/>
          </a:prstGeom>
          <a:noFill/>
        </p:spPr>
      </p:pic>
      <p:pic>
        <p:nvPicPr>
          <p:cNvPr id="21512" name="Picture 8" descr="http://www.weru.ksu.edu/new_weru/multimedia/dustbowl/cimarron_ok.jpg">
            <a:hlinkClick r:id="rId6"/>
          </p:cNvPr>
          <p:cNvPicPr>
            <a:picLocks noChangeAspect="1" noChangeArrowheads="1"/>
          </p:cNvPicPr>
          <p:nvPr/>
        </p:nvPicPr>
        <p:blipFill>
          <a:blip r:embed="rId7" cstate="print"/>
          <a:srcRect/>
          <a:stretch>
            <a:fillRect/>
          </a:stretch>
        </p:blipFill>
        <p:spPr bwMode="auto">
          <a:xfrm>
            <a:off x="0" y="3919506"/>
            <a:ext cx="4038600" cy="2938494"/>
          </a:xfrm>
          <a:prstGeom prst="rect">
            <a:avLst/>
          </a:prstGeom>
          <a:noFill/>
        </p:spPr>
      </p:pic>
      <p:pic>
        <p:nvPicPr>
          <p:cNvPr id="21516" name="Picture 12" descr="http://www.weru.ksu.edu/new_weru/multimedia/dustbowl/dustbowlfollett.jpg">
            <a:hlinkClick r:id="rId8"/>
          </p:cNvPr>
          <p:cNvPicPr>
            <a:picLocks noChangeAspect="1" noChangeArrowheads="1"/>
          </p:cNvPicPr>
          <p:nvPr/>
        </p:nvPicPr>
        <p:blipFill>
          <a:blip r:embed="rId9" cstate="print"/>
          <a:srcRect/>
          <a:stretch>
            <a:fillRect/>
          </a:stretch>
        </p:blipFill>
        <p:spPr bwMode="auto">
          <a:xfrm>
            <a:off x="4664795" y="4038600"/>
            <a:ext cx="4479205" cy="2819400"/>
          </a:xfrm>
          <a:prstGeom prst="rect">
            <a:avLst/>
          </a:prstGeom>
          <a:noFill/>
        </p:spPr>
      </p:pic>
      <p:pic>
        <p:nvPicPr>
          <p:cNvPr id="21514" name="Picture 10" descr="http://www.weru.ksu.edu/new_weru/multimedia/dustbowl/usse5a.jpg">
            <a:hlinkClick r:id="rId10"/>
          </p:cNvPr>
          <p:cNvPicPr>
            <a:picLocks noChangeAspect="1" noChangeArrowheads="1"/>
          </p:cNvPicPr>
          <p:nvPr/>
        </p:nvPicPr>
        <p:blipFill>
          <a:blip r:embed="rId11" cstate="print"/>
          <a:srcRect/>
          <a:stretch>
            <a:fillRect/>
          </a:stretch>
        </p:blipFill>
        <p:spPr bwMode="auto">
          <a:xfrm>
            <a:off x="3352800" y="1981200"/>
            <a:ext cx="2196913" cy="2987803"/>
          </a:xfrm>
          <a:prstGeom prst="rect">
            <a:avLst/>
          </a:prstGeom>
          <a:noFill/>
        </p:spPr>
      </p:pic>
      <p:sp>
        <p:nvSpPr>
          <p:cNvPr id="7" name="Rectangle 6"/>
          <p:cNvSpPr/>
          <p:nvPr/>
        </p:nvSpPr>
        <p:spPr>
          <a:xfrm>
            <a:off x="0" y="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TextBox 8"/>
          <p:cNvSpPr txBox="1"/>
          <p:nvPr/>
        </p:nvSpPr>
        <p:spPr>
          <a:xfrm>
            <a:off x="0" y="0"/>
            <a:ext cx="91440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fontAlgn="auto">
              <a:spcBef>
                <a:spcPts val="0"/>
              </a:spcBef>
              <a:spcAft>
                <a:spcPts val="0"/>
              </a:spcAft>
            </a:pPr>
            <a:r>
              <a:rPr lang="en-US" sz="3600" b="1" dirty="0" smtClean="0">
                <a:solidFill>
                  <a:schemeClr val="bg1"/>
                </a:solidFill>
                <a:latin typeface="Calibri"/>
                <a:cs typeface="+mn-cs"/>
              </a:rPr>
              <a:t>Teaching with Documents</a:t>
            </a:r>
            <a:endParaRPr lang="en-US" sz="3600" b="1" dirty="0">
              <a:solidFill>
                <a:schemeClr val="bg1"/>
              </a:solidFill>
              <a:latin typeface="Calibri"/>
              <a:cs typeface="+mn-cs"/>
            </a:endParaRPr>
          </a:p>
        </p:txBody>
      </p:sp>
      <p:sp>
        <p:nvSpPr>
          <p:cNvPr id="2" name="TextBox 1"/>
          <p:cNvSpPr txBox="1"/>
          <p:nvPr/>
        </p:nvSpPr>
        <p:spPr>
          <a:xfrm>
            <a:off x="2019300" y="2743200"/>
            <a:ext cx="510540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t>Strategy # 4</a:t>
            </a:r>
            <a:endParaRPr lang="en-US" sz="4000" b="1" dirty="0"/>
          </a:p>
        </p:txBody>
      </p:sp>
    </p:spTree>
    <p:extLst>
      <p:ext uri="{BB962C8B-B14F-4D97-AF65-F5344CB8AC3E}">
        <p14:creationId xmlns:p14="http://schemas.microsoft.com/office/powerpoint/2010/main" val="314044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838200"/>
            <a:ext cx="8610600" cy="1219200"/>
          </a:xfrm>
        </p:spPr>
        <p:txBody>
          <a:bodyPr/>
          <a:lstStyle/>
          <a:p>
            <a:pPr eaLnBrk="1" hangingPunct="1">
              <a:defRPr/>
            </a:pPr>
            <a:r>
              <a:rPr lang="en-US" sz="5400" b="1" dirty="0" smtClean="0"/>
              <a:t>Contact Information</a:t>
            </a:r>
            <a:endParaRPr lang="en-US" sz="4800" dirty="0"/>
          </a:p>
        </p:txBody>
      </p:sp>
      <p:sp>
        <p:nvSpPr>
          <p:cNvPr id="6" name="Subtitle 5"/>
          <p:cNvSpPr>
            <a:spLocks noGrp="1"/>
          </p:cNvSpPr>
          <p:nvPr>
            <p:ph type="subTitle" idx="1"/>
          </p:nvPr>
        </p:nvSpPr>
        <p:spPr>
          <a:xfrm>
            <a:off x="1371600" y="2514600"/>
            <a:ext cx="6400800" cy="2743200"/>
          </a:xfrm>
        </p:spPr>
        <p:txBody>
          <a:bodyPr/>
          <a:lstStyle/>
          <a:p>
            <a:pPr eaLnBrk="1" hangingPunct="1">
              <a:defRPr/>
            </a:pPr>
            <a:r>
              <a:rPr lang="en-US" sz="3600" dirty="0" smtClean="0">
                <a:solidFill>
                  <a:schemeClr val="tx1"/>
                </a:solidFill>
              </a:rPr>
              <a:t>Questions or comments?</a:t>
            </a:r>
          </a:p>
          <a:p>
            <a:pPr eaLnBrk="1" hangingPunct="1">
              <a:defRPr/>
            </a:pPr>
            <a:r>
              <a:rPr lang="en-US" sz="3600" dirty="0" smtClean="0">
                <a:solidFill>
                  <a:schemeClr val="tx1"/>
                </a:solidFill>
                <a:hlinkClick r:id="rId3"/>
              </a:rPr>
              <a:t>plscomments@gmail.com</a:t>
            </a:r>
            <a:r>
              <a:rPr lang="en-US" sz="3600" dirty="0" smtClean="0">
                <a:solidFill>
                  <a:schemeClr val="tx1"/>
                </a:solidFill>
              </a:rPr>
              <a:t> </a:t>
            </a:r>
            <a:endParaRPr lang="en-US" sz="1600" dirty="0" smtClean="0"/>
          </a:p>
          <a:p>
            <a:pPr eaLnBrk="1" hangingPunct="1">
              <a:defRPr/>
            </a:pPr>
            <a:endParaRPr lang="en-US" sz="1600" dirty="0" smtClean="0"/>
          </a:p>
          <a:p>
            <a:pPr eaLnBrk="1" hangingPunct="1">
              <a:defRPr/>
            </a:pPr>
            <a:endParaRPr lang="en-US" sz="1600" dirty="0" smtClean="0"/>
          </a:p>
          <a:p>
            <a:pPr eaLnBrk="1" hangingPunct="1">
              <a:defRPr/>
            </a:pPr>
            <a:endParaRPr lang="en-US" dirty="0"/>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Content contained is licensed under a Creative Commons Attribution-</a:t>
            </a:r>
            <a:r>
              <a:rPr lang="en-US" dirty="0" err="1" smtClean="0">
                <a:solidFill>
                  <a:prstClr val="black">
                    <a:tint val="75000"/>
                  </a:prstClr>
                </a:solidFill>
              </a:rPr>
              <a:t>ShareAlike</a:t>
            </a:r>
            <a:r>
              <a:rPr lang="en-US" dirty="0" smtClean="0">
                <a:solidFill>
                  <a:prstClr val="black">
                    <a:tint val="75000"/>
                  </a:prstClr>
                </a:solidFill>
              </a:rPr>
              <a:t> 3.0 </a:t>
            </a:r>
            <a:r>
              <a:rPr lang="en-US" dirty="0" err="1" smtClean="0">
                <a:solidFill>
                  <a:prstClr val="black">
                    <a:tint val="75000"/>
                  </a:prstClr>
                </a:solidFill>
              </a:rPr>
              <a:t>Unported</a:t>
            </a:r>
            <a:r>
              <a:rPr lang="en-US" dirty="0" smtClean="0">
                <a:solidFill>
                  <a:prstClr val="black">
                    <a:tint val="75000"/>
                  </a:prstClr>
                </a:solidFill>
              </a:rPr>
              <a:t> License</a:t>
            </a:r>
            <a:endParaRPr lang="en-US" dirty="0">
              <a:solidFill>
                <a:prstClr val="black">
                  <a:tint val="75000"/>
                </a:prstClr>
              </a:solidFill>
            </a:endParaRPr>
          </a:p>
        </p:txBody>
      </p:sp>
    </p:spTree>
    <p:extLst>
      <p:ext uri="{BB962C8B-B14F-4D97-AF65-F5344CB8AC3E}">
        <p14:creationId xmlns:p14="http://schemas.microsoft.com/office/powerpoint/2010/main" val="4141640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868362"/>
          </a:xfrm>
        </p:spPr>
        <p:txBody>
          <a:bodyPr/>
          <a:lstStyle/>
          <a:p>
            <a:pPr eaLnBrk="1" hangingPunct="1"/>
            <a:r>
              <a:rPr lang="en-US" altLang="en-US" sz="3600" b="1" smtClean="0"/>
              <a:t>Overview of your 10 Reading Standards</a:t>
            </a:r>
          </a:p>
        </p:txBody>
      </p:sp>
      <p:sp>
        <p:nvSpPr>
          <p:cNvPr id="50179" name="Content Placeholder 2"/>
          <p:cNvSpPr>
            <a:spLocks noGrp="1"/>
          </p:cNvSpPr>
          <p:nvPr>
            <p:ph idx="1"/>
          </p:nvPr>
        </p:nvSpPr>
        <p:spPr>
          <a:xfrm>
            <a:off x="228600" y="1066800"/>
            <a:ext cx="8763000" cy="4678363"/>
          </a:xfrm>
        </p:spPr>
        <p:txBody>
          <a:bodyPr/>
          <a:lstStyle/>
          <a:p>
            <a:pPr marL="514350" indent="-514350" eaLnBrk="1" hangingPunct="1">
              <a:buFont typeface="Arial" charset="0"/>
              <a:buAutoNum type="arabicPeriod"/>
            </a:pPr>
            <a:r>
              <a:rPr lang="en-US" altLang="en-US" sz="2400" dirty="0" smtClean="0"/>
              <a:t>Cite evidence to support analysis...</a:t>
            </a:r>
          </a:p>
          <a:p>
            <a:pPr marL="514350" indent="-514350" eaLnBrk="1" hangingPunct="1">
              <a:buFont typeface="Arial" charset="0"/>
              <a:buAutoNum type="arabicPeriod"/>
            </a:pPr>
            <a:r>
              <a:rPr lang="en-US" altLang="en-US" sz="2400" dirty="0" smtClean="0"/>
              <a:t>Determine central idea… provide a summary….</a:t>
            </a:r>
          </a:p>
          <a:p>
            <a:pPr marL="514350" indent="-514350" eaLnBrk="1" hangingPunct="1">
              <a:buFont typeface="Arial" charset="0"/>
              <a:buAutoNum type="arabicPeriod"/>
            </a:pPr>
            <a:r>
              <a:rPr lang="en-US" altLang="en-US" sz="2400" dirty="0" smtClean="0"/>
              <a:t>Identify key steps, sequences…. (analyze in high school)</a:t>
            </a:r>
          </a:p>
          <a:p>
            <a:pPr marL="514350" indent="-514350" eaLnBrk="1" hangingPunct="1">
              <a:buFont typeface="Arial" charset="0"/>
              <a:buAutoNum type="arabicPeriod"/>
            </a:pPr>
            <a:r>
              <a:rPr lang="en-US" altLang="en-US" sz="2400" dirty="0" smtClean="0"/>
              <a:t>Determine meanings of words…</a:t>
            </a:r>
          </a:p>
          <a:p>
            <a:pPr marL="514350" indent="-514350" eaLnBrk="1" hangingPunct="1">
              <a:buFont typeface="Arial" charset="0"/>
              <a:buAutoNum type="arabicPeriod"/>
            </a:pPr>
            <a:r>
              <a:rPr lang="en-US" altLang="en-US" sz="2400" dirty="0" smtClean="0"/>
              <a:t>Describe how a text presents information.. sequentially, comparatively (analyze in high school)</a:t>
            </a:r>
          </a:p>
          <a:p>
            <a:pPr marL="514350" indent="-514350" eaLnBrk="1" hangingPunct="1">
              <a:buFont typeface="Arial" charset="0"/>
              <a:buAutoNum type="arabicPeriod"/>
            </a:pPr>
            <a:r>
              <a:rPr lang="en-US" altLang="en-US" sz="2400" dirty="0" smtClean="0"/>
              <a:t>Author’s purpose/point of view (compare two or more authors)</a:t>
            </a:r>
          </a:p>
          <a:p>
            <a:pPr marL="514350" indent="-514350" eaLnBrk="1" hangingPunct="1">
              <a:buFont typeface="Arial" charset="0"/>
              <a:buAutoNum type="arabicPeriod"/>
            </a:pPr>
            <a:r>
              <a:rPr lang="en-US" altLang="en-US" sz="2400" dirty="0" smtClean="0"/>
              <a:t>Integrate visual information with other information</a:t>
            </a:r>
          </a:p>
          <a:p>
            <a:pPr marL="514350" indent="-514350" eaLnBrk="1" hangingPunct="1">
              <a:buFont typeface="Arial" charset="0"/>
              <a:buAutoNum type="arabicPeriod"/>
            </a:pPr>
            <a:r>
              <a:rPr lang="en-US" altLang="en-US" sz="2400" dirty="0" smtClean="0"/>
              <a:t>Distinguish among fact, opinion (M.S.) Assess whether text support’s the author’s claim(s). (H.S.)</a:t>
            </a:r>
          </a:p>
          <a:p>
            <a:pPr marL="514350" indent="-514350" eaLnBrk="1" hangingPunct="1">
              <a:buFont typeface="Arial" charset="0"/>
              <a:buAutoNum type="arabicPeriod"/>
            </a:pPr>
            <a:r>
              <a:rPr lang="en-US" altLang="en-US" sz="2400" dirty="0" smtClean="0"/>
              <a:t>Analyze the relationship between a primary and secondary source on the same topic. (H.S. Compare and contrast….)</a:t>
            </a:r>
          </a:p>
          <a:p>
            <a:pPr marL="514350" indent="-514350" eaLnBrk="1" hangingPunct="1">
              <a:buFont typeface="Arial" charset="0"/>
              <a:buAutoNum type="arabicPeriod"/>
            </a:pPr>
            <a:r>
              <a:rPr lang="en-US" altLang="en-US" sz="2400" dirty="0" smtClean="0"/>
              <a:t>Read and comprehend texts in your content independently….</a:t>
            </a:r>
          </a:p>
          <a:p>
            <a:pPr marL="514350" indent="-514350" eaLnBrk="1" hangingPunct="1">
              <a:buFont typeface="Arial" charset="0"/>
              <a:buAutoNum type="arabicPeriod"/>
            </a:pPr>
            <a:endParaRPr lang="en-US" altLang="en-US" dirty="0" smtClean="0"/>
          </a:p>
          <a:p>
            <a:pPr marL="514350" indent="-514350" eaLnBrk="1" hangingPunct="1">
              <a:buFont typeface="Arial" charset="0"/>
              <a:buAutoNum type="arabicPeriod"/>
            </a:pPr>
            <a:endParaRPr lang="en-US" alt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400" y="274638"/>
            <a:ext cx="8686800" cy="944562"/>
          </a:xfrm>
        </p:spPr>
        <p:txBody>
          <a:bodyPr/>
          <a:lstStyle/>
          <a:p>
            <a:pPr eaLnBrk="1" hangingPunct="1"/>
            <a:r>
              <a:rPr lang="en-US" altLang="en-US" sz="4000" b="1" smtClean="0"/>
              <a:t>Overview of Your 10 Writing Standards</a:t>
            </a:r>
          </a:p>
        </p:txBody>
      </p:sp>
      <p:sp>
        <p:nvSpPr>
          <p:cNvPr id="3" name="Content Placeholder 2"/>
          <p:cNvSpPr>
            <a:spLocks noGrp="1"/>
          </p:cNvSpPr>
          <p:nvPr>
            <p:ph idx="1"/>
          </p:nvPr>
        </p:nvSpPr>
        <p:spPr>
          <a:xfrm>
            <a:off x="457200" y="1219200"/>
            <a:ext cx="8229600" cy="4906963"/>
          </a:xfrm>
        </p:spPr>
        <p:txBody>
          <a:bodyPr/>
          <a:lstStyle/>
          <a:p>
            <a:pPr marL="0" indent="0" eaLnBrk="1" hangingPunct="1">
              <a:buFont typeface="Arial" pitchFamily="34" charset="0"/>
              <a:buNone/>
              <a:defRPr/>
            </a:pPr>
            <a:r>
              <a:rPr lang="en-US" sz="2400" dirty="0" smtClean="0"/>
              <a:t>1.  Write opinion/arguments</a:t>
            </a:r>
          </a:p>
          <a:p>
            <a:pPr marL="0" indent="0" eaLnBrk="1" hangingPunct="1">
              <a:buFont typeface="Arial" pitchFamily="34" charset="0"/>
              <a:buNone/>
              <a:defRPr/>
            </a:pPr>
            <a:r>
              <a:rPr lang="en-US" sz="2400" dirty="0" smtClean="0"/>
              <a:t>2.  Write informative/explanatory texts</a:t>
            </a:r>
          </a:p>
          <a:p>
            <a:pPr marL="0" indent="0" eaLnBrk="1" hangingPunct="1">
              <a:buFont typeface="Arial" pitchFamily="34" charset="0"/>
              <a:buNone/>
              <a:defRPr/>
            </a:pPr>
            <a:r>
              <a:rPr lang="en-US" sz="2400" dirty="0" smtClean="0"/>
              <a:t>3.  Write narratives</a:t>
            </a:r>
          </a:p>
          <a:p>
            <a:pPr marL="0" indent="0" algn="ctr" eaLnBrk="1" hangingPunct="1">
              <a:buFont typeface="Arial" pitchFamily="34" charset="0"/>
              <a:buNone/>
              <a:defRPr/>
            </a:pPr>
            <a:r>
              <a:rPr lang="en-US" sz="2400" b="1" dirty="0" smtClean="0">
                <a:solidFill>
                  <a:srgbClr val="C00000"/>
                </a:solidFill>
              </a:rPr>
              <a:t>Standards 4-10 help accomplish standards 1,2 or 3</a:t>
            </a:r>
            <a:endParaRPr lang="en-US" sz="2400" b="1" dirty="0">
              <a:solidFill>
                <a:srgbClr val="C00000"/>
              </a:solidFill>
            </a:endParaRPr>
          </a:p>
          <a:p>
            <a:pPr marL="514350" indent="-514350" eaLnBrk="1" hangingPunct="1">
              <a:buFont typeface="Arial" pitchFamily="34" charset="0"/>
              <a:buAutoNum type="arabicPeriod" startAt="4"/>
              <a:defRPr/>
            </a:pPr>
            <a:r>
              <a:rPr lang="en-US" sz="2400" dirty="0" smtClean="0"/>
              <a:t>Produce clear coherent writing….</a:t>
            </a:r>
          </a:p>
          <a:p>
            <a:pPr marL="514350" indent="-514350" eaLnBrk="1" hangingPunct="1">
              <a:buFont typeface="Arial" pitchFamily="34" charset="0"/>
              <a:buAutoNum type="arabicPeriod" startAt="4"/>
              <a:defRPr/>
            </a:pPr>
            <a:r>
              <a:rPr lang="en-US" sz="2400" dirty="0" smtClean="0"/>
              <a:t>Develop and strengthen writing… </a:t>
            </a:r>
          </a:p>
          <a:p>
            <a:pPr marL="514350" indent="-514350" eaLnBrk="1" hangingPunct="1">
              <a:buFont typeface="Arial" pitchFamily="34" charset="0"/>
              <a:buAutoNum type="arabicPeriod" startAt="4"/>
              <a:defRPr/>
            </a:pPr>
            <a:r>
              <a:rPr lang="en-US" sz="2400" dirty="0" smtClean="0"/>
              <a:t>Use technology to produce, publish….</a:t>
            </a:r>
          </a:p>
          <a:p>
            <a:pPr marL="514350" indent="-514350" eaLnBrk="1" hangingPunct="1">
              <a:buFont typeface="Arial" pitchFamily="34" charset="0"/>
              <a:buAutoNum type="arabicPeriod" startAt="4"/>
              <a:defRPr/>
            </a:pPr>
            <a:r>
              <a:rPr lang="en-US" sz="2400" dirty="0" smtClean="0"/>
              <a:t>Conduct short as well as more sustained research projects…</a:t>
            </a:r>
          </a:p>
          <a:p>
            <a:pPr marL="514350" indent="-514350" eaLnBrk="1" hangingPunct="1">
              <a:buFont typeface="Arial" pitchFamily="34" charset="0"/>
              <a:buAutoNum type="arabicPeriod" startAt="4"/>
              <a:defRPr/>
            </a:pPr>
            <a:r>
              <a:rPr lang="en-US" sz="2400" dirty="0" smtClean="0"/>
              <a:t>Gather relevant information from multiple print and digital sources…</a:t>
            </a:r>
          </a:p>
          <a:p>
            <a:pPr marL="514350" indent="-514350" eaLnBrk="1" hangingPunct="1">
              <a:buFont typeface="Arial" pitchFamily="34" charset="0"/>
              <a:buAutoNum type="arabicPeriod" startAt="4"/>
              <a:defRPr/>
            </a:pPr>
            <a:r>
              <a:rPr lang="en-US" sz="2400" dirty="0" smtClean="0"/>
              <a:t>Draw evidence from texts…</a:t>
            </a:r>
          </a:p>
          <a:p>
            <a:pPr marL="514350" indent="-514350" eaLnBrk="1" hangingPunct="1">
              <a:buFont typeface="Arial" pitchFamily="34" charset="0"/>
              <a:buAutoNum type="arabicPeriod" startAt="4"/>
              <a:defRPr/>
            </a:pPr>
            <a:r>
              <a:rPr lang="en-US" sz="2400" dirty="0" smtClean="0"/>
              <a:t>Write routinely for extended and shortened time frames….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84292" y="762000"/>
            <a:ext cx="8229600" cy="838200"/>
          </a:xfrm>
        </p:spPr>
        <p:txBody>
          <a:bodyPr/>
          <a:lstStyle/>
          <a:p>
            <a:pPr eaLnBrk="1" hangingPunct="1"/>
            <a:r>
              <a:rPr lang="en-US" altLang="en-US" dirty="0" smtClean="0"/>
              <a:t>Schools/Districts Have Choice</a:t>
            </a:r>
          </a:p>
        </p:txBody>
      </p:sp>
      <p:sp>
        <p:nvSpPr>
          <p:cNvPr id="9219" name="Content Placeholder 2"/>
          <p:cNvSpPr>
            <a:spLocks noGrp="1"/>
          </p:cNvSpPr>
          <p:nvPr>
            <p:ph idx="1"/>
          </p:nvPr>
        </p:nvSpPr>
        <p:spPr>
          <a:xfrm>
            <a:off x="5105400" y="1828800"/>
            <a:ext cx="3581400" cy="4648200"/>
          </a:xfrm>
        </p:spPr>
        <p:txBody>
          <a:bodyPr/>
          <a:lstStyle/>
          <a:p>
            <a:pPr marL="0" indent="0" eaLnBrk="1" hangingPunct="1">
              <a:buFont typeface="Wingdings" pitchFamily="2" charset="2"/>
              <a:buNone/>
              <a:defRPr/>
            </a:pPr>
            <a:r>
              <a:rPr lang="en-US" i="1" dirty="0" smtClean="0"/>
              <a:t>All students in all districts are expected to demonstrate the same reading and writing skills at each grade level  standards</a:t>
            </a:r>
            <a:r>
              <a:rPr lang="en-US" sz="2400" i="1" dirty="0" smtClean="0"/>
              <a:t>.</a:t>
            </a:r>
          </a:p>
          <a:p>
            <a:pPr marL="0" indent="0" eaLnBrk="1" hangingPunct="1">
              <a:buNone/>
              <a:defRPr/>
            </a:pPr>
            <a:endParaRPr lang="en-US" dirty="0" smtClean="0"/>
          </a:p>
        </p:txBody>
      </p:sp>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92" y="2057400"/>
            <a:ext cx="3859107" cy="3276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2"/>
          </p:nvPr>
        </p:nvSpPr>
        <p:spPr bwMode="auto">
          <a:xfrm>
            <a:off x="31750" y="6400800"/>
            <a:ext cx="8826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ct val="0"/>
              </a:spcBef>
              <a:buFontTx/>
              <a:buNone/>
            </a:pPr>
            <a:fld id="{B49EF7F7-1CF3-472B-AD9F-0EDD91C6B3A4}" type="slidenum">
              <a:rPr lang="en-US" altLang="en-US" sz="1000" smtClean="0">
                <a:latin typeface="Arial" charset="0"/>
                <a:cs typeface="Arial" charset="0"/>
              </a:rPr>
              <a:pPr algn="l" eaLnBrk="1" hangingPunct="1">
                <a:spcBef>
                  <a:spcPct val="0"/>
                </a:spcBef>
                <a:buFontTx/>
                <a:buNone/>
              </a:pPr>
              <a:t>9</a:t>
            </a:fld>
            <a:endParaRPr lang="en-US" altLang="en-US" sz="1000" smtClean="0">
              <a:latin typeface="Arial" charset="0"/>
              <a:cs typeface="Arial"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58344504"/>
              </p:ext>
            </p:extLst>
          </p:nvPr>
        </p:nvGraphicFramePr>
        <p:xfrm>
          <a:off x="495300" y="533400"/>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0" name="TextBox 1"/>
          <p:cNvSpPr txBox="1">
            <a:spLocks noChangeArrowheads="1"/>
          </p:cNvSpPr>
          <p:nvPr/>
        </p:nvSpPr>
        <p:spPr bwMode="auto">
          <a:xfrm>
            <a:off x="361950" y="5257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a:solidFill>
                  <a:srgbClr val="C00000"/>
                </a:solidFill>
                <a:latin typeface="Arial" charset="0"/>
              </a:rPr>
              <a:t>70% of the reading instruction students receive </a:t>
            </a:r>
          </a:p>
          <a:p>
            <a:pPr algn="ctr" eaLnBrk="1" hangingPunct="1">
              <a:spcBef>
                <a:spcPct val="0"/>
              </a:spcBef>
              <a:buFontTx/>
              <a:buNone/>
            </a:pPr>
            <a:r>
              <a:rPr lang="en-US" altLang="en-US" sz="2400" b="1" dirty="0">
                <a:solidFill>
                  <a:srgbClr val="C00000"/>
                </a:solidFill>
                <a:latin typeface="Arial" charset="0"/>
              </a:rPr>
              <a:t>across their instructional day will be devoted to</a:t>
            </a:r>
          </a:p>
          <a:p>
            <a:pPr algn="ctr" eaLnBrk="1" hangingPunct="1">
              <a:spcBef>
                <a:spcPct val="0"/>
              </a:spcBef>
              <a:buFontTx/>
              <a:buNone/>
            </a:pPr>
            <a:r>
              <a:rPr lang="en-US" altLang="en-US" sz="2400" b="1" dirty="0">
                <a:solidFill>
                  <a:srgbClr val="C00000"/>
                </a:solidFill>
                <a:latin typeface="Arial" charset="0"/>
              </a:rPr>
              <a:t> informational text.</a:t>
            </a:r>
          </a:p>
        </p:txBody>
      </p:sp>
      <p:sp>
        <p:nvSpPr>
          <p:cNvPr id="2" name="Bent-Up Arrow 1"/>
          <p:cNvSpPr/>
          <p:nvPr/>
        </p:nvSpPr>
        <p:spPr>
          <a:xfrm>
            <a:off x="6877050" y="4800600"/>
            <a:ext cx="2095500" cy="1657350"/>
          </a:xfrm>
          <a:prstGeom prst="bentUpArrow">
            <a:avLst>
              <a:gd name="adj1" fmla="val 8580"/>
              <a:gd name="adj2" fmla="val 18678"/>
              <a:gd name="adj3" fmla="val 20402"/>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ISBEtemplate</Template>
  <TotalTime>7323</TotalTime>
  <Words>7691</Words>
  <Application>Microsoft Office PowerPoint</Application>
  <PresentationFormat>On-screen Show (4:3)</PresentationFormat>
  <Paragraphs>642</Paragraphs>
  <Slides>56</Slides>
  <Notes>45</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56</vt:i4>
      </vt:variant>
    </vt:vector>
  </HeadingPairs>
  <TitlesOfParts>
    <vt:vector size="73" baseType="lpstr">
      <vt:lpstr>MS PGothic</vt:lpstr>
      <vt:lpstr>Arial</vt:lpstr>
      <vt:lpstr>Calibri</vt:lpstr>
      <vt:lpstr>Cambria Math</vt:lpstr>
      <vt:lpstr>Tahoma</vt:lpstr>
      <vt:lpstr>Times New Roman</vt:lpstr>
      <vt:lpstr>Wingdings</vt:lpstr>
      <vt:lpstr>Wingdings 3</vt:lpstr>
      <vt:lpstr>ISBEtemplate</vt:lpstr>
      <vt:lpstr>13_Office Theme</vt:lpstr>
      <vt:lpstr>1_ISBEtemplate</vt:lpstr>
      <vt:lpstr>2_ISBEtemplate</vt:lpstr>
      <vt:lpstr>3_ISBEtemplate</vt:lpstr>
      <vt:lpstr>Office Theme</vt:lpstr>
      <vt:lpstr>4_ISBEtemplate</vt:lpstr>
      <vt:lpstr>1_Office Theme</vt:lpstr>
      <vt:lpstr>5_ISBEtemplate</vt:lpstr>
      <vt:lpstr>Literacy in the Content Area Classroom   Grades 6-12 </vt:lpstr>
      <vt:lpstr>Today’s Outcomes </vt:lpstr>
      <vt:lpstr>PowerPoint Presentation</vt:lpstr>
      <vt:lpstr>Employers Expect More</vt:lpstr>
      <vt:lpstr>Literacy for the 21st Century</vt:lpstr>
      <vt:lpstr>Overview of your 10 Reading Standards</vt:lpstr>
      <vt:lpstr>Overview of Your 10 Writing Standards</vt:lpstr>
      <vt:lpstr>Schools/Districts Have Choice</vt:lpstr>
      <vt:lpstr>PowerPoint Presentation</vt:lpstr>
      <vt:lpstr>PowerPoint Presentation</vt:lpstr>
      <vt:lpstr> Two Biggest Problems Faced by Teachers</vt:lpstr>
      <vt:lpstr>PowerPoint Presentation</vt:lpstr>
      <vt:lpstr> The New Illinois Learning Standards Cannot Be Met without  Reading and Writing</vt:lpstr>
      <vt:lpstr>Content Area vs. Discipline Literacy</vt:lpstr>
      <vt:lpstr>Math – Disciplinary Reading</vt:lpstr>
      <vt:lpstr>PowerPoint Presentation</vt:lpstr>
      <vt:lpstr>Science – Disciplinary Reading</vt:lpstr>
      <vt:lpstr> Chemistry Note-taking </vt:lpstr>
      <vt:lpstr>History/Social Studies –  Disciplinary Reading</vt:lpstr>
      <vt:lpstr>History Sources</vt:lpstr>
      <vt:lpstr>Multiple Text Discussion Web</vt:lpstr>
      <vt:lpstr>Inquiry Chart</vt:lpstr>
      <vt:lpstr>PowerPoint Presentation</vt:lpstr>
      <vt:lpstr>Literature –  Disciplinary  Reading</vt:lpstr>
      <vt:lpstr>Academic Disciplines Have Distinct Literacy “Practices”</vt:lpstr>
      <vt:lpstr> Text Structure</vt:lpstr>
      <vt:lpstr>PowerPoint Presentation</vt:lpstr>
      <vt:lpstr>Character Presentation</vt:lpstr>
      <vt:lpstr>Setting or Scenes</vt:lpstr>
      <vt:lpstr>Action</vt:lpstr>
      <vt:lpstr>So What is My Role?</vt:lpstr>
      <vt:lpstr>Who teaches Writing?</vt:lpstr>
      <vt:lpstr>Mixing Genre</vt:lpstr>
      <vt:lpstr>Narrative Nonfiction</vt:lpstr>
      <vt:lpstr>“You can teach more and faster, but students will simply forget  more and  faster.”  Eric Jensen  </vt:lpstr>
      <vt:lpstr>Research is clear!</vt:lpstr>
      <vt:lpstr>What Happened to Phineas?</vt:lpstr>
      <vt:lpstr>PowerPoint Presentation</vt:lpstr>
      <vt:lpstr>PowerPoint Presentation</vt:lpstr>
      <vt:lpstr>PowerPoint Presentation</vt:lpstr>
      <vt:lpstr>Questions</vt:lpstr>
      <vt:lpstr>Close Reading  RI grades 6-12</vt:lpstr>
      <vt:lpstr>PowerPoint Presentation</vt:lpstr>
      <vt:lpstr>PowerPoint Presentation</vt:lpstr>
      <vt:lpstr>PowerPoint Presentation</vt:lpstr>
      <vt:lpstr>Ten Important Words and  The Frayer Model RI 4</vt:lpstr>
      <vt:lpstr>Franklin D. Roosevelt’s State of the Union Address (1941)</vt:lpstr>
      <vt:lpstr>PowerPoint Presentation</vt:lpstr>
      <vt:lpstr>PowerPoint Presentation</vt:lpstr>
      <vt:lpstr>PowerPoint Presentation</vt:lpstr>
      <vt:lpstr>PowerPoint Presentation</vt:lpstr>
      <vt:lpstr>PowerPoint Presentation</vt:lpstr>
      <vt:lpstr>  Article of the Week www.kellygallagher.org </vt:lpstr>
      <vt:lpstr>Newsela.com</vt:lpstr>
      <vt:lpstr>PowerPoint Presentation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ISBE PowerPoints</dc:title>
  <dc:creator>user</dc:creator>
  <cp:lastModifiedBy>Rhodus, Kathi (Contractor)</cp:lastModifiedBy>
  <cp:revision>521</cp:revision>
  <dcterms:created xsi:type="dcterms:W3CDTF">2012-06-06T16:08:20Z</dcterms:created>
  <dcterms:modified xsi:type="dcterms:W3CDTF">2017-02-27T22:43:44Z</dcterms:modified>
</cp:coreProperties>
</file>