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62" r:id="rId3"/>
    <p:sldId id="258" r:id="rId4"/>
    <p:sldId id="259" r:id="rId5"/>
    <p:sldId id="260" r:id="rId6"/>
    <p:sldId id="261" r:id="rId7"/>
    <p:sldId id="263" r:id="rId8"/>
    <p:sldId id="264" r:id="rId9"/>
    <p:sldId id="266" r:id="rId10"/>
    <p:sldId id="267" r:id="rId11"/>
    <p:sldId id="265" r:id="rId12"/>
    <p:sldId id="269" r:id="rId13"/>
    <p:sldId id="272" r:id="rId14"/>
    <p:sldId id="268" r:id="rId15"/>
    <p:sldId id="273" r:id="rId16"/>
    <p:sldId id="270" r:id="rId17"/>
    <p:sldId id="271" r:id="rId18"/>
    <p:sldId id="274" r:id="rId19"/>
    <p:sldId id="276" r:id="rId20"/>
    <p:sldId id="275" r:id="rId21"/>
    <p:sldId id="285" r:id="rId22"/>
    <p:sldId id="277" r:id="rId23"/>
    <p:sldId id="281" r:id="rId24"/>
    <p:sldId id="286" r:id="rId25"/>
    <p:sldId id="278" r:id="rId26"/>
    <p:sldId id="279" r:id="rId27"/>
    <p:sldId id="282" r:id="rId28"/>
    <p:sldId id="283" r:id="rId29"/>
    <p:sldId id="284" r:id="rId30"/>
    <p:sldId id="256" r:id="rId31"/>
    <p:sldId id="288" r:id="rId32"/>
    <p:sldId id="290" r:id="rId33"/>
    <p:sldId id="289" r:id="rId34"/>
  </p:sldIdLst>
  <p:sldSz cx="9144000" cy="6858000" type="screen4x3"/>
  <p:notesSz cx="6954838" cy="93091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7" autoAdjust="0"/>
    <p:restoredTop sz="70961" autoAdjust="0"/>
  </p:normalViewPr>
  <p:slideViewPr>
    <p:cSldViewPr>
      <p:cViewPr>
        <p:scale>
          <a:sx n="100" d="100"/>
          <a:sy n="100" d="100"/>
        </p:scale>
        <p:origin x="-194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CE0DED-902D-4EC5-8306-62774DEA97D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CB88949-5665-46CD-B925-1A2DC055A921}">
      <dgm:prSet phldrT="[Text]" custT="1"/>
      <dgm:spPr>
        <a:solidFill>
          <a:schemeClr val="tx2">
            <a:lumMod val="60000"/>
            <a:lumOff val="40000"/>
          </a:schemeClr>
        </a:solidFill>
      </dgm:spPr>
      <dgm:t>
        <a:bodyPr/>
        <a:lstStyle/>
        <a:p>
          <a:r>
            <a:rPr lang="en-US" sz="1400" b="1" dirty="0" smtClean="0"/>
            <a:t>Take a Personal Inventory</a:t>
          </a:r>
        </a:p>
        <a:p>
          <a:r>
            <a:rPr lang="en-US" sz="1400" b="1" dirty="0" smtClean="0"/>
            <a:t>Actions and Beliefs are in sync</a:t>
          </a:r>
        </a:p>
      </dgm:t>
    </dgm:pt>
    <dgm:pt modelId="{D0B4EA67-8F41-4DF4-8F52-CE50EA8C5795}" type="parTrans" cxnId="{50394F7A-64BB-405B-8A32-8D01F078C85C}">
      <dgm:prSet/>
      <dgm:spPr/>
      <dgm:t>
        <a:bodyPr/>
        <a:lstStyle/>
        <a:p>
          <a:endParaRPr lang="en-US"/>
        </a:p>
      </dgm:t>
    </dgm:pt>
    <dgm:pt modelId="{715E2917-6B32-4848-9F32-55D5D5FC5664}" type="sibTrans" cxnId="{50394F7A-64BB-405B-8A32-8D01F078C85C}">
      <dgm:prSet/>
      <dgm:spPr/>
      <dgm:t>
        <a:bodyPr/>
        <a:lstStyle/>
        <a:p>
          <a:endParaRPr lang="en-US"/>
        </a:p>
      </dgm:t>
    </dgm:pt>
    <dgm:pt modelId="{E15194DA-543A-43D8-ABC1-FF94018BF2AB}">
      <dgm:prSet phldrT="[Text]" custT="1"/>
      <dgm:spPr/>
      <dgm:t>
        <a:bodyPr/>
        <a:lstStyle/>
        <a:p>
          <a:r>
            <a:rPr lang="en-US" sz="1400" b="1" dirty="0" smtClean="0"/>
            <a:t>Assess where your staff is at and your staff’s Knowledge of Assessment Standards/LOP/Evaluation System Requirements</a:t>
          </a:r>
        </a:p>
      </dgm:t>
    </dgm:pt>
    <dgm:pt modelId="{9BA928B9-BC50-42D3-9703-13FC75C091C6}" type="parTrans" cxnId="{2F588362-A450-472E-9EB9-BB5B65002F3D}">
      <dgm:prSet/>
      <dgm:spPr/>
      <dgm:t>
        <a:bodyPr/>
        <a:lstStyle/>
        <a:p>
          <a:endParaRPr lang="en-US"/>
        </a:p>
      </dgm:t>
    </dgm:pt>
    <dgm:pt modelId="{48D4179F-7778-4EC1-83CC-3A7B452EB3B0}" type="sibTrans" cxnId="{2F588362-A450-472E-9EB9-BB5B65002F3D}">
      <dgm:prSet/>
      <dgm:spPr/>
      <dgm:t>
        <a:bodyPr/>
        <a:lstStyle/>
        <a:p>
          <a:endParaRPr lang="en-US"/>
        </a:p>
      </dgm:t>
    </dgm:pt>
    <dgm:pt modelId="{6BEFCB3C-FF67-4C74-9A1E-16143C66CB72}">
      <dgm:prSet phldrT="[Text]" custT="1"/>
      <dgm:spPr/>
      <dgm:t>
        <a:bodyPr/>
        <a:lstStyle/>
        <a:p>
          <a:r>
            <a:rPr lang="en-US" sz="1700" b="1" dirty="0" smtClean="0"/>
            <a:t>Responsive</a:t>
          </a:r>
          <a:r>
            <a:rPr lang="en-US" sz="1700" b="1" baseline="0" dirty="0" smtClean="0"/>
            <a:t> </a:t>
          </a:r>
        </a:p>
        <a:p>
          <a:r>
            <a:rPr lang="en-US" sz="1700" b="1" baseline="0" dirty="0" smtClean="0"/>
            <a:t>Professional </a:t>
          </a:r>
        </a:p>
        <a:p>
          <a:r>
            <a:rPr lang="en-US" sz="1700" b="1" baseline="0" dirty="0" smtClean="0"/>
            <a:t>Development </a:t>
          </a:r>
          <a:endParaRPr lang="en-US" sz="1700" b="1" dirty="0"/>
        </a:p>
      </dgm:t>
    </dgm:pt>
    <dgm:pt modelId="{5D30E11D-1189-440A-B374-98C60F01CC1B}" type="parTrans" cxnId="{454E932D-DB61-41C2-8E1A-E0A7B514D98D}">
      <dgm:prSet/>
      <dgm:spPr/>
      <dgm:t>
        <a:bodyPr/>
        <a:lstStyle/>
        <a:p>
          <a:endParaRPr lang="en-US"/>
        </a:p>
      </dgm:t>
    </dgm:pt>
    <dgm:pt modelId="{6A049EB2-916E-4BD4-8872-D01E2E730F63}" type="sibTrans" cxnId="{454E932D-DB61-41C2-8E1A-E0A7B514D98D}">
      <dgm:prSet/>
      <dgm:spPr/>
      <dgm:t>
        <a:bodyPr/>
        <a:lstStyle/>
        <a:p>
          <a:endParaRPr lang="en-US"/>
        </a:p>
      </dgm:t>
    </dgm:pt>
    <dgm:pt modelId="{DE40BFB0-01F2-4AF1-B3B1-0A9DC8F3FAFA}">
      <dgm:prSet phldrT="[Text]" custT="1"/>
      <dgm:spPr/>
      <dgm:t>
        <a:bodyPr/>
        <a:lstStyle/>
        <a:p>
          <a:r>
            <a:rPr lang="en-US" sz="1400" dirty="0" smtClean="0"/>
            <a:t>Develop or Deepen Individual Relationships</a:t>
          </a:r>
          <a:endParaRPr lang="en-US" sz="1400" dirty="0"/>
        </a:p>
      </dgm:t>
    </dgm:pt>
    <dgm:pt modelId="{92740D0F-98AE-47FA-9574-CE3E40A27400}" type="parTrans" cxnId="{1FB16A0D-139F-4C85-9B2C-BB8354A64758}">
      <dgm:prSet/>
      <dgm:spPr/>
      <dgm:t>
        <a:bodyPr/>
        <a:lstStyle/>
        <a:p>
          <a:endParaRPr lang="en-US"/>
        </a:p>
      </dgm:t>
    </dgm:pt>
    <dgm:pt modelId="{FD1A7D09-DD45-4A22-93A0-D0D8F62FAEA7}" type="sibTrans" cxnId="{1FB16A0D-139F-4C85-9B2C-BB8354A64758}">
      <dgm:prSet/>
      <dgm:spPr/>
      <dgm:t>
        <a:bodyPr/>
        <a:lstStyle/>
        <a:p>
          <a:endParaRPr lang="en-US"/>
        </a:p>
      </dgm:t>
    </dgm:pt>
    <dgm:pt modelId="{2AFBCB93-3B75-4447-9EFC-F8A86CD11D13}">
      <dgm:prSet phldrT="[Text]" custT="1"/>
      <dgm:spPr/>
      <dgm:t>
        <a:bodyPr/>
        <a:lstStyle/>
        <a:p>
          <a:r>
            <a:rPr lang="en-US" sz="1000" dirty="0" smtClean="0"/>
            <a:t>When staff is ready, intentionally connect evidence to </a:t>
          </a:r>
        </a:p>
        <a:p>
          <a:r>
            <a:rPr lang="en-US" sz="1000" dirty="0" smtClean="0"/>
            <a:t>PD Next Steps</a:t>
          </a:r>
        </a:p>
        <a:p>
          <a:r>
            <a:rPr lang="en-US" sz="1000" dirty="0" smtClean="0"/>
            <a:t>Create a Plan</a:t>
          </a:r>
        </a:p>
        <a:p>
          <a:r>
            <a:rPr lang="en-US" sz="1000" dirty="0" smtClean="0"/>
            <a:t>Leverage existing </a:t>
          </a:r>
        </a:p>
        <a:p>
          <a:r>
            <a:rPr lang="en-US" sz="1000" dirty="0" smtClean="0"/>
            <a:t>structures</a:t>
          </a:r>
          <a:endParaRPr lang="en-US" sz="1000" dirty="0"/>
        </a:p>
      </dgm:t>
    </dgm:pt>
    <dgm:pt modelId="{0A6CCE7D-B6DE-477D-8232-B19C2AE7F220}" type="parTrans" cxnId="{B96F4224-F85C-4C3F-83A9-98BA9D3EF079}">
      <dgm:prSet/>
      <dgm:spPr/>
      <dgm:t>
        <a:bodyPr/>
        <a:lstStyle/>
        <a:p>
          <a:endParaRPr lang="en-US"/>
        </a:p>
      </dgm:t>
    </dgm:pt>
    <dgm:pt modelId="{5AE31885-FF1A-43B1-BE41-3B4999F433D4}" type="sibTrans" cxnId="{B96F4224-F85C-4C3F-83A9-98BA9D3EF079}">
      <dgm:prSet/>
      <dgm:spPr/>
      <dgm:t>
        <a:bodyPr/>
        <a:lstStyle/>
        <a:p>
          <a:endParaRPr lang="en-US"/>
        </a:p>
      </dgm:t>
    </dgm:pt>
    <dgm:pt modelId="{2C2802D2-1ABA-41B0-9727-47D5C46A0219}" type="pres">
      <dgm:prSet presAssocID="{C8CE0DED-902D-4EC5-8306-62774DEA97DF}" presName="cycle" presStyleCnt="0">
        <dgm:presLayoutVars>
          <dgm:dir/>
          <dgm:resizeHandles val="exact"/>
        </dgm:presLayoutVars>
      </dgm:prSet>
      <dgm:spPr/>
      <dgm:t>
        <a:bodyPr/>
        <a:lstStyle/>
        <a:p>
          <a:endParaRPr lang="en-US"/>
        </a:p>
      </dgm:t>
    </dgm:pt>
    <dgm:pt modelId="{9EEBA042-AAD8-4231-93B3-2EBB8EDDB123}" type="pres">
      <dgm:prSet presAssocID="{7CB88949-5665-46CD-B925-1A2DC055A921}" presName="node" presStyleLbl="node1" presStyleIdx="0" presStyleCnt="5">
        <dgm:presLayoutVars>
          <dgm:bulletEnabled val="1"/>
        </dgm:presLayoutVars>
      </dgm:prSet>
      <dgm:spPr/>
      <dgm:t>
        <a:bodyPr/>
        <a:lstStyle/>
        <a:p>
          <a:endParaRPr lang="en-US"/>
        </a:p>
      </dgm:t>
    </dgm:pt>
    <dgm:pt modelId="{F42F4A1A-55C9-44EE-88E6-1F55B673A5A8}" type="pres">
      <dgm:prSet presAssocID="{715E2917-6B32-4848-9F32-55D5D5FC5664}" presName="sibTrans" presStyleLbl="sibTrans2D1" presStyleIdx="0" presStyleCnt="5"/>
      <dgm:spPr/>
      <dgm:t>
        <a:bodyPr/>
        <a:lstStyle/>
        <a:p>
          <a:endParaRPr lang="en-US"/>
        </a:p>
      </dgm:t>
    </dgm:pt>
    <dgm:pt modelId="{3BFA25B4-D015-4910-9747-71414D279CD1}" type="pres">
      <dgm:prSet presAssocID="{715E2917-6B32-4848-9F32-55D5D5FC5664}" presName="connectorText" presStyleLbl="sibTrans2D1" presStyleIdx="0" presStyleCnt="5"/>
      <dgm:spPr/>
      <dgm:t>
        <a:bodyPr/>
        <a:lstStyle/>
        <a:p>
          <a:endParaRPr lang="en-US"/>
        </a:p>
      </dgm:t>
    </dgm:pt>
    <dgm:pt modelId="{5B42B61F-6F93-4965-8EB8-A5BADC58F0BE}" type="pres">
      <dgm:prSet presAssocID="{E15194DA-543A-43D8-ABC1-FF94018BF2AB}" presName="node" presStyleLbl="node1" presStyleIdx="1" presStyleCnt="5">
        <dgm:presLayoutVars>
          <dgm:bulletEnabled val="1"/>
        </dgm:presLayoutVars>
      </dgm:prSet>
      <dgm:spPr/>
      <dgm:t>
        <a:bodyPr/>
        <a:lstStyle/>
        <a:p>
          <a:endParaRPr lang="en-US"/>
        </a:p>
      </dgm:t>
    </dgm:pt>
    <dgm:pt modelId="{79C6AC30-C082-4E7F-8E40-B741B29DDC1F}" type="pres">
      <dgm:prSet presAssocID="{48D4179F-7778-4EC1-83CC-3A7B452EB3B0}" presName="sibTrans" presStyleLbl="sibTrans2D1" presStyleIdx="1" presStyleCnt="5"/>
      <dgm:spPr/>
      <dgm:t>
        <a:bodyPr/>
        <a:lstStyle/>
        <a:p>
          <a:endParaRPr lang="en-US"/>
        </a:p>
      </dgm:t>
    </dgm:pt>
    <dgm:pt modelId="{3E4D4C05-D2DE-4974-9EBC-85A527A63A09}" type="pres">
      <dgm:prSet presAssocID="{48D4179F-7778-4EC1-83CC-3A7B452EB3B0}" presName="connectorText" presStyleLbl="sibTrans2D1" presStyleIdx="1" presStyleCnt="5"/>
      <dgm:spPr/>
      <dgm:t>
        <a:bodyPr/>
        <a:lstStyle/>
        <a:p>
          <a:endParaRPr lang="en-US"/>
        </a:p>
      </dgm:t>
    </dgm:pt>
    <dgm:pt modelId="{3AB6DCE4-151B-413A-8E9E-AEC1194FEE7F}" type="pres">
      <dgm:prSet presAssocID="{6BEFCB3C-FF67-4C74-9A1E-16143C66CB72}" presName="node" presStyleLbl="node1" presStyleIdx="2" presStyleCnt="5">
        <dgm:presLayoutVars>
          <dgm:bulletEnabled val="1"/>
        </dgm:presLayoutVars>
      </dgm:prSet>
      <dgm:spPr/>
      <dgm:t>
        <a:bodyPr/>
        <a:lstStyle/>
        <a:p>
          <a:endParaRPr lang="en-US"/>
        </a:p>
      </dgm:t>
    </dgm:pt>
    <dgm:pt modelId="{FDFA0B88-721D-4891-9B1A-9E034668040F}" type="pres">
      <dgm:prSet presAssocID="{6A049EB2-916E-4BD4-8872-D01E2E730F63}" presName="sibTrans" presStyleLbl="sibTrans2D1" presStyleIdx="2" presStyleCnt="5" custLinFactNeighborX="-14170" custLinFactNeighborY="4296"/>
      <dgm:spPr/>
      <dgm:t>
        <a:bodyPr/>
        <a:lstStyle/>
        <a:p>
          <a:endParaRPr lang="en-US"/>
        </a:p>
      </dgm:t>
    </dgm:pt>
    <dgm:pt modelId="{EB66119E-F23E-471C-AC27-3B4C40F3969A}" type="pres">
      <dgm:prSet presAssocID="{6A049EB2-916E-4BD4-8872-D01E2E730F63}" presName="connectorText" presStyleLbl="sibTrans2D1" presStyleIdx="2" presStyleCnt="5"/>
      <dgm:spPr/>
      <dgm:t>
        <a:bodyPr/>
        <a:lstStyle/>
        <a:p>
          <a:endParaRPr lang="en-US"/>
        </a:p>
      </dgm:t>
    </dgm:pt>
    <dgm:pt modelId="{DD8840F9-5DF4-492B-9186-FB8FA32C8E42}" type="pres">
      <dgm:prSet presAssocID="{DE40BFB0-01F2-4AF1-B3B1-0A9DC8F3FAFA}" presName="node" presStyleLbl="node1" presStyleIdx="3" presStyleCnt="5">
        <dgm:presLayoutVars>
          <dgm:bulletEnabled val="1"/>
        </dgm:presLayoutVars>
      </dgm:prSet>
      <dgm:spPr/>
      <dgm:t>
        <a:bodyPr/>
        <a:lstStyle/>
        <a:p>
          <a:endParaRPr lang="en-US"/>
        </a:p>
      </dgm:t>
    </dgm:pt>
    <dgm:pt modelId="{A9D201C0-EBC7-4077-8924-C6D38936BBB0}" type="pres">
      <dgm:prSet presAssocID="{FD1A7D09-DD45-4A22-93A0-D0D8F62FAEA7}" presName="sibTrans" presStyleLbl="sibTrans2D1" presStyleIdx="3" presStyleCnt="5"/>
      <dgm:spPr/>
      <dgm:t>
        <a:bodyPr/>
        <a:lstStyle/>
        <a:p>
          <a:endParaRPr lang="en-US"/>
        </a:p>
      </dgm:t>
    </dgm:pt>
    <dgm:pt modelId="{CA9F5D9A-4BB5-49F1-8FD0-77986DB2499D}" type="pres">
      <dgm:prSet presAssocID="{FD1A7D09-DD45-4A22-93A0-D0D8F62FAEA7}" presName="connectorText" presStyleLbl="sibTrans2D1" presStyleIdx="3" presStyleCnt="5"/>
      <dgm:spPr/>
      <dgm:t>
        <a:bodyPr/>
        <a:lstStyle/>
        <a:p>
          <a:endParaRPr lang="en-US"/>
        </a:p>
      </dgm:t>
    </dgm:pt>
    <dgm:pt modelId="{E34CC4C5-24E5-40BD-8BBA-D65C441F161D}" type="pres">
      <dgm:prSet presAssocID="{2AFBCB93-3B75-4447-9EFC-F8A86CD11D13}" presName="node" presStyleLbl="node1" presStyleIdx="4" presStyleCnt="5" custRadScaleRad="99793" custRadScaleInc="-1994">
        <dgm:presLayoutVars>
          <dgm:bulletEnabled val="1"/>
        </dgm:presLayoutVars>
      </dgm:prSet>
      <dgm:spPr/>
      <dgm:t>
        <a:bodyPr/>
        <a:lstStyle/>
        <a:p>
          <a:endParaRPr lang="en-US"/>
        </a:p>
      </dgm:t>
    </dgm:pt>
    <dgm:pt modelId="{5FA0A291-00EF-41EF-9BDA-CC1F660E413D}" type="pres">
      <dgm:prSet presAssocID="{5AE31885-FF1A-43B1-BE41-3B4999F433D4}" presName="sibTrans" presStyleLbl="sibTrans2D1" presStyleIdx="4" presStyleCnt="5"/>
      <dgm:spPr/>
      <dgm:t>
        <a:bodyPr/>
        <a:lstStyle/>
        <a:p>
          <a:endParaRPr lang="en-US"/>
        </a:p>
      </dgm:t>
    </dgm:pt>
    <dgm:pt modelId="{913F92BC-6B22-4266-9EEA-2BFFA5648A77}" type="pres">
      <dgm:prSet presAssocID="{5AE31885-FF1A-43B1-BE41-3B4999F433D4}" presName="connectorText" presStyleLbl="sibTrans2D1" presStyleIdx="4" presStyleCnt="5"/>
      <dgm:spPr/>
      <dgm:t>
        <a:bodyPr/>
        <a:lstStyle/>
        <a:p>
          <a:endParaRPr lang="en-US"/>
        </a:p>
      </dgm:t>
    </dgm:pt>
  </dgm:ptLst>
  <dgm:cxnLst>
    <dgm:cxn modelId="{C8849903-6AB3-4DDE-A0A8-8ADBC422773D}" type="presOf" srcId="{715E2917-6B32-4848-9F32-55D5D5FC5664}" destId="{F42F4A1A-55C9-44EE-88E6-1F55B673A5A8}" srcOrd="0" destOrd="0" presId="urn:microsoft.com/office/officeart/2005/8/layout/cycle2"/>
    <dgm:cxn modelId="{1FB16A0D-139F-4C85-9B2C-BB8354A64758}" srcId="{C8CE0DED-902D-4EC5-8306-62774DEA97DF}" destId="{DE40BFB0-01F2-4AF1-B3B1-0A9DC8F3FAFA}" srcOrd="3" destOrd="0" parTransId="{92740D0F-98AE-47FA-9574-CE3E40A27400}" sibTransId="{FD1A7D09-DD45-4A22-93A0-D0D8F62FAEA7}"/>
    <dgm:cxn modelId="{582DF650-115E-4AD2-B575-601EDFE84067}" type="presOf" srcId="{DE40BFB0-01F2-4AF1-B3B1-0A9DC8F3FAFA}" destId="{DD8840F9-5DF4-492B-9186-FB8FA32C8E42}" srcOrd="0" destOrd="0" presId="urn:microsoft.com/office/officeart/2005/8/layout/cycle2"/>
    <dgm:cxn modelId="{99490589-A983-41D4-A94A-BC698AAC6614}" type="presOf" srcId="{6A049EB2-916E-4BD4-8872-D01E2E730F63}" destId="{EB66119E-F23E-471C-AC27-3B4C40F3969A}" srcOrd="1" destOrd="0" presId="urn:microsoft.com/office/officeart/2005/8/layout/cycle2"/>
    <dgm:cxn modelId="{2B885398-64C5-4390-8703-A437B94A86F6}" type="presOf" srcId="{FD1A7D09-DD45-4A22-93A0-D0D8F62FAEA7}" destId="{CA9F5D9A-4BB5-49F1-8FD0-77986DB2499D}" srcOrd="1" destOrd="0" presId="urn:microsoft.com/office/officeart/2005/8/layout/cycle2"/>
    <dgm:cxn modelId="{7A7488CA-BF2A-4FF9-8CBC-2E724DCD2206}" type="presOf" srcId="{715E2917-6B32-4848-9F32-55D5D5FC5664}" destId="{3BFA25B4-D015-4910-9747-71414D279CD1}" srcOrd="1" destOrd="0" presId="urn:microsoft.com/office/officeart/2005/8/layout/cycle2"/>
    <dgm:cxn modelId="{A104318F-959B-403A-B747-38335FF5DC3D}" type="presOf" srcId="{6A049EB2-916E-4BD4-8872-D01E2E730F63}" destId="{FDFA0B88-721D-4891-9B1A-9E034668040F}" srcOrd="0" destOrd="0" presId="urn:microsoft.com/office/officeart/2005/8/layout/cycle2"/>
    <dgm:cxn modelId="{A9598A59-7045-46BF-AFF9-32C6387DAAE6}" type="presOf" srcId="{6BEFCB3C-FF67-4C74-9A1E-16143C66CB72}" destId="{3AB6DCE4-151B-413A-8E9E-AEC1194FEE7F}" srcOrd="0" destOrd="0" presId="urn:microsoft.com/office/officeart/2005/8/layout/cycle2"/>
    <dgm:cxn modelId="{599206A1-72A8-49C5-AC7C-5D13502E6F34}" type="presOf" srcId="{C8CE0DED-902D-4EC5-8306-62774DEA97DF}" destId="{2C2802D2-1ABA-41B0-9727-47D5C46A0219}" srcOrd="0" destOrd="0" presId="urn:microsoft.com/office/officeart/2005/8/layout/cycle2"/>
    <dgm:cxn modelId="{B9A5A104-4E29-4499-9488-21D12F0E63D1}" type="presOf" srcId="{48D4179F-7778-4EC1-83CC-3A7B452EB3B0}" destId="{3E4D4C05-D2DE-4974-9EBC-85A527A63A09}" srcOrd="1" destOrd="0" presId="urn:microsoft.com/office/officeart/2005/8/layout/cycle2"/>
    <dgm:cxn modelId="{B7C68A71-74C0-405B-B82E-EA387DE721D6}" type="presOf" srcId="{48D4179F-7778-4EC1-83CC-3A7B452EB3B0}" destId="{79C6AC30-C082-4E7F-8E40-B741B29DDC1F}" srcOrd="0" destOrd="0" presId="urn:microsoft.com/office/officeart/2005/8/layout/cycle2"/>
    <dgm:cxn modelId="{50394F7A-64BB-405B-8A32-8D01F078C85C}" srcId="{C8CE0DED-902D-4EC5-8306-62774DEA97DF}" destId="{7CB88949-5665-46CD-B925-1A2DC055A921}" srcOrd="0" destOrd="0" parTransId="{D0B4EA67-8F41-4DF4-8F52-CE50EA8C5795}" sibTransId="{715E2917-6B32-4848-9F32-55D5D5FC5664}"/>
    <dgm:cxn modelId="{454E932D-DB61-41C2-8E1A-E0A7B514D98D}" srcId="{C8CE0DED-902D-4EC5-8306-62774DEA97DF}" destId="{6BEFCB3C-FF67-4C74-9A1E-16143C66CB72}" srcOrd="2" destOrd="0" parTransId="{5D30E11D-1189-440A-B374-98C60F01CC1B}" sibTransId="{6A049EB2-916E-4BD4-8872-D01E2E730F63}"/>
    <dgm:cxn modelId="{2F588362-A450-472E-9EB9-BB5B65002F3D}" srcId="{C8CE0DED-902D-4EC5-8306-62774DEA97DF}" destId="{E15194DA-543A-43D8-ABC1-FF94018BF2AB}" srcOrd="1" destOrd="0" parTransId="{9BA928B9-BC50-42D3-9703-13FC75C091C6}" sibTransId="{48D4179F-7778-4EC1-83CC-3A7B452EB3B0}"/>
    <dgm:cxn modelId="{A6DA6BB6-F0F9-4A1D-BE4F-B457EACFAB5C}" type="presOf" srcId="{5AE31885-FF1A-43B1-BE41-3B4999F433D4}" destId="{5FA0A291-00EF-41EF-9BDA-CC1F660E413D}" srcOrd="0" destOrd="0" presId="urn:microsoft.com/office/officeart/2005/8/layout/cycle2"/>
    <dgm:cxn modelId="{B96F4224-F85C-4C3F-83A9-98BA9D3EF079}" srcId="{C8CE0DED-902D-4EC5-8306-62774DEA97DF}" destId="{2AFBCB93-3B75-4447-9EFC-F8A86CD11D13}" srcOrd="4" destOrd="0" parTransId="{0A6CCE7D-B6DE-477D-8232-B19C2AE7F220}" sibTransId="{5AE31885-FF1A-43B1-BE41-3B4999F433D4}"/>
    <dgm:cxn modelId="{1967E060-FE94-4663-B3F4-DAC48797A26B}" type="presOf" srcId="{E15194DA-543A-43D8-ABC1-FF94018BF2AB}" destId="{5B42B61F-6F93-4965-8EB8-A5BADC58F0BE}" srcOrd="0" destOrd="0" presId="urn:microsoft.com/office/officeart/2005/8/layout/cycle2"/>
    <dgm:cxn modelId="{D64C999D-9E2A-4AED-87DB-40B4A441C7A0}" type="presOf" srcId="{7CB88949-5665-46CD-B925-1A2DC055A921}" destId="{9EEBA042-AAD8-4231-93B3-2EBB8EDDB123}" srcOrd="0" destOrd="0" presId="urn:microsoft.com/office/officeart/2005/8/layout/cycle2"/>
    <dgm:cxn modelId="{303F81A7-FECD-4D9C-87E4-7BE40DFFCD3D}" type="presOf" srcId="{FD1A7D09-DD45-4A22-93A0-D0D8F62FAEA7}" destId="{A9D201C0-EBC7-4077-8924-C6D38936BBB0}" srcOrd="0" destOrd="0" presId="urn:microsoft.com/office/officeart/2005/8/layout/cycle2"/>
    <dgm:cxn modelId="{810676F8-EADF-4D63-BCA1-13DC812F009A}" type="presOf" srcId="{2AFBCB93-3B75-4447-9EFC-F8A86CD11D13}" destId="{E34CC4C5-24E5-40BD-8BBA-D65C441F161D}" srcOrd="0" destOrd="0" presId="urn:microsoft.com/office/officeart/2005/8/layout/cycle2"/>
    <dgm:cxn modelId="{27144B23-4B8C-4A79-8A31-665B2C7A88E5}" type="presOf" srcId="{5AE31885-FF1A-43B1-BE41-3B4999F433D4}" destId="{913F92BC-6B22-4266-9EEA-2BFFA5648A77}" srcOrd="1" destOrd="0" presId="urn:microsoft.com/office/officeart/2005/8/layout/cycle2"/>
    <dgm:cxn modelId="{438C5295-E2E2-4C03-95F5-35E163E83246}" type="presParOf" srcId="{2C2802D2-1ABA-41B0-9727-47D5C46A0219}" destId="{9EEBA042-AAD8-4231-93B3-2EBB8EDDB123}" srcOrd="0" destOrd="0" presId="urn:microsoft.com/office/officeart/2005/8/layout/cycle2"/>
    <dgm:cxn modelId="{FB81401D-CA6E-4723-BCC8-5CBC6348B229}" type="presParOf" srcId="{2C2802D2-1ABA-41B0-9727-47D5C46A0219}" destId="{F42F4A1A-55C9-44EE-88E6-1F55B673A5A8}" srcOrd="1" destOrd="0" presId="urn:microsoft.com/office/officeart/2005/8/layout/cycle2"/>
    <dgm:cxn modelId="{164D6FB9-58B3-427B-BBC8-292219460D6A}" type="presParOf" srcId="{F42F4A1A-55C9-44EE-88E6-1F55B673A5A8}" destId="{3BFA25B4-D015-4910-9747-71414D279CD1}" srcOrd="0" destOrd="0" presId="urn:microsoft.com/office/officeart/2005/8/layout/cycle2"/>
    <dgm:cxn modelId="{E22BB5DD-9C07-4F6E-A5A7-4E49C2ADF1E5}" type="presParOf" srcId="{2C2802D2-1ABA-41B0-9727-47D5C46A0219}" destId="{5B42B61F-6F93-4965-8EB8-A5BADC58F0BE}" srcOrd="2" destOrd="0" presId="urn:microsoft.com/office/officeart/2005/8/layout/cycle2"/>
    <dgm:cxn modelId="{83F5F5BC-D240-4A0F-B89E-8C1608A78853}" type="presParOf" srcId="{2C2802D2-1ABA-41B0-9727-47D5C46A0219}" destId="{79C6AC30-C082-4E7F-8E40-B741B29DDC1F}" srcOrd="3" destOrd="0" presId="urn:microsoft.com/office/officeart/2005/8/layout/cycle2"/>
    <dgm:cxn modelId="{AE94A74F-B8A8-42EF-A812-B18E414CD487}" type="presParOf" srcId="{79C6AC30-C082-4E7F-8E40-B741B29DDC1F}" destId="{3E4D4C05-D2DE-4974-9EBC-85A527A63A09}" srcOrd="0" destOrd="0" presId="urn:microsoft.com/office/officeart/2005/8/layout/cycle2"/>
    <dgm:cxn modelId="{573C1BF7-E133-4518-80D3-BBDD3329E376}" type="presParOf" srcId="{2C2802D2-1ABA-41B0-9727-47D5C46A0219}" destId="{3AB6DCE4-151B-413A-8E9E-AEC1194FEE7F}" srcOrd="4" destOrd="0" presId="urn:microsoft.com/office/officeart/2005/8/layout/cycle2"/>
    <dgm:cxn modelId="{F59BAEA8-9719-423B-AADA-24204B1FD873}" type="presParOf" srcId="{2C2802D2-1ABA-41B0-9727-47D5C46A0219}" destId="{FDFA0B88-721D-4891-9B1A-9E034668040F}" srcOrd="5" destOrd="0" presId="urn:microsoft.com/office/officeart/2005/8/layout/cycle2"/>
    <dgm:cxn modelId="{C93D17E9-DF73-4750-8971-779AC21B64D9}" type="presParOf" srcId="{FDFA0B88-721D-4891-9B1A-9E034668040F}" destId="{EB66119E-F23E-471C-AC27-3B4C40F3969A}" srcOrd="0" destOrd="0" presId="urn:microsoft.com/office/officeart/2005/8/layout/cycle2"/>
    <dgm:cxn modelId="{CB17AADD-18BA-4EC2-B11B-14F46A78B63C}" type="presParOf" srcId="{2C2802D2-1ABA-41B0-9727-47D5C46A0219}" destId="{DD8840F9-5DF4-492B-9186-FB8FA32C8E42}" srcOrd="6" destOrd="0" presId="urn:microsoft.com/office/officeart/2005/8/layout/cycle2"/>
    <dgm:cxn modelId="{03EBB180-7AC7-4A9C-9026-04C9B9896D6B}" type="presParOf" srcId="{2C2802D2-1ABA-41B0-9727-47D5C46A0219}" destId="{A9D201C0-EBC7-4077-8924-C6D38936BBB0}" srcOrd="7" destOrd="0" presId="urn:microsoft.com/office/officeart/2005/8/layout/cycle2"/>
    <dgm:cxn modelId="{124B215C-C84F-45F5-89D6-0DDC6014AE69}" type="presParOf" srcId="{A9D201C0-EBC7-4077-8924-C6D38936BBB0}" destId="{CA9F5D9A-4BB5-49F1-8FD0-77986DB2499D}" srcOrd="0" destOrd="0" presId="urn:microsoft.com/office/officeart/2005/8/layout/cycle2"/>
    <dgm:cxn modelId="{85CC5C3B-CC72-4B25-BB1E-40F2BA6A32D3}" type="presParOf" srcId="{2C2802D2-1ABA-41B0-9727-47D5C46A0219}" destId="{E34CC4C5-24E5-40BD-8BBA-D65C441F161D}" srcOrd="8" destOrd="0" presId="urn:microsoft.com/office/officeart/2005/8/layout/cycle2"/>
    <dgm:cxn modelId="{681C4774-E7F3-4CDC-A7C9-F6775968AAB8}" type="presParOf" srcId="{2C2802D2-1ABA-41B0-9727-47D5C46A0219}" destId="{5FA0A291-00EF-41EF-9BDA-CC1F660E413D}" srcOrd="9" destOrd="0" presId="urn:microsoft.com/office/officeart/2005/8/layout/cycle2"/>
    <dgm:cxn modelId="{EF7986CD-424D-4D6B-BD33-CD1B120B9832}" type="presParOf" srcId="{5FA0A291-00EF-41EF-9BDA-CC1F660E413D}" destId="{913F92BC-6B22-4266-9EEA-2BFFA5648A7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416CB019-67F0-9C40-97EA-79731DF85256}" type="datetimeFigureOut">
              <a:rPr lang="en-US" smtClean="0"/>
              <a:pPr/>
              <a:t>6/23/2016</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C0759616-02A9-8D46-A29F-40D28FF9111C}" type="slidenum">
              <a:rPr lang="en-US" smtClean="0"/>
              <a:pPr/>
              <a:t>‹#›</a:t>
            </a:fld>
            <a:endParaRPr lang="en-US"/>
          </a:p>
        </p:txBody>
      </p:sp>
    </p:spTree>
    <p:extLst>
      <p:ext uri="{BB962C8B-B14F-4D97-AF65-F5344CB8AC3E}">
        <p14:creationId xmlns:p14="http://schemas.microsoft.com/office/powerpoint/2010/main" val="17851465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ed.com/talks/tom_wujec_build_a_tower?language=en#t-185803"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everyone</a:t>
            </a:r>
          </a:p>
          <a:p>
            <a:r>
              <a:rPr lang="en-US" dirty="0" smtClean="0"/>
              <a:t>Give background on me and how I got here today.</a:t>
            </a:r>
          </a:p>
          <a:p>
            <a:r>
              <a:rPr lang="en-US" dirty="0" smtClean="0"/>
              <a:t>Let everyone know—that the beginning of this session will be responding to 3 questions.  There is a hope that all will share at least with a partner.  I know this can be an awkward way to start but I think we all need a sense of the room—especially the many journeys</a:t>
            </a:r>
            <a:r>
              <a:rPr lang="en-US" baseline="0" dirty="0" smtClean="0"/>
              <a:t> and experiences around this topic.  </a:t>
            </a:r>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Engage—look for ways for</a:t>
            </a:r>
            <a:r>
              <a:rPr lang="en-US" baseline="0" dirty="0" smtClean="0"/>
              <a:t> these staff members to be in a leadership position—ex—present on an attended PD OR invite them to observe a learning conversation—use self assessment—WE will talk more about this in a moment OR invite to be on a school committee OR depending on practice—ask to mentor </a:t>
            </a:r>
          </a:p>
          <a:p>
            <a:endParaRPr lang="en-US" baseline="0" dirty="0" smtClean="0"/>
          </a:p>
          <a:p>
            <a:r>
              <a:rPr lang="en-US" baseline="0" dirty="0" smtClean="0"/>
              <a:t>Sometime resistive people need more time to trust…or need to see the impact on someone else to trust…</a:t>
            </a:r>
          </a:p>
          <a:p>
            <a:r>
              <a:rPr lang="en-US" baseline="0" dirty="0" smtClean="0"/>
              <a:t>Offer choices—put it back on them—self assessment, LOP—even if they move it to a rating you don’t agree with—ask to present or ask how to move from proficient to distinguished--</a:t>
            </a:r>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my DIAS---this tool is an under</a:t>
            </a:r>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Needs Assessment put together based on Component Descriptors for PAR.  It’s just another format to get feedback—if you want an anonymous format using a self reporting system.  </a:t>
            </a:r>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Policies that support professional development in an era of reform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Authors Darling-Hammond, Linda; McLaughlin, </a:t>
            </a:r>
            <a:r>
              <a:rPr lang="en-US" sz="1200" kern="1200" dirty="0" err="1" smtClean="0">
                <a:solidFill>
                  <a:schemeClr val="tx1"/>
                </a:solidFill>
                <a:latin typeface="+mn-lt"/>
                <a:ea typeface="+mn-ea"/>
                <a:cs typeface="+mn-cs"/>
              </a:rPr>
              <a:t>Milbrey</a:t>
            </a:r>
            <a:r>
              <a:rPr lang="en-US" sz="1200" kern="1200" dirty="0" smtClean="0">
                <a:solidFill>
                  <a:schemeClr val="tx1"/>
                </a:solidFill>
                <a:latin typeface="+mn-lt"/>
                <a:ea typeface="+mn-ea"/>
                <a:cs typeface="+mn-cs"/>
              </a:rPr>
              <a:t> W. </a:t>
            </a:r>
            <a:r>
              <a:rPr lang="en-US" sz="1200" kern="1200" dirty="0" err="1" smtClean="0">
                <a:solidFill>
                  <a:schemeClr val="tx1"/>
                </a:solidFill>
                <a:latin typeface="+mn-lt"/>
                <a:ea typeface="+mn-ea"/>
                <a:cs typeface="+mn-cs"/>
              </a:rPr>
              <a:t>Close:bloPhi</a:t>
            </a:r>
            <a:r>
              <a:rPr lang="en-US" sz="1200" kern="1200" dirty="0" smtClean="0">
                <a:solidFill>
                  <a:schemeClr val="tx1"/>
                </a:solidFill>
                <a:latin typeface="+mn-lt"/>
                <a:ea typeface="+mn-ea"/>
                <a:cs typeface="+mn-cs"/>
              </a:rPr>
              <a:t> Delta </a:t>
            </a:r>
            <a:r>
              <a:rPr lang="en-US" sz="1200" kern="1200" dirty="0" err="1" smtClean="0">
                <a:solidFill>
                  <a:schemeClr val="tx1"/>
                </a:solidFill>
                <a:latin typeface="+mn-lt"/>
                <a:ea typeface="+mn-ea"/>
                <a:cs typeface="+mn-cs"/>
              </a:rPr>
              <a:t>Kappan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Close:block:publicationBlock</a:t>
            </a:r>
            <a:r>
              <a:rPr lang="en-US" sz="1200" kern="1200" dirty="0" smtClean="0">
                <a:solidFill>
                  <a:schemeClr val="tx1"/>
                </a:solidFill>
                <a:latin typeface="+mn-lt"/>
                <a:ea typeface="+mn-ea"/>
                <a:cs typeface="+mn-cs"/>
              </a:rPr>
              <a:t> 76.8 (Apr 1995): 597.</a:t>
            </a:r>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Speed up trust building</a:t>
            </a:r>
            <a:endParaRPr lang="en-US" sz="11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Small conversations before big builds trust—Do you know me or just my name?  </a:t>
            </a:r>
            <a:endParaRPr lang="en-US" sz="11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Activity—Possible—Use sticky notes</a:t>
            </a:r>
            <a:endParaRPr lang="en-US" sz="11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Think about the qualities of someone you trust—What words come to mind? List out loud</a:t>
            </a:r>
          </a:p>
          <a:p>
            <a:r>
              <a:rPr lang="en-US" sz="1200" kern="1200" dirty="0" smtClean="0">
                <a:solidFill>
                  <a:schemeClr val="tx1"/>
                </a:solidFill>
                <a:latin typeface="+mn-lt"/>
                <a:ea typeface="+mn-ea"/>
                <a:cs typeface="+mn-cs"/>
              </a:rPr>
              <a:t>Think of a time when you were given advice about your practice and you refused?  What caused your refusal?</a:t>
            </a:r>
          </a:p>
          <a:p>
            <a:pPr lvl="0"/>
            <a:r>
              <a:rPr lang="en-US" sz="1200" kern="1200" dirty="0" smtClean="0">
                <a:solidFill>
                  <a:schemeClr val="tx1"/>
                </a:solidFill>
                <a:latin typeface="+mn-lt"/>
                <a:ea typeface="+mn-ea"/>
                <a:cs typeface="+mn-cs"/>
              </a:rPr>
              <a:t>Active listener-not a rating giver</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Model honesty—disclose personal thinking</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Share responsibility—the what you do may be decided but the how should be shared</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Shared Understanding—be mindful of where individuals are at in their understanding of Teacher Standards Based components, LOP, evidence, etc.  </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Speed up trust building</a:t>
            </a:r>
            <a:endParaRPr lang="en-US" sz="11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Small conversations before big builds trust—Do you know me or just my name?  </a:t>
            </a:r>
            <a:endParaRPr lang="en-US" sz="11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Activity—Possible—Use sticky notes</a:t>
            </a:r>
            <a:endParaRPr lang="en-US" sz="11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Think about the qualities of someone you trust—What words come to mind? List out loud</a:t>
            </a:r>
          </a:p>
          <a:p>
            <a:r>
              <a:rPr lang="en-US" sz="1200" kern="1200" dirty="0" smtClean="0">
                <a:solidFill>
                  <a:schemeClr val="tx1"/>
                </a:solidFill>
                <a:latin typeface="+mn-lt"/>
                <a:ea typeface="+mn-ea"/>
                <a:cs typeface="+mn-cs"/>
              </a:rPr>
              <a:t>Think of a time when you were given advice about your practice and you refused?  What caused your refusal?</a:t>
            </a:r>
          </a:p>
          <a:p>
            <a:pPr lvl="0"/>
            <a:r>
              <a:rPr lang="en-US" sz="1200" kern="1200" dirty="0" smtClean="0">
                <a:solidFill>
                  <a:schemeClr val="tx1"/>
                </a:solidFill>
                <a:latin typeface="+mn-lt"/>
                <a:ea typeface="+mn-ea"/>
                <a:cs typeface="+mn-cs"/>
              </a:rPr>
              <a:t>Active listener-not a rating giver</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Model honesty—disclose personal thinking</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Share responsibility—the what you do may be decided but the how should be shared</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Shared Understanding—be mindful of where individuals are at in their understanding of Teacher Standards Based components, LOP, evidence, etc.  </a:t>
            </a:r>
            <a:endParaRPr lang="en-US" sz="11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C0759616-02A9-8D46-A29F-40D28FF9111C}"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Plan your feedback BUT be open and ready to move where the conversation/evidence takes you</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PLANNING</a:t>
            </a:r>
            <a:r>
              <a:rPr lang="en-US" sz="1200" kern="1200" baseline="0" dirty="0" smtClean="0">
                <a:solidFill>
                  <a:schemeClr val="tx1"/>
                </a:solidFill>
                <a:latin typeface="+mn-lt"/>
                <a:ea typeface="+mn-ea"/>
                <a:cs typeface="+mn-cs"/>
              </a:rPr>
              <a:t> is yet another way to build school culture and build TRUST.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ability to plan your feedback is CRITICAL, but should be added to one of your CHALLENGES—planning is key</a:t>
            </a:r>
            <a:r>
              <a:rPr lang="en-US" sz="1200" kern="1200" baseline="0" dirty="0" smtClean="0">
                <a:solidFill>
                  <a:schemeClr val="tx1"/>
                </a:solidFill>
                <a:latin typeface="+mn-lt"/>
                <a:ea typeface="+mn-ea"/>
                <a:cs typeface="+mn-cs"/>
              </a:rPr>
              <a:t> is all aspects of education not just the classroom…by planning your feedback—you are intentionally shaping the “</a:t>
            </a:r>
            <a:r>
              <a:rPr lang="en-US" sz="1200" kern="1200" baseline="0" dirty="0" err="1" smtClean="0">
                <a:solidFill>
                  <a:schemeClr val="tx1"/>
                </a:solidFill>
                <a:latin typeface="+mn-lt"/>
                <a:ea typeface="+mn-ea"/>
                <a:cs typeface="+mn-cs"/>
              </a:rPr>
              <a:t>ahas</a:t>
            </a:r>
            <a:r>
              <a:rPr lang="en-US" sz="1200" kern="1200" baseline="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2"/>
            <a:r>
              <a:rPr lang="en-US" sz="1200" kern="1200" dirty="0" smtClean="0">
                <a:solidFill>
                  <a:schemeClr val="tx1"/>
                </a:solidFill>
                <a:latin typeface="+mn-lt"/>
                <a:ea typeface="+mn-ea"/>
                <a:cs typeface="+mn-cs"/>
              </a:rPr>
              <a:t>Point and Describe—from Love &amp; Logic—I noticed you ________ and as a result _____________.  </a:t>
            </a:r>
            <a:endParaRPr lang="en-US" sz="11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Positive example—I noticed that you wrote the directions as you said the directions and as a result I saw 3 students tracking as your wrote with their eyes.  Discuss link to </a:t>
            </a:r>
            <a:r>
              <a:rPr lang="en-US" sz="1200" kern="1200" dirty="0" err="1" smtClean="0">
                <a:solidFill>
                  <a:schemeClr val="tx1"/>
                </a:solidFill>
                <a:latin typeface="+mn-lt"/>
                <a:ea typeface="+mn-ea"/>
                <a:cs typeface="+mn-cs"/>
              </a:rPr>
              <a:t>FfT</a:t>
            </a:r>
            <a:r>
              <a:rPr lang="en-US" sz="1200" kern="1200" dirty="0" smtClean="0">
                <a:solidFill>
                  <a:schemeClr val="tx1"/>
                </a:solidFill>
                <a:latin typeface="+mn-lt"/>
                <a:ea typeface="+mn-ea"/>
                <a:cs typeface="+mn-cs"/>
              </a:rPr>
              <a:t>—3A.  This focus here may lead to next steps. </a:t>
            </a:r>
            <a:endParaRPr lang="en-US" sz="11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I noticed 5 students begin to pack up to leave and as a result you asked them to give you 5 minutes with 1 student stopping.  Here might be an opportunity for conversation on 2d managing classroom behavior</a:t>
            </a:r>
            <a:endParaRPr lang="en-US" sz="11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I rate your classroom management as basic. </a:t>
            </a:r>
          </a:p>
          <a:p>
            <a:pPr lvl="3"/>
            <a:endParaRPr lang="en-US" sz="1200" kern="1200" dirty="0" smtClean="0">
              <a:solidFill>
                <a:schemeClr val="tx1"/>
              </a:solidFill>
              <a:latin typeface="+mn-lt"/>
              <a:ea typeface="+mn-ea"/>
              <a:cs typeface="+mn-cs"/>
            </a:endParaRPr>
          </a:p>
          <a:p>
            <a:pPr lvl="3"/>
            <a:endParaRPr lang="en-US" sz="1200" kern="1200" dirty="0" smtClean="0">
              <a:solidFill>
                <a:schemeClr val="tx1"/>
              </a:solidFill>
              <a:latin typeface="+mn-lt"/>
              <a:ea typeface="+mn-ea"/>
              <a:cs typeface="+mn-cs"/>
            </a:endParaRPr>
          </a:p>
          <a:p>
            <a:pPr lvl="3"/>
            <a:r>
              <a:rPr lang="en-US" sz="1100" kern="1200" dirty="0" smtClean="0">
                <a:solidFill>
                  <a:schemeClr val="tx1"/>
                </a:solidFill>
                <a:latin typeface="+mn-lt"/>
                <a:ea typeface="+mn-ea"/>
                <a:cs typeface="+mn-cs"/>
              </a:rPr>
              <a:t>Last comment does not lend itself</a:t>
            </a:r>
            <a:r>
              <a:rPr lang="en-US" sz="1100" kern="1200" baseline="0" dirty="0" smtClean="0">
                <a:solidFill>
                  <a:schemeClr val="tx1"/>
                </a:solidFill>
                <a:latin typeface="+mn-lt"/>
                <a:ea typeface="+mn-ea"/>
                <a:cs typeface="+mn-cs"/>
              </a:rPr>
              <a:t> to conversation</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sz="1200" kern="1200" dirty="0" smtClean="0">
                <a:solidFill>
                  <a:schemeClr val="tx1"/>
                </a:solidFill>
                <a:latin typeface="+mn-lt"/>
                <a:ea typeface="+mn-ea"/>
                <a:cs typeface="+mn-cs"/>
              </a:rPr>
              <a:t>“Goal, Status, and Plan for the Goal”—Identify the standard/outcome—this can be a strength, a need or an interest—don’t limit options to only need based. Then have the teacher identify where they are in relations to the goal.  This requires an understanding of the standard and LOP.  Last, the TEACHER or GROUP</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identifies the steps and supports needed to extend, deepen the identified goal.</a:t>
            </a:r>
            <a:endParaRPr lang="en-US" sz="1100" kern="1200" dirty="0" smtClean="0">
              <a:solidFill>
                <a:schemeClr val="tx1"/>
              </a:solidFill>
              <a:latin typeface="+mn-lt"/>
              <a:ea typeface="+mn-ea"/>
              <a:cs typeface="+mn-cs"/>
            </a:endParaRPr>
          </a:p>
          <a:p>
            <a:pPr lvl="2"/>
            <a:endParaRPr lang="en-US" sz="1200" kern="1200" dirty="0" smtClean="0">
              <a:solidFill>
                <a:schemeClr val="tx1"/>
              </a:solidFill>
              <a:latin typeface="+mn-lt"/>
              <a:ea typeface="+mn-ea"/>
              <a:cs typeface="+mn-cs"/>
            </a:endParaRPr>
          </a:p>
          <a:p>
            <a:pPr lvl="2"/>
            <a:endParaRPr lang="en-US" sz="11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Here’s What, So What, Now What</a:t>
            </a:r>
            <a:endParaRPr lang="en-US" sz="11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Here’s What—data, factual statement, NO commentary</a:t>
            </a:r>
            <a:endParaRPr lang="en-US" sz="11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So What—Patterns of Practice does the teacher see, what does this say about practice</a:t>
            </a:r>
            <a:endParaRPr lang="en-US" sz="11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Now What—Next Steps—plan of action</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me establishing my credibility and giving you</a:t>
            </a:r>
            <a:r>
              <a:rPr lang="en-US" baseline="0" dirty="0" smtClean="0"/>
              <a:t> a sense of where my journeys have been that have influenced my thinking</a:t>
            </a:r>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sz="1200" kern="1200" dirty="0" smtClean="0">
              <a:solidFill>
                <a:schemeClr val="tx1"/>
              </a:solidFill>
              <a:latin typeface="+mn-lt"/>
              <a:ea typeface="+mn-ea"/>
              <a:cs typeface="+mn-cs"/>
            </a:endParaRPr>
          </a:p>
          <a:p>
            <a:pPr lvl="2"/>
            <a:endParaRPr lang="en-US" sz="11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Here’s What, So What, Now What</a:t>
            </a:r>
            <a:endParaRPr lang="en-US" sz="11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Here’s What—data, factual statement, NO commentary</a:t>
            </a:r>
            <a:endParaRPr lang="en-US" sz="11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So What—Patterns of Practice does the teacher see, what does this say about practice</a:t>
            </a:r>
            <a:endParaRPr lang="en-US" sz="11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Now What—Next Steps—plan of action</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https://www.ted.com/talks/tom_wujec_build_a_tower?language=en#t-185803</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the way…this is another structure to engage staff toward</a:t>
            </a:r>
            <a:r>
              <a:rPr lang="en-US" baseline="0" dirty="0" smtClean="0"/>
              <a:t> their next steps</a:t>
            </a:r>
            <a:r>
              <a:rPr lang="en-US" dirty="0" smtClean="0"/>
              <a:t>!!!!!!!!!!!!</a:t>
            </a:r>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a few minute—ask participants to share</a:t>
            </a:r>
            <a:r>
              <a:rPr lang="en-US" baseline="0" dirty="0" smtClean="0"/>
              <a:t> with an elbow partner.  Then ask for 3 people to share conversations.</a:t>
            </a:r>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 a few minute—ask participants to share</a:t>
            </a:r>
            <a:r>
              <a:rPr lang="en-US" baseline="0" dirty="0" smtClean="0"/>
              <a:t> with an elbow partner.  Then ask for 3 people to share conversations.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 a few minute—ask participants to share</a:t>
            </a:r>
            <a:r>
              <a:rPr lang="en-US" baseline="0" dirty="0" smtClean="0"/>
              <a:t> with an elbow partner.  Then ask for 3 people to share conversations.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My role today is to share what I have learned and perhaps </a:t>
            </a:r>
            <a:endParaRPr lang="en-US" dirty="0" smtClean="0"/>
          </a:p>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The most</a:t>
            </a:r>
            <a:r>
              <a:rPr lang="en-US" sz="1800" kern="1200" baseline="0" dirty="0" smtClean="0">
                <a:solidFill>
                  <a:schemeClr val="tx1"/>
                </a:solidFill>
                <a:latin typeface="+mn-lt"/>
                <a:ea typeface="+mn-ea"/>
                <a:cs typeface="+mn-cs"/>
              </a:rPr>
              <a:t> direct impact on student learning is teacher practice.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School Leadership is the second more indirect factor that impacts student learning and achievement.  School Leadership, to me, includes EVERYONE.  Some district—personal bias—believe only someone with a title can be a school leader—I would submit—and I’m moving to the next topic—EVERYONE in the school needs to looked at as a leader </a:t>
            </a:r>
            <a:r>
              <a:rPr lang="en-US" sz="1800" kern="1200" baseline="0" dirty="0" err="1" smtClean="0">
                <a:solidFill>
                  <a:schemeClr val="tx1"/>
                </a:solidFill>
                <a:latin typeface="+mn-lt"/>
                <a:ea typeface="+mn-ea"/>
                <a:cs typeface="+mn-cs"/>
              </a:rPr>
              <a:t>bc</a:t>
            </a:r>
            <a:r>
              <a:rPr lang="en-US" sz="1800" kern="1200" baseline="0" dirty="0" smtClean="0">
                <a:solidFill>
                  <a:schemeClr val="tx1"/>
                </a:solidFill>
                <a:latin typeface="+mn-lt"/>
                <a:ea typeface="+mn-ea"/>
                <a:cs typeface="+mn-cs"/>
              </a:rPr>
              <a:t> that’s what you do everyday when you step into a classroom—you lead!</a:t>
            </a:r>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 tend to use Principal and Administrator </a:t>
            </a:r>
            <a:r>
              <a:rPr lang="en-US" sz="1800" kern="1200" dirty="0" err="1" smtClean="0">
                <a:solidFill>
                  <a:schemeClr val="tx1"/>
                </a:solidFill>
                <a:latin typeface="+mn-lt"/>
                <a:ea typeface="+mn-ea"/>
                <a:cs typeface="+mn-cs"/>
              </a:rPr>
              <a:t>interchangabally</a:t>
            </a:r>
            <a:r>
              <a:rPr lang="en-US" sz="1800" kern="1200" dirty="0" smtClean="0">
                <a:solidFill>
                  <a:schemeClr val="tx1"/>
                </a:solidFill>
                <a:latin typeface="+mn-lt"/>
                <a:ea typeface="+mn-ea"/>
                <a:cs typeface="+mn-cs"/>
              </a:rPr>
              <a:t>—for purposes</a:t>
            </a:r>
            <a:r>
              <a:rPr lang="en-US" sz="1800" kern="1200" baseline="0" dirty="0" smtClean="0">
                <a:solidFill>
                  <a:schemeClr val="tx1"/>
                </a:solidFill>
                <a:latin typeface="+mn-lt"/>
                <a:ea typeface="+mn-ea"/>
                <a:cs typeface="+mn-cs"/>
              </a:rPr>
              <a:t> of today—know that I am </a:t>
            </a:r>
            <a:r>
              <a:rPr lang="en-US" sz="1800" kern="1200" baseline="0" dirty="0" err="1" smtClean="0">
                <a:solidFill>
                  <a:schemeClr val="tx1"/>
                </a:solidFill>
                <a:latin typeface="+mn-lt"/>
                <a:ea typeface="+mn-ea"/>
                <a:cs typeface="+mn-cs"/>
              </a:rPr>
              <a:t>refering</a:t>
            </a:r>
            <a:r>
              <a:rPr lang="en-US" sz="1800" kern="1200" baseline="0" dirty="0" smtClean="0">
                <a:solidFill>
                  <a:schemeClr val="tx1"/>
                </a:solidFill>
                <a:latin typeface="+mn-lt"/>
                <a:ea typeface="+mn-ea"/>
                <a:cs typeface="+mn-cs"/>
              </a:rPr>
              <a:t> to </a:t>
            </a:r>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School leadership is the second influential factor, after classroom instruction, that contributes to student learning and achievement (</a:t>
            </a:r>
            <a:r>
              <a:rPr lang="en-US" sz="1800" kern="1200" dirty="0" err="1" smtClean="0">
                <a:solidFill>
                  <a:schemeClr val="tx1"/>
                </a:solidFill>
                <a:latin typeface="+mn-lt"/>
                <a:ea typeface="+mn-ea"/>
                <a:cs typeface="+mn-cs"/>
              </a:rPr>
              <a:t>Leithwood</a:t>
            </a:r>
            <a:r>
              <a:rPr lang="en-US" sz="1800" kern="1200" dirty="0" smtClean="0">
                <a:solidFill>
                  <a:schemeClr val="tx1"/>
                </a:solidFill>
                <a:latin typeface="+mn-lt"/>
                <a:ea typeface="+mn-ea"/>
                <a:cs typeface="+mn-cs"/>
              </a:rPr>
              <a:t>, Day, Sammons, Harris, &amp; Hopkins, 2006). Principals influence student learning in many ways, including monitoring instruction, fostering a positive climate, and evaluating teachers (</a:t>
            </a:r>
            <a:r>
              <a:rPr lang="en-US" sz="1800" kern="1200" dirty="0" err="1" smtClean="0">
                <a:solidFill>
                  <a:schemeClr val="tx1"/>
                </a:solidFill>
                <a:latin typeface="+mn-lt"/>
                <a:ea typeface="+mn-ea"/>
                <a:cs typeface="+mn-cs"/>
              </a:rPr>
              <a:t>Bryk</a:t>
            </a:r>
            <a:r>
              <a:rPr lang="en-US" sz="1800" kern="1200" dirty="0" smtClean="0">
                <a:solidFill>
                  <a:schemeClr val="tx1"/>
                </a:solidFill>
                <a:latin typeface="+mn-lt"/>
                <a:ea typeface="+mn-ea"/>
                <a:cs typeface="+mn-cs"/>
              </a:rPr>
              <a:t>, Sebring, </a:t>
            </a:r>
            <a:r>
              <a:rPr lang="en-US" sz="1800" kern="1200" dirty="0" err="1" smtClean="0">
                <a:solidFill>
                  <a:schemeClr val="tx1"/>
                </a:solidFill>
                <a:latin typeface="+mn-lt"/>
                <a:ea typeface="+mn-ea"/>
                <a:cs typeface="+mn-cs"/>
              </a:rPr>
              <a:t>Allensworth</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Luppescu</a:t>
            </a:r>
            <a:r>
              <a:rPr lang="en-US" sz="1800" kern="1200" dirty="0" smtClean="0">
                <a:solidFill>
                  <a:schemeClr val="tx1"/>
                </a:solidFill>
                <a:latin typeface="+mn-lt"/>
                <a:ea typeface="+mn-ea"/>
                <a:cs typeface="+mn-cs"/>
              </a:rPr>
              <a:t>, &amp; Easton, 2010; </a:t>
            </a:r>
            <a:r>
              <a:rPr lang="en-US" sz="1800" kern="1200" dirty="0" err="1" smtClean="0">
                <a:solidFill>
                  <a:schemeClr val="tx1"/>
                </a:solidFill>
                <a:latin typeface="+mn-lt"/>
                <a:ea typeface="+mn-ea"/>
                <a:cs typeface="+mn-cs"/>
              </a:rPr>
              <a:t>Leithwood</a:t>
            </a:r>
            <a:r>
              <a:rPr lang="en-US" sz="1800" kern="1200" dirty="0" smtClean="0">
                <a:solidFill>
                  <a:schemeClr val="tx1"/>
                </a:solidFill>
                <a:latin typeface="+mn-lt"/>
                <a:ea typeface="+mn-ea"/>
                <a:cs typeface="+mn-cs"/>
              </a:rPr>
              <a:t>, et al., 2006; Louis, </a:t>
            </a:r>
            <a:r>
              <a:rPr lang="en-US" sz="1800" kern="1200" dirty="0" err="1" smtClean="0">
                <a:solidFill>
                  <a:schemeClr val="tx1"/>
                </a:solidFill>
                <a:latin typeface="+mn-lt"/>
                <a:ea typeface="+mn-ea"/>
                <a:cs typeface="+mn-cs"/>
              </a:rPr>
              <a:t>Leithwood</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Wahlstrom</a:t>
            </a:r>
            <a:r>
              <a:rPr lang="en-US" sz="1800" kern="1200" dirty="0" smtClean="0">
                <a:solidFill>
                  <a:schemeClr val="tx1"/>
                </a:solidFill>
                <a:latin typeface="+mn-lt"/>
                <a:ea typeface="+mn-ea"/>
                <a:cs typeface="+mn-cs"/>
              </a:rPr>
              <a:t>, &amp; Anderson, 2010; Wallace Foundation, 2012). How principals conduct themselves in these activities is a result of their beliefs. </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smtClean="0">
                <a:solidFill>
                  <a:schemeClr val="tx1"/>
                </a:solidFill>
                <a:latin typeface="+mn-lt"/>
                <a:ea typeface="+mn-ea"/>
                <a:cs typeface="+mn-cs"/>
              </a:rPr>
              <a:t>See evaluation as an opportunity for increasing quality of instruction</a:t>
            </a:r>
            <a:endParaRPr lang="en-US" sz="11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Vehicle that can lead to improved outcomes for students  </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Invest time to build relationships </a:t>
            </a:r>
            <a:endParaRPr lang="en-US" sz="11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Teacher evaluation IS communicating about evidence presented</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View Teachers as the Owners of their Practice </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Vetting of Evidence—what does this mean?  the conversation has led to a discussion on evidence context, all evidence brought forth has been considered—not just evaluators</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Foster a Growth Mind Set in Teacher</a:t>
            </a:r>
            <a:r>
              <a:rPr lang="en-US" baseline="0" dirty="0" smtClean="0"/>
              <a:t> Evaluation </a:t>
            </a:r>
          </a:p>
          <a:p>
            <a:endParaRPr lang="en-US" baseline="0" dirty="0" smtClean="0"/>
          </a:p>
          <a:p>
            <a:pPr lvl="0"/>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Approach learning as a collaborative process by supporting a teacher’s efforts to improve</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Encourage persistent learning by initiating discussions around instruction</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Be aware of teachers needs and interests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Use observational evidence to generate questions and promote thinking </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Not a Gotcha Moment with no way to recover—these are “Aha” Moments</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smtClean="0">
                <a:solidFill>
                  <a:schemeClr val="tx1"/>
                </a:solidFill>
                <a:latin typeface="+mn-lt"/>
                <a:ea typeface="+mn-ea"/>
                <a:cs typeface="+mn-cs"/>
              </a:rPr>
              <a:t>Compliance aspect of evaluation—deadline and contractual agreements </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District Mandates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Other duties—one man band</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Developing and Maintaining relationships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Not taking it personally—ladder of inference</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Improving your practice—improving your background knowledge to enhance your practice</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TIME, TIME, TIME</a:t>
            </a:r>
            <a:endParaRPr lang="en-US" sz="11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How do you get to classroom/make time—discussion???  Schedule it and stick to schedule—start year with a plan…</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Are there more—yes—name them</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759616-02A9-8D46-A29F-40D28FF911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67EC3E-0FB0-46FC-B105-DC4C345C3488}"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8D994-713E-4ADE-808B-309D41C798BD}" type="slidenum">
              <a:rPr lang="en-US" smtClean="0"/>
              <a:pPr/>
              <a:t>‹#›</a:t>
            </a:fld>
            <a:endParaRPr lang="en-US"/>
          </a:p>
        </p:txBody>
      </p:sp>
    </p:spTree>
    <p:extLst>
      <p:ext uri="{BB962C8B-B14F-4D97-AF65-F5344CB8AC3E}">
        <p14:creationId xmlns:p14="http://schemas.microsoft.com/office/powerpoint/2010/main" val="55824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7EC3E-0FB0-46FC-B105-DC4C345C3488}"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8D994-713E-4ADE-808B-309D41C798BD}" type="slidenum">
              <a:rPr lang="en-US" smtClean="0"/>
              <a:pPr/>
              <a:t>‹#›</a:t>
            </a:fld>
            <a:endParaRPr lang="en-US"/>
          </a:p>
        </p:txBody>
      </p:sp>
    </p:spTree>
    <p:extLst>
      <p:ext uri="{BB962C8B-B14F-4D97-AF65-F5344CB8AC3E}">
        <p14:creationId xmlns:p14="http://schemas.microsoft.com/office/powerpoint/2010/main" val="385462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7EC3E-0FB0-46FC-B105-DC4C345C3488}"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8D994-713E-4ADE-808B-309D41C798BD}" type="slidenum">
              <a:rPr lang="en-US" smtClean="0"/>
              <a:pPr/>
              <a:t>‹#›</a:t>
            </a:fld>
            <a:endParaRPr lang="en-US"/>
          </a:p>
        </p:txBody>
      </p:sp>
    </p:spTree>
    <p:extLst>
      <p:ext uri="{BB962C8B-B14F-4D97-AF65-F5344CB8AC3E}">
        <p14:creationId xmlns:p14="http://schemas.microsoft.com/office/powerpoint/2010/main" val="328104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7EC3E-0FB0-46FC-B105-DC4C345C3488}"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8D994-713E-4ADE-808B-309D41C798BD}" type="slidenum">
              <a:rPr lang="en-US" smtClean="0"/>
              <a:pPr/>
              <a:t>‹#›</a:t>
            </a:fld>
            <a:endParaRPr lang="en-US"/>
          </a:p>
        </p:txBody>
      </p:sp>
    </p:spTree>
    <p:extLst>
      <p:ext uri="{BB962C8B-B14F-4D97-AF65-F5344CB8AC3E}">
        <p14:creationId xmlns:p14="http://schemas.microsoft.com/office/powerpoint/2010/main" val="177115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7EC3E-0FB0-46FC-B105-DC4C345C3488}"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8D994-713E-4ADE-808B-309D41C798BD}" type="slidenum">
              <a:rPr lang="en-US" smtClean="0"/>
              <a:pPr/>
              <a:t>‹#›</a:t>
            </a:fld>
            <a:endParaRPr lang="en-US"/>
          </a:p>
        </p:txBody>
      </p:sp>
    </p:spTree>
    <p:extLst>
      <p:ext uri="{BB962C8B-B14F-4D97-AF65-F5344CB8AC3E}">
        <p14:creationId xmlns:p14="http://schemas.microsoft.com/office/powerpoint/2010/main" val="428463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67EC3E-0FB0-46FC-B105-DC4C345C3488}" type="datetimeFigureOut">
              <a:rPr lang="en-US" smtClean="0"/>
              <a:pPr/>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8D994-713E-4ADE-808B-309D41C798BD}" type="slidenum">
              <a:rPr lang="en-US" smtClean="0"/>
              <a:pPr/>
              <a:t>‹#›</a:t>
            </a:fld>
            <a:endParaRPr lang="en-US"/>
          </a:p>
        </p:txBody>
      </p:sp>
    </p:spTree>
    <p:extLst>
      <p:ext uri="{BB962C8B-B14F-4D97-AF65-F5344CB8AC3E}">
        <p14:creationId xmlns:p14="http://schemas.microsoft.com/office/powerpoint/2010/main" val="98862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67EC3E-0FB0-46FC-B105-DC4C345C3488}" type="datetimeFigureOut">
              <a:rPr lang="en-US" smtClean="0"/>
              <a:pPr/>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8D994-713E-4ADE-808B-309D41C798BD}" type="slidenum">
              <a:rPr lang="en-US" smtClean="0"/>
              <a:pPr/>
              <a:t>‹#›</a:t>
            </a:fld>
            <a:endParaRPr lang="en-US"/>
          </a:p>
        </p:txBody>
      </p:sp>
    </p:spTree>
    <p:extLst>
      <p:ext uri="{BB962C8B-B14F-4D97-AF65-F5344CB8AC3E}">
        <p14:creationId xmlns:p14="http://schemas.microsoft.com/office/powerpoint/2010/main" val="336522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67EC3E-0FB0-46FC-B105-DC4C345C3488}" type="datetimeFigureOut">
              <a:rPr lang="en-US" smtClean="0"/>
              <a:pPr/>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8D994-713E-4ADE-808B-309D41C798BD}" type="slidenum">
              <a:rPr lang="en-US" smtClean="0"/>
              <a:pPr/>
              <a:t>‹#›</a:t>
            </a:fld>
            <a:endParaRPr lang="en-US"/>
          </a:p>
        </p:txBody>
      </p:sp>
    </p:spTree>
    <p:extLst>
      <p:ext uri="{BB962C8B-B14F-4D97-AF65-F5344CB8AC3E}">
        <p14:creationId xmlns:p14="http://schemas.microsoft.com/office/powerpoint/2010/main" val="411780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7EC3E-0FB0-46FC-B105-DC4C345C3488}" type="datetimeFigureOut">
              <a:rPr lang="en-US" smtClean="0"/>
              <a:pPr/>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8D994-713E-4ADE-808B-309D41C798BD}" type="slidenum">
              <a:rPr lang="en-US" smtClean="0"/>
              <a:pPr/>
              <a:t>‹#›</a:t>
            </a:fld>
            <a:endParaRPr lang="en-US"/>
          </a:p>
        </p:txBody>
      </p:sp>
    </p:spTree>
    <p:extLst>
      <p:ext uri="{BB962C8B-B14F-4D97-AF65-F5344CB8AC3E}">
        <p14:creationId xmlns:p14="http://schemas.microsoft.com/office/powerpoint/2010/main" val="219981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7EC3E-0FB0-46FC-B105-DC4C345C3488}" type="datetimeFigureOut">
              <a:rPr lang="en-US" smtClean="0"/>
              <a:pPr/>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8D994-713E-4ADE-808B-309D41C798BD}" type="slidenum">
              <a:rPr lang="en-US" smtClean="0"/>
              <a:pPr/>
              <a:t>‹#›</a:t>
            </a:fld>
            <a:endParaRPr lang="en-US"/>
          </a:p>
        </p:txBody>
      </p:sp>
    </p:spTree>
    <p:extLst>
      <p:ext uri="{BB962C8B-B14F-4D97-AF65-F5344CB8AC3E}">
        <p14:creationId xmlns:p14="http://schemas.microsoft.com/office/powerpoint/2010/main" val="124577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7EC3E-0FB0-46FC-B105-DC4C345C3488}" type="datetimeFigureOut">
              <a:rPr lang="en-US" smtClean="0"/>
              <a:pPr/>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8D994-713E-4ADE-808B-309D41C798BD}" type="slidenum">
              <a:rPr lang="en-US" smtClean="0"/>
              <a:pPr/>
              <a:t>‹#›</a:t>
            </a:fld>
            <a:endParaRPr lang="en-US"/>
          </a:p>
        </p:txBody>
      </p:sp>
    </p:spTree>
    <p:extLst>
      <p:ext uri="{BB962C8B-B14F-4D97-AF65-F5344CB8AC3E}">
        <p14:creationId xmlns:p14="http://schemas.microsoft.com/office/powerpoint/2010/main" val="105135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7EC3E-0FB0-46FC-B105-DC4C345C3488}" type="datetimeFigureOut">
              <a:rPr lang="en-US" smtClean="0"/>
              <a:pPr/>
              <a:t>6/23/2016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8D994-713E-4ADE-808B-309D41C798BD}" type="slidenum">
              <a:rPr lang="en-US" smtClean="0"/>
              <a:pPr/>
              <a:t>‹#›</a:t>
            </a:fld>
            <a:endParaRPr lang="en-US"/>
          </a:p>
        </p:txBody>
      </p:sp>
    </p:spTree>
    <p:extLst>
      <p:ext uri="{BB962C8B-B14F-4D97-AF65-F5344CB8AC3E}">
        <p14:creationId xmlns:p14="http://schemas.microsoft.com/office/powerpoint/2010/main" val="1904357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3067051"/>
          </a:xfrm>
        </p:spPr>
        <p:txBody>
          <a:bodyPr>
            <a:normAutofit fontScale="90000"/>
          </a:bodyPr>
          <a:lstStyle/>
          <a:p>
            <a:r>
              <a:rPr lang="en-US" dirty="0" smtClean="0"/>
              <a:t>Using Teacher Evaluation Data for Differentiated </a:t>
            </a:r>
            <a:br>
              <a:rPr lang="en-US" dirty="0" smtClean="0"/>
            </a:br>
            <a:r>
              <a:rPr lang="en-US" dirty="0" smtClean="0"/>
              <a:t>Professional Development and School-Wide Improvement</a:t>
            </a:r>
            <a:br>
              <a:rPr lang="en-US" dirty="0" smtClean="0"/>
            </a:br>
            <a:endParaRPr lang="en-US" dirty="0"/>
          </a:p>
        </p:txBody>
      </p:sp>
      <p:sp>
        <p:nvSpPr>
          <p:cNvPr id="3" name="Subtitle 2"/>
          <p:cNvSpPr>
            <a:spLocks noGrp="1"/>
          </p:cNvSpPr>
          <p:nvPr>
            <p:ph type="subTitle" idx="1"/>
          </p:nvPr>
        </p:nvSpPr>
        <p:spPr/>
        <p:txBody>
          <a:bodyPr/>
          <a:lstStyle/>
          <a:p>
            <a:r>
              <a:rPr lang="en-US" dirty="0" smtClean="0"/>
              <a:t>Responsive Professional Development</a:t>
            </a:r>
            <a:endParaRPr lang="en-US" dirty="0"/>
          </a:p>
        </p:txBody>
      </p:sp>
      <p:sp>
        <p:nvSpPr>
          <p:cNvPr id="4" name="TextBox 3"/>
          <p:cNvSpPr txBox="1"/>
          <p:nvPr/>
        </p:nvSpPr>
        <p:spPr>
          <a:xfrm>
            <a:off x="2971800" y="5867400"/>
            <a:ext cx="3200400" cy="646331"/>
          </a:xfrm>
          <a:prstGeom prst="rect">
            <a:avLst/>
          </a:prstGeom>
          <a:noFill/>
        </p:spPr>
        <p:txBody>
          <a:bodyPr wrap="square" rtlCol="0">
            <a:spAutoFit/>
          </a:bodyPr>
          <a:lstStyle/>
          <a:p>
            <a:pPr algn="ctr"/>
            <a:r>
              <a:rPr lang="en-US" dirty="0" smtClean="0"/>
              <a:t>Maryellyn Friel, NBCT</a:t>
            </a:r>
          </a:p>
          <a:p>
            <a:pPr algn="ctr"/>
            <a:r>
              <a:rPr lang="en-US" dirty="0" err="1" smtClean="0"/>
              <a:t>maryellyn.friel@comcast.net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Resistive Staff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Engage/Empower </a:t>
            </a:r>
          </a:p>
          <a:p>
            <a:r>
              <a:rPr lang="en-US" dirty="0" smtClean="0"/>
              <a:t>Reflect/Build Relationship</a:t>
            </a:r>
          </a:p>
          <a:p>
            <a:r>
              <a:rPr lang="en-US" dirty="0" smtClean="0"/>
              <a:t>Offer Choices</a:t>
            </a:r>
          </a:p>
          <a:p>
            <a:r>
              <a:rPr lang="en-US" dirty="0" smtClean="0"/>
              <a:t>Remove Yourself as Expert</a:t>
            </a:r>
          </a:p>
          <a:p>
            <a:r>
              <a:rPr lang="en-US" dirty="0" smtClean="0"/>
              <a:t>Reflect/Share on Adult Learning</a:t>
            </a:r>
          </a:p>
          <a:p>
            <a:r>
              <a:rPr lang="en-US" dirty="0" smtClean="0"/>
              <a:t>Meet where they are at--Time</a:t>
            </a:r>
          </a:p>
          <a:p>
            <a:r>
              <a:rPr lang="en-US" dirty="0" smtClean="0"/>
              <a:t>“Treat people as if they were what they ought to be and you help them to become what they are capable of being.” </a:t>
            </a:r>
            <a:r>
              <a:rPr lang="en-US" sz="1946" b="1" dirty="0" smtClean="0"/>
              <a:t>Johann Wolfgang von Goethe</a:t>
            </a:r>
            <a:endParaRPr lang="en-US" sz="1946"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Staff at now?</a:t>
            </a:r>
            <a:endParaRPr lang="en-US" dirty="0"/>
          </a:p>
        </p:txBody>
      </p:sp>
      <p:sp>
        <p:nvSpPr>
          <p:cNvPr id="3" name="Content Placeholder 2"/>
          <p:cNvSpPr>
            <a:spLocks noGrp="1"/>
          </p:cNvSpPr>
          <p:nvPr>
            <p:ph idx="1"/>
          </p:nvPr>
        </p:nvSpPr>
        <p:spPr/>
        <p:txBody>
          <a:bodyPr/>
          <a:lstStyle/>
          <a:p>
            <a:r>
              <a:rPr lang="en-US" dirty="0" smtClean="0"/>
              <a:t>Leverage Existing Evaluation Structures</a:t>
            </a:r>
          </a:p>
          <a:p>
            <a:r>
              <a:rPr lang="en-US" dirty="0" smtClean="0"/>
              <a:t>Involve staff in assessment</a:t>
            </a:r>
          </a:p>
          <a:p>
            <a:r>
              <a:rPr lang="en-US" dirty="0" smtClean="0"/>
              <a:t>Don’t assume Determine</a:t>
            </a:r>
          </a:p>
          <a:p>
            <a:r>
              <a:rPr lang="en-US" dirty="0" smtClean="0"/>
              <a:t>Include the why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WE now?</a:t>
            </a:r>
            <a:br>
              <a:rPr lang="en-US" dirty="0" smtClean="0"/>
            </a:br>
            <a:r>
              <a:rPr lang="en-US" dirty="0" smtClean="0"/>
              <a:t>Leverage Evaluation Structures </a:t>
            </a:r>
            <a:endParaRPr lang="en-US" dirty="0"/>
          </a:p>
        </p:txBody>
      </p:sp>
      <p:pic>
        <p:nvPicPr>
          <p:cNvPr id="4" name="Content Placeholder 3" descr="1.png"/>
          <p:cNvPicPr>
            <a:picLocks noGrp="1" noChangeAspect="1"/>
          </p:cNvPicPr>
          <p:nvPr>
            <p:ph idx="1"/>
          </p:nvPr>
        </p:nvPicPr>
        <p:blipFill>
          <a:blip r:embed="rId2"/>
          <a:srcRect l="-18557" r="-18557"/>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WE now?</a:t>
            </a:r>
            <a:br>
              <a:rPr lang="en-US" dirty="0" smtClean="0"/>
            </a:br>
            <a:r>
              <a:rPr lang="en-US" dirty="0" smtClean="0"/>
              <a:t>Leverage Evaluation Structures </a:t>
            </a:r>
            <a:endParaRPr lang="en-US" dirty="0"/>
          </a:p>
        </p:txBody>
      </p:sp>
      <p:pic>
        <p:nvPicPr>
          <p:cNvPr id="4" name="Content Placeholder 3" descr="1"/>
          <p:cNvPicPr>
            <a:picLocks noGrp="1" noChangeAspect="1"/>
          </p:cNvPicPr>
          <p:nvPr>
            <p:ph idx="1"/>
          </p:nvPr>
        </p:nvPicPr>
        <p:blipFill>
          <a:blip r:embed="rId2"/>
          <a:srcRect l="-18187" r="-18187"/>
          <a:stretch>
            <a:fillRect/>
          </a:stretch>
        </p:blipFill>
        <p:spPr>
          <a:xfrm rot="5400000">
            <a:off x="785988" y="2286970"/>
            <a:ext cx="7343424" cy="4038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WE now?</a:t>
            </a:r>
            <a:br>
              <a:rPr lang="en-US" dirty="0" smtClean="0"/>
            </a:br>
            <a:r>
              <a:rPr lang="en-US" dirty="0" smtClean="0"/>
              <a:t>Leverage Evaluation Structures </a:t>
            </a:r>
            <a:endParaRPr lang="en-US" dirty="0"/>
          </a:p>
        </p:txBody>
      </p:sp>
      <p:pic>
        <p:nvPicPr>
          <p:cNvPr id="4" name="Content Placeholder 3" descr="1.png"/>
          <p:cNvPicPr>
            <a:picLocks noGrp="1" noChangeAspect="1"/>
          </p:cNvPicPr>
          <p:nvPr>
            <p:ph idx="1"/>
          </p:nvPr>
        </p:nvPicPr>
        <p:blipFill>
          <a:blip r:embed="rId2"/>
          <a:srcRect l="-8927" r="-8927"/>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WE now?</a:t>
            </a:r>
            <a:br>
              <a:rPr lang="en-US" dirty="0" smtClean="0"/>
            </a:br>
            <a:r>
              <a:rPr lang="en-US" dirty="0" smtClean="0"/>
              <a:t>Leverage Evaluation Structures </a:t>
            </a:r>
            <a:endParaRPr lang="en-US" dirty="0"/>
          </a:p>
        </p:txBody>
      </p:sp>
      <p:pic>
        <p:nvPicPr>
          <p:cNvPr id="4" name="Content Placeholder 3" descr="1"/>
          <p:cNvPicPr>
            <a:picLocks noGrp="1" noChangeAspect="1"/>
          </p:cNvPicPr>
          <p:nvPr>
            <p:ph idx="1"/>
          </p:nvPr>
        </p:nvPicPr>
        <p:blipFill>
          <a:blip r:embed="rId2"/>
          <a:srcRect l="-18187" r="-18187"/>
          <a:stretch>
            <a:fillRect/>
          </a:stretch>
        </p:blipFill>
        <p:spPr>
          <a:xfrm rot="5400000">
            <a:off x="1223533" y="2281667"/>
            <a:ext cx="6414857" cy="352792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WE now?</a:t>
            </a:r>
            <a:br>
              <a:rPr lang="en-US" dirty="0" smtClean="0"/>
            </a:br>
            <a:r>
              <a:rPr lang="en-US" dirty="0" smtClean="0"/>
              <a:t>Leverage Evaluation Structures </a:t>
            </a:r>
            <a:endParaRPr lang="en-US" dirty="0"/>
          </a:p>
        </p:txBody>
      </p:sp>
      <p:pic>
        <p:nvPicPr>
          <p:cNvPr id="4" name="Content Placeholder 3" descr="1.png"/>
          <p:cNvPicPr>
            <a:picLocks noGrp="1" noChangeAspect="1"/>
          </p:cNvPicPr>
          <p:nvPr>
            <p:ph idx="1"/>
          </p:nvPr>
        </p:nvPicPr>
        <p:blipFill>
          <a:blip r:embed="rId3"/>
          <a:srcRect l="-12660" r="-12660"/>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WE now?</a:t>
            </a:r>
            <a:br>
              <a:rPr lang="en-US" dirty="0" smtClean="0"/>
            </a:br>
            <a:r>
              <a:rPr lang="en-US" dirty="0" smtClean="0"/>
              <a:t>Leverage Evaluation Structures </a:t>
            </a:r>
            <a:endParaRPr lang="en-US" dirty="0"/>
          </a:p>
        </p:txBody>
      </p:sp>
      <p:pic>
        <p:nvPicPr>
          <p:cNvPr id="4" name="Content Placeholder 3" descr="1"/>
          <p:cNvPicPr>
            <a:picLocks noGrp="1" noChangeAspect="1"/>
          </p:cNvPicPr>
          <p:nvPr>
            <p:ph idx="1"/>
          </p:nvPr>
        </p:nvPicPr>
        <p:blipFill>
          <a:blip r:embed="rId2"/>
          <a:srcRect l="-18187" r="-18187"/>
          <a:stretch>
            <a:fillRect/>
          </a:stretch>
        </p:blipFill>
        <p:spPr>
          <a:xfrm rot="5400000">
            <a:off x="919045" y="2267628"/>
            <a:ext cx="7368382" cy="405232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WE now?</a:t>
            </a:r>
            <a:br>
              <a:rPr lang="en-US" dirty="0" smtClean="0"/>
            </a:br>
            <a:r>
              <a:rPr lang="en-US" dirty="0" smtClean="0"/>
              <a:t>Leverage Evaluation Structures </a:t>
            </a:r>
            <a:endParaRPr lang="en-US" dirty="0"/>
          </a:p>
        </p:txBody>
      </p:sp>
      <p:pic>
        <p:nvPicPr>
          <p:cNvPr id="6" name="Content Placeholder 5" descr="1"/>
          <p:cNvPicPr>
            <a:picLocks noGrp="1" noChangeAspect="1"/>
          </p:cNvPicPr>
          <p:nvPr>
            <p:ph idx="1"/>
          </p:nvPr>
        </p:nvPicPr>
        <p:blipFill>
          <a:blip r:embed="rId3"/>
          <a:srcRect l="-18187" r="-18187"/>
          <a:stretch>
            <a:fillRect/>
          </a:stretch>
        </p:blipFill>
        <p:spPr>
          <a:xfrm rot="5400000">
            <a:off x="1094276" y="2098937"/>
            <a:ext cx="6650647" cy="36576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sz="2000" dirty="0" smtClean="0"/>
              <a:t>“…professional development … extends beyond mere support for teachers' acquisition of new skills or knowledge. Professional development today also means providing occasions for teachers to reflect critically on their practice and to fashion new knowledge and beliefs about content, pedagogy, and learners.”     </a:t>
            </a:r>
          </a:p>
          <a:p>
            <a:pPr>
              <a:buNone/>
            </a:pPr>
            <a:endParaRPr lang="en-US" sz="2000" dirty="0" smtClean="0"/>
          </a:p>
          <a:p>
            <a:pPr>
              <a:buNone/>
            </a:pPr>
            <a:r>
              <a:rPr lang="en-US" sz="2000" dirty="0" smtClean="0"/>
              <a:t>	“Teacher development must focus on deepening teachers' understanding of the processes of teaching and learning and of the students they teach. Effective professional development involves teachers both as learners and as teachers and allows them to struggle with the uncertainties that accompany each role.” </a:t>
            </a:r>
          </a:p>
          <a:p>
            <a:pPr algn="ctr">
              <a:buNone/>
            </a:pPr>
            <a:r>
              <a:rPr lang="en-US" sz="2000" dirty="0" smtClean="0"/>
              <a:t>Linda Darling-Hammond (1995)</a:t>
            </a:r>
          </a:p>
          <a:p>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 Teacher </a:t>
            </a:r>
            <a:r>
              <a:rPr lang="en-US" strike="sngStrike" dirty="0" smtClean="0"/>
              <a:t>Evaluation</a:t>
            </a:r>
            <a:endParaRPr lang="en-US" strike="sngStrike" dirty="0"/>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r>
              <a:rPr lang="en-US" dirty="0" smtClean="0"/>
              <a:t>Educator for 32 years</a:t>
            </a:r>
          </a:p>
          <a:p>
            <a:r>
              <a:rPr lang="en-US" dirty="0" smtClean="0"/>
              <a:t>National Board Certified Teacher in 2007</a:t>
            </a:r>
          </a:p>
          <a:p>
            <a:r>
              <a:rPr lang="en-US" dirty="0" smtClean="0"/>
              <a:t>On the bargaining team that negotiated a standards based (Danielson) system 2007</a:t>
            </a:r>
          </a:p>
          <a:p>
            <a:r>
              <a:rPr lang="en-US" dirty="0" smtClean="0"/>
              <a:t>Worked as a trainer to implement system TAP</a:t>
            </a:r>
          </a:p>
          <a:p>
            <a:r>
              <a:rPr lang="en-US" dirty="0" smtClean="0"/>
              <a:t>Served on my district’s Teacher Appraisal Plan Oversight Committee since 2008</a:t>
            </a:r>
          </a:p>
          <a:p>
            <a:r>
              <a:rPr lang="en-US" dirty="0" smtClean="0"/>
              <a:t>NEA Foundation Team developed Peer Assistance and Review (PAR)</a:t>
            </a:r>
          </a:p>
          <a:p>
            <a:r>
              <a:rPr lang="en-US" dirty="0" smtClean="0"/>
              <a:t>Teacher Co-chair of PAR Panel</a:t>
            </a:r>
          </a:p>
          <a:p>
            <a:r>
              <a:rPr lang="en-US" dirty="0" smtClean="0"/>
              <a:t>State Certified to Evaluate Practice</a:t>
            </a:r>
          </a:p>
          <a:p>
            <a:r>
              <a:rPr lang="en-US" dirty="0" smtClean="0"/>
              <a:t>Led conversations on Peer Evaluation </a:t>
            </a:r>
          </a:p>
          <a:p>
            <a:r>
              <a:rPr lang="en-US" dirty="0" smtClean="0"/>
              <a:t>Participate in Danielson training whenever possible</a:t>
            </a:r>
          </a:p>
          <a:p>
            <a:r>
              <a:rPr lang="en-US" dirty="0" smtClean="0"/>
              <a:t>New Teacher Center Induction Training Modules</a:t>
            </a:r>
          </a:p>
          <a:p>
            <a:r>
              <a:rPr lang="en-US" dirty="0" smtClean="0"/>
              <a:t>District mentor since 2010</a:t>
            </a:r>
          </a:p>
          <a:p>
            <a:r>
              <a:rPr lang="en-US" dirty="0" smtClean="0"/>
              <a:t>Learning Focused Conversation Training—in district </a:t>
            </a:r>
          </a:p>
          <a:p>
            <a:r>
              <a:rPr lang="en-US" dirty="0" smtClean="0"/>
              <a:t>Exploratory Team for Student Growth 2016-present</a:t>
            </a:r>
          </a:p>
          <a:p>
            <a:r>
              <a:rPr lang="en-US" dirty="0" smtClean="0"/>
              <a:t>Committee for Student Growth Support Development</a:t>
            </a:r>
          </a:p>
          <a:p>
            <a:r>
              <a:rPr lang="en-US" dirty="0" smtClean="0"/>
              <a:t>Led/Developed a site based Frameworks Workshop</a:t>
            </a:r>
          </a:p>
          <a:p>
            <a:r>
              <a:rPr lang="en-US" dirty="0" smtClean="0"/>
              <a:t>Love participating in conversations about teacher practice and potential</a:t>
            </a:r>
          </a:p>
          <a:p>
            <a:pPr>
              <a:buNone/>
            </a:pPr>
            <a:endParaRPr lang="en-US" dirty="0"/>
          </a:p>
        </p:txBody>
      </p:sp>
      <p:sp>
        <p:nvSpPr>
          <p:cNvPr id="4" name="TextBox 3"/>
          <p:cNvSpPr txBox="1"/>
          <p:nvPr/>
        </p:nvSpPr>
        <p:spPr>
          <a:xfrm rot="20216217">
            <a:off x="5991025" y="57433"/>
            <a:ext cx="1981200" cy="646331"/>
          </a:xfrm>
          <a:prstGeom prst="rect">
            <a:avLst/>
          </a:prstGeom>
          <a:noFill/>
        </p:spPr>
        <p:txBody>
          <a:bodyPr wrap="square" rtlCol="0">
            <a:spAutoFit/>
          </a:bodyPr>
          <a:lstStyle/>
          <a:p>
            <a:r>
              <a:rPr lang="en-US" sz="3600" b="1" dirty="0" smtClean="0">
                <a:solidFill>
                  <a:srgbClr val="FF0000"/>
                </a:solidFill>
              </a:rPr>
              <a:t>Appraisal </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a:t>
            </a:r>
            <a:endParaRPr lang="en-US" dirty="0"/>
          </a:p>
        </p:txBody>
      </p:sp>
      <p:pic>
        <p:nvPicPr>
          <p:cNvPr id="4" name="Content Placeholder 3" descr="1.jpg"/>
          <p:cNvPicPr>
            <a:picLocks noGrp="1" noChangeAspect="1"/>
          </p:cNvPicPr>
          <p:nvPr>
            <p:ph idx="1"/>
          </p:nvPr>
        </p:nvPicPr>
        <p:blipFill>
          <a:blip r:embed="rId3"/>
          <a:srcRect l="-98433" r="-98433"/>
          <a:stretch>
            <a:fillRect/>
          </a:stretch>
        </p:blipFill>
        <p:spPr/>
      </p:pic>
      <p:sp>
        <p:nvSpPr>
          <p:cNvPr id="5" name="TextBox 4"/>
          <p:cNvSpPr txBox="1"/>
          <p:nvPr/>
        </p:nvSpPr>
        <p:spPr>
          <a:xfrm rot="19118142">
            <a:off x="-271328" y="2699249"/>
            <a:ext cx="3957774" cy="369332"/>
          </a:xfrm>
          <a:prstGeom prst="rect">
            <a:avLst/>
          </a:prstGeom>
          <a:noFill/>
        </p:spPr>
        <p:txBody>
          <a:bodyPr wrap="square" rtlCol="0">
            <a:spAutoFit/>
          </a:bodyPr>
          <a:lstStyle/>
          <a:p>
            <a:r>
              <a:rPr lang="en-US" dirty="0" smtClean="0"/>
              <a:t>Responsive Professional Development </a:t>
            </a:r>
            <a:endParaRPr lang="en-US" dirty="0"/>
          </a:p>
        </p:txBody>
      </p:sp>
      <p:sp>
        <p:nvSpPr>
          <p:cNvPr id="6" name="TextBox 5"/>
          <p:cNvSpPr txBox="1"/>
          <p:nvPr/>
        </p:nvSpPr>
        <p:spPr>
          <a:xfrm rot="2769734">
            <a:off x="5518938" y="3347934"/>
            <a:ext cx="3957774" cy="369332"/>
          </a:xfrm>
          <a:prstGeom prst="rect">
            <a:avLst/>
          </a:prstGeom>
          <a:noFill/>
        </p:spPr>
        <p:txBody>
          <a:bodyPr wrap="square" rtlCol="0">
            <a:spAutoFit/>
          </a:bodyPr>
          <a:lstStyle/>
          <a:p>
            <a:r>
              <a:rPr lang="en-US" dirty="0" smtClean="0"/>
              <a:t>Differentiated Professional Development </a:t>
            </a:r>
            <a:endParaRPr lang="en-US" dirty="0"/>
          </a:p>
        </p:txBody>
      </p:sp>
      <p:sp>
        <p:nvSpPr>
          <p:cNvPr id="7" name="TextBox 6"/>
          <p:cNvSpPr txBox="1"/>
          <p:nvPr/>
        </p:nvSpPr>
        <p:spPr>
          <a:xfrm>
            <a:off x="1143000" y="4191000"/>
            <a:ext cx="1371600" cy="923330"/>
          </a:xfrm>
          <a:prstGeom prst="rect">
            <a:avLst/>
          </a:prstGeom>
          <a:noFill/>
        </p:spPr>
        <p:txBody>
          <a:bodyPr wrap="square" rtlCol="0">
            <a:spAutoFit/>
          </a:bodyPr>
          <a:lstStyle/>
          <a:p>
            <a:pPr algn="ctr"/>
            <a:r>
              <a:rPr lang="en-US" dirty="0" smtClean="0"/>
              <a:t>Sustainable</a:t>
            </a:r>
          </a:p>
          <a:p>
            <a:pPr algn="ctr"/>
            <a:r>
              <a:rPr lang="en-US" dirty="0" smtClean="0"/>
              <a:t>Meaningful Change</a:t>
            </a:r>
            <a:endParaRPr lang="en-US" dirty="0"/>
          </a:p>
        </p:txBody>
      </p:sp>
      <p:sp>
        <p:nvSpPr>
          <p:cNvPr id="8" name="TextBox 7"/>
          <p:cNvSpPr txBox="1"/>
          <p:nvPr/>
        </p:nvSpPr>
        <p:spPr>
          <a:xfrm>
            <a:off x="6705600" y="4572000"/>
            <a:ext cx="1219200" cy="646331"/>
          </a:xfrm>
          <a:prstGeom prst="rect">
            <a:avLst/>
          </a:prstGeom>
          <a:noFill/>
        </p:spPr>
        <p:txBody>
          <a:bodyPr wrap="square" rtlCol="0">
            <a:spAutoFit/>
          </a:bodyPr>
          <a:lstStyle/>
          <a:p>
            <a:pPr algn="ctr"/>
            <a:r>
              <a:rPr lang="en-US" dirty="0" smtClean="0"/>
              <a:t>Build Capacity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get there?</a:t>
            </a:r>
            <a:endParaRPr lang="en-US" dirty="0"/>
          </a:p>
        </p:txBody>
      </p:sp>
      <p:sp>
        <p:nvSpPr>
          <p:cNvPr id="3" name="Content Placeholder 2"/>
          <p:cNvSpPr>
            <a:spLocks noGrp="1"/>
          </p:cNvSpPr>
          <p:nvPr>
            <p:ph idx="1"/>
          </p:nvPr>
        </p:nvSpPr>
        <p:spPr/>
        <p:txBody>
          <a:bodyPr/>
          <a:lstStyle/>
          <a:p>
            <a:pPr>
              <a:buNone/>
            </a:pPr>
            <a:r>
              <a:rPr lang="en-US" dirty="0" smtClean="0"/>
              <a:t>Moving the Evaluation Conversation Towards PD</a:t>
            </a:r>
          </a:p>
          <a:p>
            <a:pPr>
              <a:buNone/>
            </a:pPr>
            <a:endParaRPr lang="en-US" dirty="0" smtClean="0"/>
          </a:p>
          <a:p>
            <a:pPr>
              <a:buNone/>
            </a:pPr>
            <a:r>
              <a:rPr lang="en-US" dirty="0" smtClean="0"/>
              <a:t>	Individual</a:t>
            </a:r>
          </a:p>
          <a:p>
            <a:pPr>
              <a:buNone/>
            </a:pPr>
            <a:endParaRPr lang="en-US" dirty="0" smtClean="0"/>
          </a:p>
          <a:p>
            <a:pPr>
              <a:buNone/>
            </a:pPr>
            <a:r>
              <a:rPr lang="en-US" dirty="0" smtClean="0"/>
              <a:t>	Site/School/Department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will WE get there? Relationships</a:t>
            </a:r>
            <a:endParaRPr lang="en-US" dirty="0"/>
          </a:p>
        </p:txBody>
      </p:sp>
      <p:sp>
        <p:nvSpPr>
          <p:cNvPr id="3" name="Content Placeholder 2"/>
          <p:cNvSpPr>
            <a:spLocks noGrp="1"/>
          </p:cNvSpPr>
          <p:nvPr>
            <p:ph idx="1"/>
          </p:nvPr>
        </p:nvSpPr>
        <p:spPr/>
        <p:txBody>
          <a:bodyPr/>
          <a:lstStyle/>
          <a:p>
            <a:pPr>
              <a:buNone/>
            </a:pPr>
            <a:endParaRPr lang="en-US" dirty="0" smtClean="0"/>
          </a:p>
          <a:p>
            <a:pPr lvl="1"/>
            <a:r>
              <a:rPr lang="en-US" sz="3200" dirty="0" smtClean="0"/>
              <a:t>Trust Building—small before big</a:t>
            </a:r>
          </a:p>
          <a:p>
            <a:pPr lvl="1"/>
            <a:r>
              <a:rPr lang="en-US" sz="3200" dirty="0" smtClean="0"/>
              <a:t>Nurture the Trust</a:t>
            </a:r>
          </a:p>
          <a:p>
            <a:pPr lvl="1"/>
            <a:r>
              <a:rPr lang="en-US" sz="3200" dirty="0" smtClean="0"/>
              <a:t>Active Listener</a:t>
            </a:r>
          </a:p>
          <a:p>
            <a:pPr lvl="1"/>
            <a:r>
              <a:rPr lang="en-US" sz="3200" dirty="0" smtClean="0"/>
              <a:t>Model Honesty</a:t>
            </a:r>
          </a:p>
          <a:p>
            <a:pPr lvl="1"/>
            <a:r>
              <a:rPr lang="en-US" sz="3200" dirty="0" smtClean="0"/>
              <a:t>Share Responsibility</a:t>
            </a:r>
          </a:p>
          <a:p>
            <a:pPr lvl="1"/>
            <a:r>
              <a:rPr lang="en-US" sz="3200" dirty="0" smtClean="0"/>
              <a:t>Build Shared Understanding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Examine Trust</a:t>
            </a:r>
            <a:endParaRPr lang="en-US" dirty="0"/>
          </a:p>
        </p:txBody>
      </p:sp>
      <p:sp>
        <p:nvSpPr>
          <p:cNvPr id="3" name="Content Placeholder 2"/>
          <p:cNvSpPr>
            <a:spLocks noGrp="1"/>
          </p:cNvSpPr>
          <p:nvPr>
            <p:ph idx="1"/>
          </p:nvPr>
        </p:nvSpPr>
        <p:spPr/>
        <p:txBody>
          <a:bodyPr/>
          <a:lstStyle/>
          <a:p>
            <a:r>
              <a:rPr lang="en-US" dirty="0" smtClean="0"/>
              <a:t>Think about the qualities of someone you trust—What words come to mind? </a:t>
            </a:r>
          </a:p>
          <a:p>
            <a:pPr>
              <a:buNone/>
            </a:pPr>
            <a:endParaRPr lang="en-US" dirty="0" smtClean="0"/>
          </a:p>
          <a:p>
            <a:pPr>
              <a:buNone/>
            </a:pPr>
            <a:endParaRPr lang="en-US" dirty="0" smtClean="0"/>
          </a:p>
          <a:p>
            <a:r>
              <a:rPr lang="en-US" dirty="0" smtClean="0"/>
              <a:t>Think of a time when you were given good or solid advice and you refused?  What caused your refusal?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Me Not Just My Name</a:t>
            </a:r>
            <a:endParaRPr lang="en-US" dirty="0"/>
          </a:p>
        </p:txBody>
      </p:sp>
      <p:sp>
        <p:nvSpPr>
          <p:cNvPr id="3" name="Content Placeholder 2"/>
          <p:cNvSpPr>
            <a:spLocks noGrp="1"/>
          </p:cNvSpPr>
          <p:nvPr>
            <p:ph idx="1"/>
          </p:nvPr>
        </p:nvSpPr>
        <p:spPr/>
        <p:txBody>
          <a:bodyPr>
            <a:normAutofit/>
          </a:bodyPr>
          <a:lstStyle/>
          <a:p>
            <a:r>
              <a:rPr lang="en-US" sz="3600" dirty="0" err="1" smtClean="0"/>
              <a:t>ACEs</a:t>
            </a:r>
            <a:r>
              <a:rPr lang="en-US" sz="3600" dirty="0" smtClean="0"/>
              <a:t> training</a:t>
            </a:r>
          </a:p>
          <a:p>
            <a:r>
              <a:rPr lang="en-US" sz="3600" dirty="0" smtClean="0"/>
              <a:t>Self-assessment</a:t>
            </a:r>
          </a:p>
          <a:p>
            <a:r>
              <a:rPr lang="en-US" sz="3600" dirty="0" smtClean="0"/>
              <a:t>Write all names of staff on a card</a:t>
            </a:r>
          </a:p>
          <a:p>
            <a:r>
              <a:rPr lang="en-US" sz="3600" dirty="0" smtClean="0"/>
              <a:t>Rate/Star/Highlight relationship </a:t>
            </a:r>
          </a:p>
          <a:p>
            <a:r>
              <a:rPr lang="en-US" sz="3600" dirty="0" smtClean="0"/>
              <a:t>Challenge—flip activity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will WE get there? With Intention</a:t>
            </a:r>
            <a:endParaRPr lang="en-US" dirty="0"/>
          </a:p>
        </p:txBody>
      </p:sp>
      <p:sp>
        <p:nvSpPr>
          <p:cNvPr id="3" name="Content Placeholder 2"/>
          <p:cNvSpPr>
            <a:spLocks noGrp="1"/>
          </p:cNvSpPr>
          <p:nvPr>
            <p:ph idx="1"/>
          </p:nvPr>
        </p:nvSpPr>
        <p:spPr/>
        <p:txBody>
          <a:bodyPr/>
          <a:lstStyle/>
          <a:p>
            <a:pPr>
              <a:buNone/>
            </a:pPr>
            <a:endParaRPr lang="en-US" dirty="0" smtClean="0"/>
          </a:p>
          <a:p>
            <a:pPr lvl="1"/>
            <a:r>
              <a:rPr lang="en-US" sz="3200" dirty="0" smtClean="0"/>
              <a:t>Danielson says evaluators should “assess accurately, provide meaningful feedback, and engage teachers in productive conversations about practice.”  </a:t>
            </a:r>
          </a:p>
          <a:p>
            <a:pPr lvl="1"/>
            <a:r>
              <a:rPr lang="en-US" sz="3200" dirty="0" smtClean="0"/>
              <a:t>Skills required for this were covered this </a:t>
            </a:r>
            <a:r>
              <a:rPr lang="en-US" sz="3200" dirty="0" err="1" smtClean="0"/>
              <a:t>morining</a:t>
            </a:r>
            <a:endParaRPr lang="en-US" sz="3200" dirty="0" smtClean="0"/>
          </a:p>
          <a:p>
            <a:pPr lvl="1"/>
            <a:endParaRPr lang="en-US" sz="3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will WE get there? With Intention</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lvl="1">
              <a:buNone/>
            </a:pPr>
            <a:r>
              <a:rPr lang="en-US" sz="3200" dirty="0" smtClean="0"/>
              <a:t>Focus on the Evidence </a:t>
            </a:r>
          </a:p>
          <a:p>
            <a:pPr lvl="1">
              <a:buNone/>
            </a:pPr>
            <a:r>
              <a:rPr lang="en-US" sz="3200" dirty="0" smtClean="0"/>
              <a:t>	-linking to standards, interests, strengths or needs</a:t>
            </a:r>
          </a:p>
          <a:p>
            <a:pPr lvl="1">
              <a:buNone/>
            </a:pPr>
            <a:endParaRPr lang="en-US" sz="3200" dirty="0" smtClean="0"/>
          </a:p>
          <a:p>
            <a:pPr lvl="0">
              <a:buNone/>
            </a:pPr>
            <a:r>
              <a:rPr lang="en-US" sz="3200" dirty="0" smtClean="0"/>
              <a:t> 	Use </a:t>
            </a:r>
            <a:r>
              <a:rPr lang="en-US" dirty="0" smtClean="0"/>
              <a:t>Coaching Conversations </a:t>
            </a:r>
            <a:endParaRPr lang="en-US" sz="2800" dirty="0" smtClean="0"/>
          </a:p>
          <a:p>
            <a:pPr lvl="1"/>
            <a:r>
              <a:rPr lang="en-US" dirty="0" smtClean="0"/>
              <a:t>Paraphrase</a:t>
            </a:r>
            <a:endParaRPr lang="en-US" sz="2400" dirty="0" smtClean="0"/>
          </a:p>
          <a:p>
            <a:pPr lvl="1"/>
            <a:r>
              <a:rPr lang="en-US" dirty="0" smtClean="0"/>
              <a:t>Clarify Questions</a:t>
            </a:r>
            <a:endParaRPr lang="en-US" sz="2400" dirty="0" smtClean="0"/>
          </a:p>
          <a:p>
            <a:pPr lvl="1"/>
            <a:r>
              <a:rPr lang="en-US" dirty="0" smtClean="0"/>
              <a:t>Interpreting</a:t>
            </a:r>
            <a:endParaRPr lang="en-US" sz="2400" dirty="0" smtClean="0"/>
          </a:p>
          <a:p>
            <a:pPr lvl="1"/>
            <a:r>
              <a:rPr lang="en-US" dirty="0" smtClean="0"/>
              <a:t>Meditational Questions</a:t>
            </a:r>
            <a:endParaRPr lang="en-US" sz="2400" dirty="0" smtClean="0"/>
          </a:p>
          <a:p>
            <a:pPr lvl="1"/>
            <a:r>
              <a:rPr lang="en-US" dirty="0" smtClean="0"/>
              <a:t>Summarizing</a:t>
            </a:r>
            <a:endParaRPr lang="en-US" sz="2400" dirty="0" smtClean="0"/>
          </a:p>
          <a:p>
            <a:pPr lvl="1"/>
            <a:r>
              <a:rPr lang="en-US" dirty="0" smtClean="0"/>
              <a:t>Non Verbal</a:t>
            </a:r>
            <a:endParaRPr lang="en-US" sz="3200" dirty="0" smtClean="0"/>
          </a:p>
          <a:p>
            <a:pPr lvl="1"/>
            <a:r>
              <a:rPr lang="en-US" sz="3200" dirty="0" smtClean="0"/>
              <a:t>Guidelines for Effective Feedback</a:t>
            </a:r>
          </a:p>
          <a:p>
            <a:pPr lvl="1"/>
            <a:r>
              <a:rPr lang="en-US" sz="3200" dirty="0" smtClean="0"/>
              <a:t>Plan but be flexible</a:t>
            </a:r>
            <a:endParaRPr 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get there?</a:t>
            </a:r>
            <a:br>
              <a:rPr lang="en-US" dirty="0" smtClean="0"/>
            </a:br>
            <a:r>
              <a:rPr lang="en-US" dirty="0" smtClean="0"/>
              <a:t>Conversation Structures </a:t>
            </a:r>
            <a:endParaRPr lang="en-US" dirty="0"/>
          </a:p>
        </p:txBody>
      </p:sp>
      <p:sp>
        <p:nvSpPr>
          <p:cNvPr id="3" name="Content Placeholder 2"/>
          <p:cNvSpPr>
            <a:spLocks noGrp="1"/>
          </p:cNvSpPr>
          <p:nvPr>
            <p:ph idx="1"/>
          </p:nvPr>
        </p:nvSpPr>
        <p:spPr/>
        <p:txBody>
          <a:bodyPr>
            <a:normAutofit/>
          </a:bodyPr>
          <a:lstStyle/>
          <a:p>
            <a:r>
              <a:rPr lang="en-US" dirty="0" smtClean="0"/>
              <a:t>Point and Describe  </a:t>
            </a:r>
            <a:r>
              <a:rPr lang="en-US" sz="1800" dirty="0" smtClean="0"/>
              <a:t>Love &amp; Logic</a:t>
            </a:r>
          </a:p>
          <a:p>
            <a:pPr algn="ctr">
              <a:buNone/>
            </a:pPr>
            <a:r>
              <a:rPr lang="en-US" sz="1800" dirty="0" smtClean="0"/>
              <a:t>    </a:t>
            </a:r>
            <a:r>
              <a:rPr lang="en-US" sz="2800" dirty="0" smtClean="0"/>
              <a:t>  I noticed you _______ and as a result_______.</a:t>
            </a:r>
          </a:p>
          <a:p>
            <a:pPr lvl="2"/>
            <a:r>
              <a:rPr lang="en-US" dirty="0" smtClean="0"/>
              <a:t>I noticed you wrote the directions as you said the directions and as a result I saw 3 students tracking as your wrote with their eyes. </a:t>
            </a:r>
          </a:p>
          <a:p>
            <a:pPr lvl="2"/>
            <a:r>
              <a:rPr lang="en-US" dirty="0" smtClean="0"/>
              <a:t>I noticed you asked for 5 more minutes and as a result 1 of 3 students stopped packing to leave.</a:t>
            </a:r>
          </a:p>
          <a:p>
            <a:pPr lvl="2"/>
            <a:r>
              <a:rPr lang="en-US" dirty="0" smtClean="0"/>
              <a:t>At this point, I’d rate classroom management at proficient.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will WE get there? </a:t>
            </a:r>
            <a:br>
              <a:rPr lang="en-US" dirty="0" smtClean="0"/>
            </a:br>
            <a:r>
              <a:rPr lang="en-US" dirty="0" smtClean="0"/>
              <a:t>Next Steps Structures</a:t>
            </a:r>
            <a:endParaRPr lang="en-US" dirty="0"/>
          </a:p>
        </p:txBody>
      </p:sp>
      <p:sp>
        <p:nvSpPr>
          <p:cNvPr id="3" name="Content Placeholder 2"/>
          <p:cNvSpPr>
            <a:spLocks noGrp="1"/>
          </p:cNvSpPr>
          <p:nvPr>
            <p:ph idx="1"/>
          </p:nvPr>
        </p:nvSpPr>
        <p:spPr/>
        <p:txBody>
          <a:bodyPr>
            <a:normAutofit fontScale="92500"/>
          </a:bodyPr>
          <a:lstStyle/>
          <a:p>
            <a:r>
              <a:rPr lang="en-US" dirty="0" smtClean="0"/>
              <a:t>Goal, Status, and Plan</a:t>
            </a:r>
          </a:p>
          <a:p>
            <a:pPr lvl="1"/>
            <a:r>
              <a:rPr lang="en-US" dirty="0" smtClean="0"/>
              <a:t>Identify standard/component/outcome desired</a:t>
            </a:r>
          </a:p>
          <a:p>
            <a:pPr lvl="1"/>
            <a:r>
              <a:rPr lang="en-US" dirty="0" smtClean="0"/>
              <a:t>Identify where individual/group is in relations to goal</a:t>
            </a:r>
          </a:p>
          <a:p>
            <a:pPr lvl="2"/>
            <a:r>
              <a:rPr lang="en-US" dirty="0" smtClean="0"/>
              <a:t>Requires either agreement on meeting goal such as what the evidence should look like and/or understanding of LOP in Danielson</a:t>
            </a:r>
          </a:p>
          <a:p>
            <a:pPr lvl="1"/>
            <a:r>
              <a:rPr lang="en-US" dirty="0" smtClean="0"/>
              <a:t>Identify Steps and Supports needed</a:t>
            </a:r>
          </a:p>
          <a:p>
            <a:pPr lvl="2"/>
            <a:r>
              <a:rPr lang="en-US" dirty="0" smtClean="0"/>
              <a:t>Agree on a timeline to check in and complete</a:t>
            </a:r>
          </a:p>
          <a:p>
            <a:pPr lvl="2"/>
            <a:r>
              <a:rPr lang="en-US" dirty="0" smtClean="0"/>
              <a:t>Discuss how decision will be made—majority, consensus</a:t>
            </a:r>
          </a:p>
          <a:p>
            <a:pPr lvl="2"/>
            <a:r>
              <a:rPr lang="en-US" dirty="0" smtClean="0"/>
              <a:t>Remember greatest resource is each other</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will WE get there? </a:t>
            </a:r>
            <a:br>
              <a:rPr lang="en-US" dirty="0" smtClean="0"/>
            </a:br>
            <a:r>
              <a:rPr lang="en-US" dirty="0" smtClean="0"/>
              <a:t>Next Steps Structures</a:t>
            </a:r>
            <a:endParaRPr lang="en-US" dirty="0"/>
          </a:p>
        </p:txBody>
      </p:sp>
      <p:sp>
        <p:nvSpPr>
          <p:cNvPr id="3" name="Content Placeholder 2"/>
          <p:cNvSpPr>
            <a:spLocks noGrp="1"/>
          </p:cNvSpPr>
          <p:nvPr>
            <p:ph idx="1"/>
          </p:nvPr>
        </p:nvSpPr>
        <p:spPr/>
        <p:txBody>
          <a:bodyPr>
            <a:normAutofit/>
          </a:bodyPr>
          <a:lstStyle/>
          <a:p>
            <a:r>
              <a:rPr lang="en-US" dirty="0" smtClean="0"/>
              <a:t>Here’s What, So What, Now What</a:t>
            </a:r>
          </a:p>
          <a:p>
            <a:pPr lvl="1"/>
            <a:r>
              <a:rPr lang="en-US" dirty="0" smtClean="0"/>
              <a:t>Here’s What—data, factual statement, NO commentary</a:t>
            </a:r>
          </a:p>
          <a:p>
            <a:pPr lvl="1"/>
            <a:r>
              <a:rPr lang="en-US" dirty="0" smtClean="0"/>
              <a:t>So What—Patterns of Practice</a:t>
            </a:r>
          </a:p>
          <a:p>
            <a:pPr lvl="1"/>
            <a:r>
              <a:rPr lang="en-US" dirty="0" smtClean="0"/>
              <a:t>Now What—plan of action</a:t>
            </a:r>
          </a:p>
          <a:p>
            <a:pPr lvl="1">
              <a:buNone/>
            </a:pPr>
            <a:endParaRPr lang="en-US" dirty="0" smtClean="0"/>
          </a:p>
          <a:p>
            <a:pPr lvl="1">
              <a:buNone/>
            </a:pPr>
            <a:r>
              <a:rPr lang="en-US" dirty="0" smtClean="0"/>
              <a:t>Either of these structures can be used with individuals or group/committees or students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447800"/>
            <a:ext cx="7772400" cy="2152651"/>
          </a:xfrm>
        </p:spPr>
        <p:txBody>
          <a:bodyPr>
            <a:normAutofit/>
          </a:bodyPr>
          <a:lstStyle/>
          <a:p>
            <a:r>
              <a:rPr lang="en-US" b="1" dirty="0" smtClean="0"/>
              <a:t>Where are you now linking teacher evaluation and professional development?  </a:t>
            </a:r>
            <a:endParaRPr lang="en-US" dirty="0"/>
          </a:p>
        </p:txBody>
      </p:sp>
      <p:sp>
        <p:nvSpPr>
          <p:cNvPr id="7" name="Subtitle 6"/>
          <p:cNvSpPr>
            <a:spLocks noGrp="1"/>
          </p:cNvSpPr>
          <p:nvPr>
            <p:ph type="subTitle" idx="1"/>
          </p:nvPr>
        </p:nvSpPr>
        <p:spPr>
          <a:xfrm>
            <a:off x="762000" y="3886200"/>
            <a:ext cx="7467600" cy="1752600"/>
          </a:xfrm>
        </p:spPr>
        <p:txBody>
          <a:bodyPr/>
          <a:lstStyle/>
          <a:p>
            <a:endParaRPr lang="en-US" dirty="0" smtClean="0"/>
          </a:p>
          <a:p>
            <a:r>
              <a:rPr lang="en-US" dirty="0" smtClean="0"/>
              <a:t>Take a moment and write on a sticky note.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553011350"/>
              </p:ext>
            </p:extLst>
          </p:nvPr>
        </p:nvGraphicFramePr>
        <p:xfrm>
          <a:off x="1143000" y="228600"/>
          <a:ext cx="70104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6248400" y="990600"/>
            <a:ext cx="1981200" cy="533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295400" y="5257800"/>
            <a:ext cx="914400"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Know Me Not Just My Name</a:t>
            </a:r>
            <a:endParaRPr lang="en-US" sz="1200" dirty="0">
              <a:solidFill>
                <a:schemeClr val="tx1"/>
              </a:solidFill>
            </a:endParaRPr>
          </a:p>
        </p:txBody>
      </p:sp>
      <p:sp>
        <p:nvSpPr>
          <p:cNvPr id="16" name="Rounded Rectangle 15"/>
          <p:cNvSpPr/>
          <p:nvPr/>
        </p:nvSpPr>
        <p:spPr>
          <a:xfrm>
            <a:off x="2209800" y="1017037"/>
            <a:ext cx="914400" cy="5831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143000" y="4480240"/>
            <a:ext cx="9144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267200" y="6096000"/>
            <a:ext cx="9144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038600" y="6172200"/>
            <a:ext cx="1371600" cy="369332"/>
          </a:xfrm>
          <a:prstGeom prst="rect">
            <a:avLst/>
          </a:prstGeom>
          <a:noFill/>
        </p:spPr>
        <p:txBody>
          <a:bodyPr wrap="square" rtlCol="0">
            <a:spAutoFit/>
          </a:bodyPr>
          <a:lstStyle/>
          <a:p>
            <a:pPr algn="ctr"/>
            <a:r>
              <a:rPr lang="en-US" sz="900" dirty="0" smtClean="0"/>
              <a:t>Small conversations </a:t>
            </a:r>
          </a:p>
          <a:p>
            <a:pPr algn="ctr"/>
            <a:r>
              <a:rPr lang="en-US" sz="900" dirty="0" smtClean="0"/>
              <a:t>before big ones</a:t>
            </a:r>
            <a:endParaRPr lang="en-US" sz="900" dirty="0"/>
          </a:p>
        </p:txBody>
      </p:sp>
      <p:sp>
        <p:nvSpPr>
          <p:cNvPr id="21" name="TextBox 20"/>
          <p:cNvSpPr txBox="1"/>
          <p:nvPr/>
        </p:nvSpPr>
        <p:spPr>
          <a:xfrm>
            <a:off x="1524000" y="6248400"/>
            <a:ext cx="1295400" cy="461665"/>
          </a:xfrm>
          <a:prstGeom prst="rect">
            <a:avLst/>
          </a:prstGeom>
          <a:noFill/>
        </p:spPr>
        <p:txBody>
          <a:bodyPr wrap="square" rtlCol="0">
            <a:spAutoFit/>
          </a:bodyPr>
          <a:lstStyle/>
          <a:p>
            <a:pPr algn="ctr"/>
            <a:r>
              <a:rPr lang="en-US" sz="1200" dirty="0" smtClean="0"/>
              <a:t>Develop/Nurture TRUST</a:t>
            </a:r>
            <a:endParaRPr lang="en-US" sz="1200" dirty="0"/>
          </a:p>
        </p:txBody>
      </p:sp>
      <p:sp>
        <p:nvSpPr>
          <p:cNvPr id="10" name="TextBox 9"/>
          <p:cNvSpPr txBox="1"/>
          <p:nvPr/>
        </p:nvSpPr>
        <p:spPr>
          <a:xfrm>
            <a:off x="1143000" y="0"/>
            <a:ext cx="3454416" cy="369332"/>
          </a:xfrm>
          <a:prstGeom prst="rect">
            <a:avLst/>
          </a:prstGeom>
          <a:noFill/>
        </p:spPr>
        <p:txBody>
          <a:bodyPr wrap="none" rtlCol="0">
            <a:spAutoFit/>
          </a:bodyPr>
          <a:lstStyle/>
          <a:p>
            <a:r>
              <a:rPr lang="en-US" dirty="0" smtClean="0"/>
              <a:t>In Summary—Where to Begin………</a:t>
            </a:r>
            <a:endParaRPr lang="en-US" dirty="0"/>
          </a:p>
        </p:txBody>
      </p:sp>
      <p:sp>
        <p:nvSpPr>
          <p:cNvPr id="14" name="TextBox 13"/>
          <p:cNvSpPr txBox="1"/>
          <p:nvPr/>
        </p:nvSpPr>
        <p:spPr>
          <a:xfrm>
            <a:off x="5562600" y="76200"/>
            <a:ext cx="1447800" cy="646331"/>
          </a:xfrm>
          <a:prstGeom prst="rect">
            <a:avLst/>
          </a:prstGeom>
          <a:noFill/>
        </p:spPr>
        <p:txBody>
          <a:bodyPr wrap="square" rtlCol="0">
            <a:spAutoFit/>
          </a:bodyPr>
          <a:lstStyle/>
          <a:p>
            <a:pPr algn="ctr"/>
            <a:r>
              <a:rPr lang="en-US" sz="1200" dirty="0" smtClean="0"/>
              <a:t>Explore Your Evaluation Values &amp; Beliefs </a:t>
            </a:r>
            <a:endParaRPr lang="en-US" sz="1200" dirty="0"/>
          </a:p>
        </p:txBody>
      </p:sp>
      <p:sp>
        <p:nvSpPr>
          <p:cNvPr id="15" name="TextBox 14"/>
          <p:cNvSpPr txBox="1"/>
          <p:nvPr/>
        </p:nvSpPr>
        <p:spPr>
          <a:xfrm>
            <a:off x="7391400" y="228600"/>
            <a:ext cx="1524000" cy="646331"/>
          </a:xfrm>
          <a:prstGeom prst="rect">
            <a:avLst/>
          </a:prstGeom>
          <a:noFill/>
        </p:spPr>
        <p:txBody>
          <a:bodyPr wrap="square" rtlCol="0">
            <a:spAutoFit/>
          </a:bodyPr>
          <a:lstStyle/>
          <a:p>
            <a:pPr algn="ctr"/>
            <a:r>
              <a:rPr lang="en-US" sz="1200" dirty="0" smtClean="0"/>
              <a:t>Examine Relationships. </a:t>
            </a:r>
          </a:p>
          <a:p>
            <a:pPr algn="ctr"/>
            <a:r>
              <a:rPr lang="en-US" sz="1200" dirty="0" smtClean="0"/>
              <a:t>Is there trust?</a:t>
            </a:r>
            <a:endParaRPr lang="en-US" sz="1200" dirty="0"/>
          </a:p>
        </p:txBody>
      </p:sp>
      <p:sp>
        <p:nvSpPr>
          <p:cNvPr id="17" name="TextBox 16"/>
          <p:cNvSpPr txBox="1"/>
          <p:nvPr/>
        </p:nvSpPr>
        <p:spPr>
          <a:xfrm>
            <a:off x="6248400" y="990600"/>
            <a:ext cx="2060480" cy="461665"/>
          </a:xfrm>
          <a:prstGeom prst="rect">
            <a:avLst/>
          </a:prstGeom>
          <a:noFill/>
        </p:spPr>
        <p:txBody>
          <a:bodyPr wrap="none" rtlCol="0">
            <a:spAutoFit/>
          </a:bodyPr>
          <a:lstStyle/>
          <a:p>
            <a:r>
              <a:rPr lang="en-US" sz="1200" dirty="0" smtClean="0"/>
              <a:t>What Challenges do you face?</a:t>
            </a:r>
          </a:p>
          <a:p>
            <a:r>
              <a:rPr lang="en-US" sz="1200" dirty="0" smtClean="0"/>
              <a:t>Are there other factors?</a:t>
            </a:r>
            <a:endParaRPr lang="en-US" sz="1200" dirty="0"/>
          </a:p>
        </p:txBody>
      </p:sp>
      <p:sp>
        <p:nvSpPr>
          <p:cNvPr id="22" name="TextBox 21"/>
          <p:cNvSpPr txBox="1"/>
          <p:nvPr/>
        </p:nvSpPr>
        <p:spPr>
          <a:xfrm>
            <a:off x="7924800" y="1905000"/>
            <a:ext cx="838200" cy="738664"/>
          </a:xfrm>
          <a:prstGeom prst="rect">
            <a:avLst/>
          </a:prstGeom>
          <a:noFill/>
        </p:spPr>
        <p:txBody>
          <a:bodyPr wrap="square" rtlCol="0">
            <a:spAutoFit/>
          </a:bodyPr>
          <a:lstStyle/>
          <a:p>
            <a:pPr algn="ctr"/>
            <a:r>
              <a:rPr lang="en-US" sz="1050" dirty="0" smtClean="0"/>
              <a:t>What is the baseline of the staff’s knowledge?  </a:t>
            </a:r>
            <a:endParaRPr lang="en-US" sz="1050" dirty="0"/>
          </a:p>
        </p:txBody>
      </p:sp>
      <p:sp>
        <p:nvSpPr>
          <p:cNvPr id="23" name="TextBox 22"/>
          <p:cNvSpPr txBox="1"/>
          <p:nvPr/>
        </p:nvSpPr>
        <p:spPr>
          <a:xfrm>
            <a:off x="1143000" y="4495800"/>
            <a:ext cx="990600" cy="577081"/>
          </a:xfrm>
          <a:prstGeom prst="rect">
            <a:avLst/>
          </a:prstGeom>
          <a:noFill/>
        </p:spPr>
        <p:txBody>
          <a:bodyPr wrap="square" rtlCol="0">
            <a:spAutoFit/>
          </a:bodyPr>
          <a:lstStyle/>
          <a:p>
            <a:pPr algn="ctr"/>
            <a:r>
              <a:rPr lang="en-US" sz="1050" dirty="0" smtClean="0"/>
              <a:t>Coaching Conversation</a:t>
            </a:r>
          </a:p>
          <a:p>
            <a:pPr algn="ctr"/>
            <a:r>
              <a:rPr lang="en-US" sz="1050" dirty="0" smtClean="0"/>
              <a:t>Structures </a:t>
            </a:r>
            <a:endParaRPr lang="en-US" sz="1050" dirty="0"/>
          </a:p>
        </p:txBody>
      </p:sp>
      <p:sp>
        <p:nvSpPr>
          <p:cNvPr id="24" name="TextBox 23"/>
          <p:cNvSpPr txBox="1"/>
          <p:nvPr/>
        </p:nvSpPr>
        <p:spPr>
          <a:xfrm>
            <a:off x="1219200" y="3733800"/>
            <a:ext cx="838200" cy="553998"/>
          </a:xfrm>
          <a:prstGeom prst="rect">
            <a:avLst/>
          </a:prstGeom>
          <a:noFill/>
        </p:spPr>
        <p:txBody>
          <a:bodyPr wrap="square" rtlCol="0">
            <a:spAutoFit/>
          </a:bodyPr>
          <a:lstStyle/>
          <a:p>
            <a:pPr algn="ctr"/>
            <a:r>
              <a:rPr lang="en-US" sz="1000" dirty="0" smtClean="0"/>
              <a:t>Link Evidence to Standards</a:t>
            </a:r>
            <a:endParaRPr lang="en-US" sz="1000" dirty="0"/>
          </a:p>
        </p:txBody>
      </p:sp>
      <p:sp>
        <p:nvSpPr>
          <p:cNvPr id="25" name="TextBox 24"/>
          <p:cNvSpPr txBox="1"/>
          <p:nvPr/>
        </p:nvSpPr>
        <p:spPr>
          <a:xfrm>
            <a:off x="1066800" y="1219200"/>
            <a:ext cx="914400" cy="553998"/>
          </a:xfrm>
          <a:prstGeom prst="rect">
            <a:avLst/>
          </a:prstGeom>
          <a:noFill/>
        </p:spPr>
        <p:txBody>
          <a:bodyPr wrap="square" rtlCol="0">
            <a:spAutoFit/>
          </a:bodyPr>
          <a:lstStyle/>
          <a:p>
            <a:pPr algn="ctr"/>
            <a:r>
              <a:rPr lang="en-US" sz="1000" dirty="0" smtClean="0"/>
              <a:t>Utilize Conversations Structures </a:t>
            </a:r>
            <a:endParaRPr lang="en-US" sz="1000" dirty="0"/>
          </a:p>
        </p:txBody>
      </p:sp>
      <p:sp>
        <p:nvSpPr>
          <p:cNvPr id="26" name="TextBox 25"/>
          <p:cNvSpPr txBox="1"/>
          <p:nvPr/>
        </p:nvSpPr>
        <p:spPr>
          <a:xfrm>
            <a:off x="2209800" y="1143000"/>
            <a:ext cx="914400" cy="400110"/>
          </a:xfrm>
          <a:prstGeom prst="rect">
            <a:avLst/>
          </a:prstGeom>
          <a:noFill/>
        </p:spPr>
        <p:txBody>
          <a:bodyPr wrap="square" rtlCol="0">
            <a:spAutoFit/>
          </a:bodyPr>
          <a:lstStyle/>
          <a:p>
            <a:pPr algn="ctr"/>
            <a:r>
              <a:rPr lang="en-US" sz="1000" dirty="0" smtClean="0"/>
              <a:t>Coaching Conversations </a:t>
            </a:r>
            <a:endParaRPr lang="en-US" sz="1000" dirty="0"/>
          </a:p>
        </p:txBody>
      </p:sp>
      <p:sp>
        <p:nvSpPr>
          <p:cNvPr id="27" name="TextBox 26"/>
          <p:cNvSpPr txBox="1"/>
          <p:nvPr/>
        </p:nvSpPr>
        <p:spPr>
          <a:xfrm>
            <a:off x="8077200" y="3048000"/>
            <a:ext cx="762000" cy="707886"/>
          </a:xfrm>
          <a:prstGeom prst="rect">
            <a:avLst/>
          </a:prstGeom>
          <a:noFill/>
        </p:spPr>
        <p:txBody>
          <a:bodyPr wrap="square" rtlCol="0">
            <a:spAutoFit/>
          </a:bodyPr>
          <a:lstStyle/>
          <a:p>
            <a:r>
              <a:rPr lang="en-US" sz="1000" dirty="0" smtClean="0"/>
              <a:t>Don’t Assume</a:t>
            </a:r>
          </a:p>
          <a:p>
            <a:r>
              <a:rPr lang="en-US" sz="1000" dirty="0" smtClean="0"/>
              <a:t>Determine Readiness</a:t>
            </a:r>
            <a:endParaRPr lang="en-US" sz="1000" dirty="0"/>
          </a:p>
        </p:txBody>
      </p:sp>
      <p:sp>
        <p:nvSpPr>
          <p:cNvPr id="28" name="TextBox 27"/>
          <p:cNvSpPr txBox="1"/>
          <p:nvPr/>
        </p:nvSpPr>
        <p:spPr>
          <a:xfrm>
            <a:off x="3581400" y="2819400"/>
            <a:ext cx="990600" cy="461665"/>
          </a:xfrm>
          <a:prstGeom prst="rect">
            <a:avLst/>
          </a:prstGeom>
          <a:noFill/>
        </p:spPr>
        <p:txBody>
          <a:bodyPr wrap="square" rtlCol="0">
            <a:spAutoFit/>
          </a:bodyPr>
          <a:lstStyle/>
          <a:p>
            <a:r>
              <a:rPr lang="en-US" sz="1200" dirty="0" smtClean="0"/>
              <a:t>How will WE </a:t>
            </a:r>
          </a:p>
          <a:p>
            <a:r>
              <a:rPr lang="en-US" sz="1200" dirty="0" smtClean="0"/>
              <a:t>get there?</a:t>
            </a:r>
            <a:endParaRPr lang="en-US" dirty="0"/>
          </a:p>
        </p:txBody>
      </p:sp>
      <p:sp>
        <p:nvSpPr>
          <p:cNvPr id="29" name="TextBox 28"/>
          <p:cNvSpPr txBox="1"/>
          <p:nvPr/>
        </p:nvSpPr>
        <p:spPr>
          <a:xfrm>
            <a:off x="4572000" y="2362200"/>
            <a:ext cx="990600" cy="461665"/>
          </a:xfrm>
          <a:prstGeom prst="rect">
            <a:avLst/>
          </a:prstGeom>
          <a:noFill/>
        </p:spPr>
        <p:txBody>
          <a:bodyPr wrap="square" rtlCol="0">
            <a:spAutoFit/>
          </a:bodyPr>
          <a:lstStyle/>
          <a:p>
            <a:pPr algn="ctr"/>
            <a:r>
              <a:rPr lang="en-US" sz="1200" dirty="0" smtClean="0"/>
              <a:t>Where are WE now?</a:t>
            </a:r>
            <a:endParaRPr lang="en-US" sz="1200" dirty="0"/>
          </a:p>
        </p:txBody>
      </p:sp>
      <p:cxnSp>
        <p:nvCxnSpPr>
          <p:cNvPr id="30" name="Straight Connector 29"/>
          <p:cNvCxnSpPr/>
          <p:nvPr/>
        </p:nvCxnSpPr>
        <p:spPr>
          <a:xfrm>
            <a:off x="5486400" y="2743200"/>
            <a:ext cx="457201" cy="76203"/>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4685506" y="2247901"/>
            <a:ext cx="381796" cy="795"/>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a:off x="3352800" y="2667000"/>
            <a:ext cx="457200" cy="15240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3124200" y="3810000"/>
            <a:ext cx="1066800" cy="30480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4953000" y="3810000"/>
            <a:ext cx="838200" cy="461665"/>
          </a:xfrm>
          <a:prstGeom prst="rect">
            <a:avLst/>
          </a:prstGeom>
          <a:noFill/>
        </p:spPr>
        <p:txBody>
          <a:bodyPr wrap="square" rtlCol="0">
            <a:spAutoFit/>
          </a:bodyPr>
          <a:lstStyle/>
          <a:p>
            <a:r>
              <a:rPr lang="en-US" sz="1200" dirty="0" smtClean="0"/>
              <a:t>Where are  WE going?</a:t>
            </a:r>
            <a:endParaRPr lang="en-US" sz="1200" dirty="0"/>
          </a:p>
        </p:txBody>
      </p:sp>
      <p:cxnSp>
        <p:nvCxnSpPr>
          <p:cNvPr id="53" name="Straight Connector 52"/>
          <p:cNvCxnSpPr>
            <a:stCxn id="52" idx="2"/>
          </p:cNvCxnSpPr>
          <p:nvPr/>
        </p:nvCxnSpPr>
        <p:spPr>
          <a:xfrm rot="16200000" flipH="1">
            <a:off x="5355283" y="4288482"/>
            <a:ext cx="300337" cy="266702"/>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239000" y="4724400"/>
            <a:ext cx="1143000" cy="830997"/>
          </a:xfrm>
          <a:prstGeom prst="rect">
            <a:avLst/>
          </a:prstGeom>
          <a:noFill/>
        </p:spPr>
        <p:txBody>
          <a:bodyPr wrap="square" rtlCol="0">
            <a:spAutoFit/>
          </a:bodyPr>
          <a:lstStyle/>
          <a:p>
            <a:r>
              <a:rPr lang="en-US" sz="1200" dirty="0" smtClean="0"/>
              <a:t>Teacher</a:t>
            </a:r>
          </a:p>
          <a:p>
            <a:r>
              <a:rPr lang="en-US" sz="1200" dirty="0" smtClean="0"/>
              <a:t>Directed</a:t>
            </a:r>
          </a:p>
          <a:p>
            <a:r>
              <a:rPr lang="en-US" sz="1200" dirty="0" smtClean="0"/>
              <a:t>Teacher Ownership</a:t>
            </a:r>
            <a:endParaRPr lang="en-US" sz="1200" dirty="0"/>
          </a:p>
        </p:txBody>
      </p:sp>
      <p:sp>
        <p:nvSpPr>
          <p:cNvPr id="31" name="TextBox 30"/>
          <p:cNvSpPr txBox="1"/>
          <p:nvPr/>
        </p:nvSpPr>
        <p:spPr>
          <a:xfrm>
            <a:off x="8382000" y="4876800"/>
            <a:ext cx="184666" cy="369332"/>
          </a:xfrm>
          <a:prstGeom prst="rect">
            <a:avLst/>
          </a:prstGeom>
          <a:noFill/>
        </p:spPr>
        <p:txBody>
          <a:bodyPr wrap="none" rtlCol="0">
            <a:spAutoFit/>
          </a:bodyPr>
          <a:lstStyle/>
          <a:p>
            <a:endParaRPr lang="en-US" dirty="0"/>
          </a:p>
        </p:txBody>
      </p:sp>
      <p:sp>
        <p:nvSpPr>
          <p:cNvPr id="32" name="TextBox 31"/>
          <p:cNvSpPr txBox="1"/>
          <p:nvPr/>
        </p:nvSpPr>
        <p:spPr>
          <a:xfrm>
            <a:off x="8077200" y="5791200"/>
            <a:ext cx="723275" cy="461665"/>
          </a:xfrm>
          <a:prstGeom prst="rect">
            <a:avLst/>
          </a:prstGeom>
          <a:noFill/>
        </p:spPr>
        <p:txBody>
          <a:bodyPr wrap="none" rtlCol="0">
            <a:spAutoFit/>
          </a:bodyPr>
          <a:lstStyle/>
          <a:p>
            <a:r>
              <a:rPr lang="en-US" sz="1200" dirty="0" smtClean="0"/>
              <a:t>Capacity</a:t>
            </a:r>
          </a:p>
          <a:p>
            <a:r>
              <a:rPr lang="en-US" sz="1200" dirty="0" smtClean="0"/>
              <a:t>Building </a:t>
            </a:r>
            <a:endParaRPr lang="en-US" sz="1200" dirty="0"/>
          </a:p>
        </p:txBody>
      </p:sp>
      <p:sp>
        <p:nvSpPr>
          <p:cNvPr id="34" name="TextBox 33"/>
          <p:cNvSpPr txBox="1"/>
          <p:nvPr/>
        </p:nvSpPr>
        <p:spPr>
          <a:xfrm>
            <a:off x="4267200" y="3124200"/>
            <a:ext cx="1258690" cy="646331"/>
          </a:xfrm>
          <a:prstGeom prst="rect">
            <a:avLst/>
          </a:prstGeom>
          <a:noFill/>
        </p:spPr>
        <p:txBody>
          <a:bodyPr wrap="none" rtlCol="0">
            <a:spAutoFit/>
          </a:bodyPr>
          <a:lstStyle/>
          <a:p>
            <a:pPr algn="ctr"/>
            <a:r>
              <a:rPr lang="en-US" dirty="0" smtClean="0"/>
              <a:t>Sustainable</a:t>
            </a:r>
          </a:p>
          <a:p>
            <a:pPr algn="ctr"/>
            <a:r>
              <a:rPr lang="en-US" dirty="0" smtClean="0"/>
              <a:t>Change</a:t>
            </a:r>
            <a:endParaRPr lang="en-US" dirty="0"/>
          </a:p>
        </p:txBody>
      </p:sp>
      <p:sp>
        <p:nvSpPr>
          <p:cNvPr id="35" name="TextBox 34"/>
          <p:cNvSpPr txBox="1"/>
          <p:nvPr/>
        </p:nvSpPr>
        <p:spPr>
          <a:xfrm>
            <a:off x="6781800" y="6096000"/>
            <a:ext cx="970713" cy="276999"/>
          </a:xfrm>
          <a:prstGeom prst="rect">
            <a:avLst/>
          </a:prstGeom>
          <a:noFill/>
        </p:spPr>
        <p:txBody>
          <a:bodyPr wrap="none" rtlCol="0">
            <a:spAutoFit/>
          </a:bodyPr>
          <a:lstStyle/>
          <a:p>
            <a:r>
              <a:rPr lang="en-US" sz="1200" dirty="0" smtClean="0"/>
              <a:t>Differentiate</a:t>
            </a:r>
            <a:endParaRPr lang="en-US" sz="1200" dirty="0"/>
          </a:p>
        </p:txBody>
      </p:sp>
    </p:spTree>
    <p:extLst>
      <p:ext uri="{BB962C8B-B14F-4D97-AF65-F5344CB8AC3E}">
        <p14:creationId xmlns:p14="http://schemas.microsoft.com/office/powerpoint/2010/main" val="1199320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Closing</a:t>
            </a:r>
            <a:endParaRPr lang="en-US" dirty="0"/>
          </a:p>
        </p:txBody>
      </p:sp>
      <p:pic>
        <p:nvPicPr>
          <p:cNvPr id="4" name="Content Placeholder 3" descr="1"/>
          <p:cNvPicPr>
            <a:picLocks noGrp="1" noChangeAspect="1"/>
          </p:cNvPicPr>
          <p:nvPr>
            <p:ph idx="1"/>
          </p:nvPr>
        </p:nvPicPr>
        <p:blipFill>
          <a:blip r:embed="rId3"/>
          <a:srcRect l="-18187" r="-18187"/>
          <a:stretch>
            <a:fillRect/>
          </a:stretch>
        </p:blip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Lessons Learned from Marshmallows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Don’t be CEO of Spaghetti Inc.</a:t>
            </a:r>
          </a:p>
          <a:p>
            <a:r>
              <a:rPr lang="en-US" dirty="0" smtClean="0"/>
              <a:t>No one right way—no one right path</a:t>
            </a:r>
          </a:p>
          <a:p>
            <a:r>
              <a:rPr lang="en-US" dirty="0" smtClean="0"/>
              <a:t>Skills of Facilitation</a:t>
            </a:r>
          </a:p>
          <a:p>
            <a:r>
              <a:rPr lang="en-US" dirty="0" smtClean="0"/>
              <a:t>Manage the Process—don’t control the outcome</a:t>
            </a:r>
          </a:p>
          <a:p>
            <a:r>
              <a:rPr lang="en-US" dirty="0" smtClean="0"/>
              <a:t>Rewards of Risk Taking</a:t>
            </a:r>
          </a:p>
          <a:p>
            <a:r>
              <a:rPr lang="en-US" dirty="0" smtClean="0"/>
              <a:t>Informed Attempts led to success</a:t>
            </a:r>
          </a:p>
          <a:p>
            <a:r>
              <a:rPr lang="en-US" dirty="0" smtClean="0"/>
              <a:t>Hidden Marshmallow Agenda</a:t>
            </a:r>
          </a:p>
          <a:p>
            <a:r>
              <a:rPr lang="en-US" dirty="0" smtClean="0"/>
              <a:t>Shared Experience</a:t>
            </a:r>
          </a:p>
          <a:p>
            <a:r>
              <a:rPr lang="en-US" dirty="0" smtClean="0"/>
              <a:t>Common stance to work together</a:t>
            </a:r>
          </a:p>
          <a:p>
            <a:r>
              <a:rPr lang="en-US" dirty="0" smtClean="0"/>
              <a:t>Common Language</a:t>
            </a:r>
          </a:p>
          <a:p>
            <a:r>
              <a:rPr lang="en-US" dirty="0" smtClean="0"/>
              <a:t>Common Goal</a:t>
            </a:r>
          </a:p>
          <a:p>
            <a:r>
              <a:rPr lang="en-US" dirty="0" smtClean="0"/>
              <a:t>“Oh No” moment to a “Ta </a:t>
            </a:r>
            <a:r>
              <a:rPr lang="en-US" dirty="0" err="1" smtClean="0"/>
              <a:t>Da</a:t>
            </a:r>
            <a:r>
              <a:rPr lang="en-US" dirty="0" smtClean="0"/>
              <a:t>” moment</a:t>
            </a:r>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Next Step to Yourself</a:t>
            </a:r>
            <a:endParaRPr lang="en-US" dirty="0"/>
          </a:p>
        </p:txBody>
      </p:sp>
      <p:sp>
        <p:nvSpPr>
          <p:cNvPr id="3" name="Content Placeholder 2"/>
          <p:cNvSpPr>
            <a:spLocks noGrp="1"/>
          </p:cNvSpPr>
          <p:nvPr>
            <p:ph idx="1"/>
          </p:nvPr>
        </p:nvSpPr>
        <p:spPr/>
        <p:txBody>
          <a:bodyPr/>
          <a:lstStyle/>
          <a:p>
            <a:r>
              <a:rPr lang="en-US" dirty="0" smtClean="0"/>
              <a:t>One envelope, one blank piece of paper </a:t>
            </a:r>
          </a:p>
          <a:p>
            <a:r>
              <a:rPr lang="en-US" dirty="0" smtClean="0"/>
              <a:t>Summary—Where to Begin</a:t>
            </a:r>
          </a:p>
          <a:p>
            <a:r>
              <a:rPr lang="en-US" dirty="0" smtClean="0"/>
              <a:t>Write one short-term goal—Oct date</a:t>
            </a:r>
          </a:p>
          <a:p>
            <a:r>
              <a:rPr lang="en-US" dirty="0" smtClean="0"/>
              <a:t>Write one long-term goal—June 2015</a:t>
            </a:r>
          </a:p>
          <a:p>
            <a:pPr>
              <a:buNone/>
            </a:pPr>
            <a:endParaRPr lang="en-US" dirty="0" smtClean="0"/>
          </a:p>
          <a:p>
            <a:pPr>
              <a:buNone/>
            </a:pPr>
            <a:r>
              <a:rPr lang="en-US" dirty="0" smtClean="0"/>
              <a:t>Share as feel comfortable…..</a:t>
            </a:r>
          </a:p>
          <a:p>
            <a:pPr>
              <a:buNone/>
            </a:pPr>
            <a:r>
              <a:rPr lang="en-US" dirty="0" smtClean="0"/>
              <a:t>						Thank you for today!</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1"/>
            <a:ext cx="7772400" cy="2076450"/>
          </a:xfrm>
        </p:spPr>
        <p:txBody>
          <a:bodyPr>
            <a:normAutofit fontScale="90000"/>
          </a:bodyPr>
          <a:lstStyle/>
          <a:p>
            <a:r>
              <a:rPr lang="en-US" b="1" dirty="0" smtClean="0"/>
              <a:t>What are your key beliefs around teacher evaluation and professional development?</a:t>
            </a:r>
            <a:r>
              <a:rPr lang="en-US" dirty="0" smtClean="0"/>
              <a:t/>
            </a:r>
            <a:br>
              <a:rPr lang="en-US" dirty="0" smtClean="0"/>
            </a:br>
            <a:endParaRPr lang="en-US" dirty="0"/>
          </a:p>
        </p:txBody>
      </p:sp>
      <p:sp>
        <p:nvSpPr>
          <p:cNvPr id="5" name="Subtitle 4"/>
          <p:cNvSpPr>
            <a:spLocks noGrp="1"/>
          </p:cNvSpPr>
          <p:nvPr>
            <p:ph type="subTitle" idx="1"/>
          </p:nvPr>
        </p:nvSpPr>
        <p:spPr>
          <a:xfrm>
            <a:off x="914400" y="3886200"/>
            <a:ext cx="7543800" cy="1752600"/>
          </a:xfrm>
        </p:spPr>
        <p:txBody>
          <a:bodyPr/>
          <a:lstStyle/>
          <a:p>
            <a:r>
              <a:rPr lang="en-US" dirty="0" smtClean="0"/>
              <a:t>Take a moment and write on a sticky note.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28600"/>
            <a:ext cx="8458200" cy="3371851"/>
          </a:xfrm>
        </p:spPr>
        <p:txBody>
          <a:bodyPr>
            <a:normAutofit fontScale="90000"/>
          </a:bodyPr>
          <a:lstStyle/>
          <a:p>
            <a:r>
              <a:rPr lang="en-US" dirty="0" smtClean="0"/>
              <a:t/>
            </a:r>
            <a:br>
              <a:rPr lang="en-US" dirty="0" smtClean="0"/>
            </a:br>
            <a:r>
              <a:rPr lang="en-US" dirty="0" smtClean="0"/>
              <a:t> </a:t>
            </a:r>
            <a:r>
              <a:rPr lang="en-US" b="1" dirty="0" smtClean="0"/>
              <a:t>How would your evaluate staff readiness?  </a:t>
            </a:r>
            <a:r>
              <a:rPr lang="en-US" dirty="0" smtClean="0"/>
              <a:t/>
            </a:r>
            <a:br>
              <a:rPr lang="en-US" dirty="0" smtClean="0"/>
            </a:br>
            <a:r>
              <a:rPr lang="en-US" dirty="0" smtClean="0"/>
              <a:t/>
            </a:r>
            <a:br>
              <a:rPr lang="en-US" dirty="0" smtClean="0"/>
            </a:br>
            <a:r>
              <a:rPr lang="en-US" b="1" dirty="0" smtClean="0"/>
              <a:t>What roadblocks do you face?</a:t>
            </a:r>
            <a:r>
              <a:rPr lang="en-US" dirty="0" smtClean="0"/>
              <a:t/>
            </a:r>
            <a:br>
              <a:rPr lang="en-US" dirty="0" smtClean="0"/>
            </a:br>
            <a:endParaRPr lang="en-US" dirty="0"/>
          </a:p>
        </p:txBody>
      </p:sp>
      <p:sp>
        <p:nvSpPr>
          <p:cNvPr id="5" name="Subtitle 4"/>
          <p:cNvSpPr>
            <a:spLocks noGrp="1"/>
          </p:cNvSpPr>
          <p:nvPr>
            <p:ph type="subTitle" idx="1"/>
          </p:nvPr>
        </p:nvSpPr>
        <p:spPr>
          <a:xfrm>
            <a:off x="914400" y="3886200"/>
            <a:ext cx="7543800" cy="1752600"/>
          </a:xfrm>
        </p:spPr>
        <p:txBody>
          <a:bodyPr/>
          <a:lstStyle/>
          <a:p>
            <a:r>
              <a:rPr lang="en-US" dirty="0" smtClean="0"/>
              <a:t>Take a moment and write on a sticky note.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Where are you now?</a:t>
            </a:r>
            <a:endParaRPr lang="en-US" b="1" dirty="0"/>
          </a:p>
        </p:txBody>
      </p:sp>
      <p:sp>
        <p:nvSpPr>
          <p:cNvPr id="5" name="Subtitle 4"/>
          <p:cNvSpPr>
            <a:spLocks noGrp="1"/>
          </p:cNvSpPr>
          <p:nvPr>
            <p:ph idx="1"/>
          </p:nvPr>
        </p:nvSpPr>
        <p:spPr/>
        <p:txBody>
          <a:bodyPr>
            <a:normAutofit lnSpcReduction="10000"/>
          </a:bodyPr>
          <a:lstStyle/>
          <a:p>
            <a:pPr algn="ctr">
              <a:buNone/>
            </a:pPr>
            <a:r>
              <a:rPr lang="en-US" dirty="0" smtClean="0"/>
              <a:t>What do we know about what impacts </a:t>
            </a:r>
          </a:p>
          <a:p>
            <a:pPr algn="ctr">
              <a:buNone/>
            </a:pPr>
            <a:r>
              <a:rPr lang="en-US" dirty="0" smtClean="0"/>
              <a:t>student learning?</a:t>
            </a:r>
          </a:p>
          <a:p>
            <a:pPr algn="ctr">
              <a:buNone/>
            </a:pPr>
            <a:endParaRPr lang="en-US" dirty="0" smtClean="0"/>
          </a:p>
          <a:p>
            <a:pPr lvl="1"/>
            <a:r>
              <a:rPr lang="en-US" dirty="0" smtClean="0"/>
              <a:t>Teacher Practice</a:t>
            </a:r>
          </a:p>
          <a:p>
            <a:pPr lvl="1"/>
            <a:r>
              <a:rPr lang="en-US" dirty="0" smtClean="0"/>
              <a:t>School Leadership</a:t>
            </a:r>
          </a:p>
          <a:p>
            <a:pPr lvl="1"/>
            <a:r>
              <a:rPr lang="en-US" dirty="0" smtClean="0"/>
              <a:t>Principal’s Role</a:t>
            </a:r>
          </a:p>
          <a:p>
            <a:pPr lvl="1"/>
            <a:r>
              <a:rPr lang="en-US" dirty="0" smtClean="0"/>
              <a:t>School Culture</a:t>
            </a:r>
          </a:p>
          <a:p>
            <a:pPr lvl="2"/>
            <a:r>
              <a:rPr lang="en-US" dirty="0" smtClean="0"/>
              <a:t>Trust</a:t>
            </a:r>
          </a:p>
          <a:p>
            <a:pPr lvl="2"/>
            <a:r>
              <a:rPr lang="en-US" dirty="0" smtClean="0"/>
              <a:t>Candor</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Beliefs of Evaluators</a:t>
            </a:r>
            <a:endParaRPr lang="en-US" dirty="0"/>
          </a:p>
        </p:txBody>
      </p:sp>
      <p:sp>
        <p:nvSpPr>
          <p:cNvPr id="3" name="Content Placeholder 2"/>
          <p:cNvSpPr>
            <a:spLocks noGrp="1"/>
          </p:cNvSpPr>
          <p:nvPr>
            <p:ph idx="1"/>
          </p:nvPr>
        </p:nvSpPr>
        <p:spPr/>
        <p:txBody>
          <a:bodyPr>
            <a:normAutofit lnSpcReduction="10000"/>
          </a:bodyPr>
          <a:lstStyle/>
          <a:p>
            <a:r>
              <a:rPr lang="en-US" dirty="0" smtClean="0"/>
              <a:t>Opportunity </a:t>
            </a:r>
          </a:p>
          <a:p>
            <a:r>
              <a:rPr lang="en-US" dirty="0" smtClean="0"/>
              <a:t>Vehicle for Improvement</a:t>
            </a:r>
          </a:p>
          <a:p>
            <a:r>
              <a:rPr lang="en-US" dirty="0" smtClean="0"/>
              <a:t>Communicating </a:t>
            </a:r>
          </a:p>
          <a:p>
            <a:r>
              <a:rPr lang="en-US" dirty="0" smtClean="0"/>
              <a:t>Relationships </a:t>
            </a:r>
          </a:p>
          <a:p>
            <a:r>
              <a:rPr lang="en-US" dirty="0" smtClean="0"/>
              <a:t>Teachers as the Owners</a:t>
            </a:r>
          </a:p>
          <a:p>
            <a:r>
              <a:rPr lang="en-US" dirty="0" smtClean="0"/>
              <a:t>All evidence </a:t>
            </a:r>
          </a:p>
          <a:p>
            <a:r>
              <a:rPr lang="en-US" dirty="0" smtClean="0"/>
              <a:t>Context Matters</a:t>
            </a:r>
          </a:p>
          <a:p>
            <a:r>
              <a:rPr lang="en-US" dirty="0" smtClean="0"/>
              <a:t>Growth Mind Set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Belief—Growth Mind Set</a:t>
            </a:r>
            <a:endParaRPr lang="en-US" dirty="0"/>
          </a:p>
        </p:txBody>
      </p:sp>
      <p:sp>
        <p:nvSpPr>
          <p:cNvPr id="3" name="Content Placeholder 2"/>
          <p:cNvSpPr>
            <a:spLocks noGrp="1"/>
          </p:cNvSpPr>
          <p:nvPr>
            <p:ph idx="1"/>
          </p:nvPr>
        </p:nvSpPr>
        <p:spPr/>
        <p:txBody>
          <a:bodyPr/>
          <a:lstStyle/>
          <a:p>
            <a:r>
              <a:rPr lang="en-US" dirty="0" smtClean="0"/>
              <a:t>Collaborative Process </a:t>
            </a:r>
          </a:p>
          <a:p>
            <a:r>
              <a:rPr lang="en-US" dirty="0" smtClean="0"/>
              <a:t>Supports Efforts to Improve</a:t>
            </a:r>
          </a:p>
          <a:p>
            <a:r>
              <a:rPr lang="en-US" dirty="0" smtClean="0"/>
              <a:t>Encourage Persistent Learning</a:t>
            </a:r>
          </a:p>
          <a:p>
            <a:r>
              <a:rPr lang="en-US" dirty="0" smtClean="0"/>
              <a:t>Evidence Promotes Thinking</a:t>
            </a:r>
          </a:p>
          <a:p>
            <a:r>
              <a:rPr lang="en-US" dirty="0" smtClean="0"/>
              <a:t>“Aha” Moments NOT “Gotcha”</a:t>
            </a:r>
          </a:p>
          <a:p>
            <a:endParaRPr lang="en-US" dirty="0" smtClean="0"/>
          </a:p>
          <a:p>
            <a:r>
              <a:rPr lang="en-US" dirty="0" smtClean="0"/>
              <a:t>ACTIONS follow BELIEFS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Compliance </a:t>
            </a:r>
          </a:p>
          <a:p>
            <a:r>
              <a:rPr lang="en-US" dirty="0" smtClean="0"/>
              <a:t>District Mandates</a:t>
            </a:r>
          </a:p>
          <a:p>
            <a:r>
              <a:rPr lang="en-US" dirty="0" smtClean="0"/>
              <a:t>Other Duties—One Man Band</a:t>
            </a:r>
          </a:p>
          <a:p>
            <a:r>
              <a:rPr lang="en-US" dirty="0" smtClean="0"/>
              <a:t>Developing &amp; Maintaining Relationships</a:t>
            </a:r>
          </a:p>
          <a:p>
            <a:r>
              <a:rPr lang="en-US" dirty="0" smtClean="0"/>
              <a:t>Not Taking it Personally</a:t>
            </a:r>
          </a:p>
          <a:p>
            <a:r>
              <a:rPr lang="en-US" dirty="0" smtClean="0"/>
              <a:t>YOUR Practice </a:t>
            </a:r>
          </a:p>
          <a:p>
            <a:r>
              <a:rPr lang="en-US" dirty="0" smtClean="0"/>
              <a:t>TIME, TIME, TIME, </a:t>
            </a:r>
          </a:p>
          <a:p>
            <a:r>
              <a:rPr lang="en-US" dirty="0" smtClean="0"/>
              <a:t>Resistive Staff </a:t>
            </a:r>
          </a:p>
          <a:p>
            <a:r>
              <a:rPr lang="en-US" dirty="0" smtClean="0"/>
              <a:t>And More</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574</TotalTime>
  <Words>2290</Words>
  <Application>Microsoft Office PowerPoint</Application>
  <PresentationFormat>On-screen Show (4:3)</PresentationFormat>
  <Paragraphs>341</Paragraphs>
  <Slides>33</Slides>
  <Notes>23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Using Teacher Evaluation Data for Differentiated  Professional Development and School-Wide Improvement </vt:lpstr>
      <vt:lpstr>Background in Teacher Evaluation</vt:lpstr>
      <vt:lpstr>Where are you now linking teacher evaluation and professional development?  </vt:lpstr>
      <vt:lpstr>What are your key beliefs around teacher evaluation and professional development? </vt:lpstr>
      <vt:lpstr>  How would your evaluate staff readiness?    What roadblocks do you face? </vt:lpstr>
      <vt:lpstr>Where are you now?</vt:lpstr>
      <vt:lpstr>Key Beliefs of Evaluators</vt:lpstr>
      <vt:lpstr>Key Belief—Growth Mind Set</vt:lpstr>
      <vt:lpstr>Challenges</vt:lpstr>
      <vt:lpstr>Resistive Staff</vt:lpstr>
      <vt:lpstr>Where is Staff at now?</vt:lpstr>
      <vt:lpstr>Where are WE now? Leverage Evaluation Structures </vt:lpstr>
      <vt:lpstr>Where are WE now? Leverage Evaluation Structures </vt:lpstr>
      <vt:lpstr>Where are WE now? Leverage Evaluation Structures </vt:lpstr>
      <vt:lpstr>Where are WE now? Leverage Evaluation Structures </vt:lpstr>
      <vt:lpstr>Where are WE now? Leverage Evaluation Structures </vt:lpstr>
      <vt:lpstr>Where are WE now? Leverage Evaluation Structures </vt:lpstr>
      <vt:lpstr>Where are WE now? Leverage Evaluation Structures </vt:lpstr>
      <vt:lpstr>Where are WE going?</vt:lpstr>
      <vt:lpstr>Where are WE going?</vt:lpstr>
      <vt:lpstr>How do we get there?</vt:lpstr>
      <vt:lpstr>How will WE get there? Relationships</vt:lpstr>
      <vt:lpstr>Examine Trust</vt:lpstr>
      <vt:lpstr>Know Me Not Just My Name</vt:lpstr>
      <vt:lpstr>How will WE get there? With Intention</vt:lpstr>
      <vt:lpstr>How will WE get there? With Intention</vt:lpstr>
      <vt:lpstr>How do we get there? Conversation Structures </vt:lpstr>
      <vt:lpstr>How will WE get there?  Next Steps Structures</vt:lpstr>
      <vt:lpstr>How will WE get there?  Next Steps Structures</vt:lpstr>
      <vt:lpstr>PowerPoint Presentation</vt:lpstr>
      <vt:lpstr>In Closing</vt:lpstr>
      <vt:lpstr>Lessons Learned from Marshmallows </vt:lpstr>
      <vt:lpstr>Your Next Step to Yourself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test</cp:lastModifiedBy>
  <cp:revision>23</cp:revision>
  <cp:lastPrinted>2016-06-09T20:15:05Z</cp:lastPrinted>
  <dcterms:created xsi:type="dcterms:W3CDTF">2016-06-18T18:36:41Z</dcterms:created>
  <dcterms:modified xsi:type="dcterms:W3CDTF">2016-06-23T14:54:21Z</dcterms:modified>
</cp:coreProperties>
</file>