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3" r:id="rId3"/>
    <p:sldId id="312" r:id="rId4"/>
    <p:sldId id="314" r:id="rId5"/>
    <p:sldId id="315" r:id="rId6"/>
    <p:sldId id="316" r:id="rId7"/>
    <p:sldId id="317" r:id="rId8"/>
    <p:sldId id="304" r:id="rId9"/>
    <p:sldId id="319" r:id="rId10"/>
    <p:sldId id="320" r:id="rId11"/>
    <p:sldId id="322" r:id="rId12"/>
    <p:sldId id="32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65" charset="0"/>
        <a:ea typeface="+mn-ea"/>
        <a:cs typeface="+mn-cs"/>
      </a:defRPr>
    </a:lvl1pPr>
    <a:lvl2pPr marL="457200" algn="l" rtl="0" fontAlgn="base">
      <a:spcBef>
        <a:spcPct val="0"/>
      </a:spcBef>
      <a:spcAft>
        <a:spcPct val="0"/>
      </a:spcAft>
      <a:defRPr kern="1200">
        <a:solidFill>
          <a:schemeClr val="tx1"/>
        </a:solidFill>
        <a:latin typeface="Arial" pitchFamily="-65" charset="0"/>
        <a:ea typeface="+mn-ea"/>
        <a:cs typeface="+mn-cs"/>
      </a:defRPr>
    </a:lvl2pPr>
    <a:lvl3pPr marL="914400" algn="l" rtl="0" fontAlgn="base">
      <a:spcBef>
        <a:spcPct val="0"/>
      </a:spcBef>
      <a:spcAft>
        <a:spcPct val="0"/>
      </a:spcAft>
      <a:defRPr kern="1200">
        <a:solidFill>
          <a:schemeClr val="tx1"/>
        </a:solidFill>
        <a:latin typeface="Arial" pitchFamily="-65" charset="0"/>
        <a:ea typeface="+mn-ea"/>
        <a:cs typeface="+mn-cs"/>
      </a:defRPr>
    </a:lvl3pPr>
    <a:lvl4pPr marL="1371600" algn="l" rtl="0" fontAlgn="base">
      <a:spcBef>
        <a:spcPct val="0"/>
      </a:spcBef>
      <a:spcAft>
        <a:spcPct val="0"/>
      </a:spcAft>
      <a:defRPr kern="1200">
        <a:solidFill>
          <a:schemeClr val="tx1"/>
        </a:solidFill>
        <a:latin typeface="Arial" pitchFamily="-65" charset="0"/>
        <a:ea typeface="+mn-ea"/>
        <a:cs typeface="+mn-cs"/>
      </a:defRPr>
    </a:lvl4pPr>
    <a:lvl5pPr marL="1828800" algn="l" rtl="0" fontAlgn="base">
      <a:spcBef>
        <a:spcPct val="0"/>
      </a:spcBef>
      <a:spcAft>
        <a:spcPct val="0"/>
      </a:spcAft>
      <a:defRPr kern="1200">
        <a:solidFill>
          <a:schemeClr val="tx1"/>
        </a:solidFill>
        <a:latin typeface="Arial" pitchFamily="-65" charset="0"/>
        <a:ea typeface="+mn-ea"/>
        <a:cs typeface="+mn-cs"/>
      </a:defRPr>
    </a:lvl5pPr>
    <a:lvl6pPr marL="2286000" algn="l" defTabSz="457200" rtl="0" eaLnBrk="1" latinLnBrk="0" hangingPunct="1">
      <a:defRPr kern="1200">
        <a:solidFill>
          <a:schemeClr val="tx1"/>
        </a:solidFill>
        <a:latin typeface="Arial" pitchFamily="-65" charset="0"/>
        <a:ea typeface="+mn-ea"/>
        <a:cs typeface="+mn-cs"/>
      </a:defRPr>
    </a:lvl6pPr>
    <a:lvl7pPr marL="2743200" algn="l" defTabSz="457200" rtl="0" eaLnBrk="1" latinLnBrk="0" hangingPunct="1">
      <a:defRPr kern="1200">
        <a:solidFill>
          <a:schemeClr val="tx1"/>
        </a:solidFill>
        <a:latin typeface="Arial" pitchFamily="-65" charset="0"/>
        <a:ea typeface="+mn-ea"/>
        <a:cs typeface="+mn-cs"/>
      </a:defRPr>
    </a:lvl7pPr>
    <a:lvl8pPr marL="3200400" algn="l" defTabSz="457200" rtl="0" eaLnBrk="1" latinLnBrk="0" hangingPunct="1">
      <a:defRPr kern="1200">
        <a:solidFill>
          <a:schemeClr val="tx1"/>
        </a:solidFill>
        <a:latin typeface="Arial" pitchFamily="-65" charset="0"/>
        <a:ea typeface="+mn-ea"/>
        <a:cs typeface="+mn-cs"/>
      </a:defRPr>
    </a:lvl8pPr>
    <a:lvl9pPr marL="3657600" algn="l" defTabSz="457200" rtl="0" eaLnBrk="1" latinLnBrk="0" hangingPunct="1">
      <a:defRPr kern="1200">
        <a:solidFill>
          <a:schemeClr val="tx1"/>
        </a:solidFill>
        <a:latin typeface="Arial"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18" d="100"/>
          <a:sy n="118" d="100"/>
        </p:scale>
        <p:origin x="-38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F7D4B9-9DA9-1442-91B0-5C8186A0BE01}" type="slidenum">
              <a:rPr lang="en-US"/>
              <a:pPr/>
              <a:t>‹#›</a:t>
            </a:fld>
            <a:endParaRPr lang="en-US"/>
          </a:p>
        </p:txBody>
      </p:sp>
    </p:spTree>
    <p:extLst>
      <p:ext uri="{BB962C8B-B14F-4D97-AF65-F5344CB8AC3E}">
        <p14:creationId xmlns:p14="http://schemas.microsoft.com/office/powerpoint/2010/main" val="107987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40AD210-D10F-C445-B398-A696D4EA5AB0}" type="slidenum">
              <a:rPr lang="en-US"/>
              <a:pPr/>
              <a:t>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Arial" pitchFamily="-65"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FB9A975-29D1-CF4A-A511-C15D6D8805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2CE96E6-73F0-9D4C-B9B5-F48E9B06035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86CB79-9B01-7245-8DCF-C6B49F3D85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CC236F-2DD0-854E-B1A7-A40087A6C76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081345-E5E6-944B-8BBA-1205728806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7BDFFCA-6A60-F14F-A314-4A99D5DDB4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5F25EFC-77BF-C243-A9C7-5D972180A4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03F622-8110-884B-BEC2-97B3334773B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BE78060-F61F-794D-8821-424253A504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982E3FC-BA37-4A49-9907-D0BC962B38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D0B31D3-8923-D94B-84BA-37ACDA7732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ED2728A-11B8-0D4F-9679-D93AB4A2AD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perone@ui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676400"/>
            <a:ext cx="8785225" cy="2057400"/>
          </a:xfrm>
        </p:spPr>
        <p:txBody>
          <a:bodyPr/>
          <a:lstStyle/>
          <a:p>
            <a:pPr eaLnBrk="1" hangingPunct="1"/>
            <a:r>
              <a:rPr lang="en-US" sz="3200" dirty="0"/>
              <a:t>Leading for Learning: Preparing School Leaders to Align Early Childhood and K-12 Education Systems</a:t>
            </a:r>
          </a:p>
        </p:txBody>
      </p:sp>
      <p:sp>
        <p:nvSpPr>
          <p:cNvPr id="2051"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052" name="Rectangle 6"/>
          <p:cNvSpPr>
            <a:spLocks noChangeArrowheads="1"/>
          </p:cNvSpPr>
          <p:nvPr/>
        </p:nvSpPr>
        <p:spPr bwMode="auto">
          <a:xfrm>
            <a:off x="0" y="3017838"/>
            <a:ext cx="184150" cy="366712"/>
          </a:xfrm>
          <a:prstGeom prst="rect">
            <a:avLst/>
          </a:prstGeom>
          <a:noFill/>
          <a:ln w="9525">
            <a:noFill/>
            <a:miter lim="800000"/>
            <a:headEnd/>
            <a:tailEnd/>
          </a:ln>
        </p:spPr>
        <p:txBody>
          <a:bodyPr wrap="none" anchor="ctr">
            <a:prstTxWarp prst="textNoShape">
              <a:avLst/>
            </a:prstTxWarp>
            <a:spAutoFit/>
          </a:bodyPr>
          <a:lstStyle/>
          <a:p>
            <a:endParaRPr lang="en-US"/>
          </a:p>
        </p:txBody>
      </p:sp>
      <p:sp>
        <p:nvSpPr>
          <p:cNvPr id="2054" name="Rectangle 8"/>
          <p:cNvSpPr>
            <a:spLocks noChangeArrowheads="1"/>
          </p:cNvSpPr>
          <p:nvPr/>
        </p:nvSpPr>
        <p:spPr bwMode="auto">
          <a:xfrm>
            <a:off x="0" y="2732088"/>
            <a:ext cx="184150" cy="366712"/>
          </a:xfrm>
          <a:prstGeom prst="rect">
            <a:avLst/>
          </a:prstGeom>
          <a:noFill/>
          <a:ln w="9525">
            <a:noFill/>
            <a:miter lim="800000"/>
            <a:headEnd/>
            <a:tailEnd/>
          </a:ln>
        </p:spPr>
        <p:txBody>
          <a:bodyPr wrap="none" anchor="ctr">
            <a:prstTxWarp prst="textNoShape">
              <a:avLst/>
            </a:prstTxWarp>
            <a:spAutoFit/>
          </a:bodyPr>
          <a:lstStyle/>
          <a:p>
            <a:endParaRPr lang="en-US"/>
          </a:p>
        </p:txBody>
      </p:sp>
      <p:sp>
        <p:nvSpPr>
          <p:cNvPr id="7" name="Rectangle 2"/>
          <p:cNvSpPr txBox="1">
            <a:spLocks noChangeArrowheads="1"/>
          </p:cNvSpPr>
          <p:nvPr/>
        </p:nvSpPr>
        <p:spPr bwMode="auto">
          <a:xfrm>
            <a:off x="685800" y="3657600"/>
            <a:ext cx="7772400" cy="1470025"/>
          </a:xfrm>
          <a:prstGeom prst="rect">
            <a:avLst/>
          </a:prstGeom>
          <a:noFill/>
          <a:ln w="9525">
            <a:noFill/>
            <a:miter lim="800000"/>
            <a:headEnd/>
            <a:tailEnd/>
          </a:ln>
        </p:spPr>
        <p:txBody>
          <a:bodyPr anchor="ctr">
            <a:prstTxWarp prst="textNoShape">
              <a:avLst/>
            </a:prstTxWarp>
          </a:bodyPr>
          <a:lstStyle/>
          <a:p>
            <a:pPr algn="ctr"/>
            <a:r>
              <a:rPr lang="en-US" sz="2000" dirty="0" smtClean="0">
                <a:solidFill>
                  <a:schemeClr val="tx2"/>
                </a:solidFill>
              </a:rPr>
              <a:t/>
            </a:r>
            <a:br>
              <a:rPr lang="en-US" sz="2000" dirty="0" smtClean="0">
                <a:solidFill>
                  <a:schemeClr val="tx2"/>
                </a:solidFill>
              </a:rPr>
            </a:br>
            <a:r>
              <a:rPr lang="en-US" sz="2000" dirty="0">
                <a:solidFill>
                  <a:schemeClr val="tx2"/>
                </a:solidFill>
              </a:rPr>
              <a:t>Steven Tozer,</a:t>
            </a:r>
            <a:r>
              <a:rPr lang="en-US" sz="2000" dirty="0" smtClean="0">
                <a:solidFill>
                  <a:schemeClr val="tx2"/>
                </a:solidFill>
              </a:rPr>
              <a:t> </a:t>
            </a:r>
            <a:r>
              <a:rPr lang="en-US" sz="2000" dirty="0" err="1" smtClean="0">
                <a:solidFill>
                  <a:schemeClr val="tx2"/>
                </a:solidFill>
              </a:rPr>
              <a:t>Artin</a:t>
            </a:r>
            <a:r>
              <a:rPr lang="en-US" sz="2000" dirty="0" smtClean="0">
                <a:solidFill>
                  <a:schemeClr val="tx2"/>
                </a:solidFill>
              </a:rPr>
              <a:t> </a:t>
            </a:r>
            <a:r>
              <a:rPr lang="en-US" sz="2000" dirty="0" err="1" smtClean="0">
                <a:solidFill>
                  <a:schemeClr val="tx2"/>
                </a:solidFill>
              </a:rPr>
              <a:t>Goncu</a:t>
            </a:r>
            <a:r>
              <a:rPr lang="en-US" sz="2000" dirty="0" smtClean="0">
                <a:solidFill>
                  <a:schemeClr val="tx2"/>
                </a:solidFill>
              </a:rPr>
              <a:t>, Anthony </a:t>
            </a:r>
            <a:r>
              <a:rPr lang="en-US" sz="2000" dirty="0" err="1">
                <a:solidFill>
                  <a:schemeClr val="tx2"/>
                </a:solidFill>
              </a:rPr>
              <a:t>Perone</a:t>
            </a:r>
            <a:r>
              <a:rPr lang="en-US" sz="2000" dirty="0">
                <a:solidFill>
                  <a:schemeClr val="tx2"/>
                </a:solidFill>
              </a:rPr>
              <a:t>,</a:t>
            </a:r>
            <a:r>
              <a:rPr lang="en-US" sz="2000" dirty="0" smtClean="0">
                <a:solidFill>
                  <a:schemeClr val="tx2"/>
                </a:solidFill>
              </a:rPr>
              <a:t> </a:t>
            </a:r>
          </a:p>
          <a:p>
            <a:pPr algn="ctr"/>
            <a:r>
              <a:rPr lang="en-US" sz="2000" dirty="0" smtClean="0">
                <a:solidFill>
                  <a:schemeClr val="tx2"/>
                </a:solidFill>
              </a:rPr>
              <a:t>University </a:t>
            </a:r>
            <a:r>
              <a:rPr lang="en-US" sz="2000" dirty="0">
                <a:solidFill>
                  <a:schemeClr val="tx2"/>
                </a:solidFill>
              </a:rPr>
              <a:t>of Illinois at Chicago</a:t>
            </a:r>
          </a:p>
        </p:txBody>
      </p:sp>
      <p:sp>
        <p:nvSpPr>
          <p:cNvPr id="2056" name="Rectangle 5"/>
          <p:cNvSpPr>
            <a:spLocks noChangeArrowheads="1"/>
          </p:cNvSpPr>
          <p:nvPr/>
        </p:nvSpPr>
        <p:spPr bwMode="auto">
          <a:xfrm>
            <a:off x="0" y="67056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057" name="Rectangle 9"/>
          <p:cNvSpPr>
            <a:spLocks noChangeArrowheads="1"/>
          </p:cNvSpPr>
          <p:nvPr/>
        </p:nvSpPr>
        <p:spPr bwMode="auto">
          <a:xfrm>
            <a:off x="2590800" y="5334000"/>
            <a:ext cx="4876800" cy="923330"/>
          </a:xfrm>
          <a:prstGeom prst="rect">
            <a:avLst/>
          </a:prstGeom>
          <a:noFill/>
          <a:ln w="9525">
            <a:noFill/>
            <a:miter lim="800000"/>
            <a:headEnd/>
            <a:tailEnd/>
          </a:ln>
          <a:effectLst/>
        </p:spPr>
        <p:txBody>
          <a:bodyPr wrap="square">
            <a:prstTxWarp prst="textNoShape">
              <a:avLst/>
            </a:prstTxWarp>
            <a:spAutoFit/>
          </a:bodyPr>
          <a:lstStyle/>
          <a:p>
            <a:r>
              <a:rPr lang="en-US" dirty="0" smtClean="0"/>
              <a:t>Supported </a:t>
            </a:r>
            <a:r>
              <a:rPr lang="en-US" dirty="0"/>
              <a:t>by McCormick </a:t>
            </a:r>
            <a:r>
              <a:rPr lang="en-US" dirty="0" smtClean="0"/>
              <a:t>Foundation and the   UIC Center for Urban Education Leadership</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rgbClr val="FF0000"/>
          </a:solidFill>
        </p:spPr>
        <p:txBody>
          <a:bodyPr/>
          <a:lstStyle/>
          <a:p>
            <a:r>
              <a:rPr lang="en-US" sz="3200"/>
              <a:t>Components as a Result of PK-12 Redesign Cont’d.</a:t>
            </a:r>
          </a:p>
        </p:txBody>
      </p:sp>
      <p:sp>
        <p:nvSpPr>
          <p:cNvPr id="23555" name="Content Placeholder 2"/>
          <p:cNvSpPr>
            <a:spLocks noGrp="1"/>
          </p:cNvSpPr>
          <p:nvPr>
            <p:ph idx="1"/>
          </p:nvPr>
        </p:nvSpPr>
        <p:spPr/>
        <p:txBody>
          <a:bodyPr/>
          <a:lstStyle/>
          <a:p>
            <a:r>
              <a:rPr lang="en-US" sz="2400" dirty="0">
                <a:latin typeface="Arial" pitchFamily="-65" charset="0"/>
                <a:ea typeface="Arial" pitchFamily="-65" charset="0"/>
                <a:cs typeface="Arial" pitchFamily="-65" charset="0"/>
              </a:rPr>
              <a:t>funding of five elementary schools to become visitation sites for the rest of the program, including hosting candidates in </a:t>
            </a:r>
            <a:r>
              <a:rPr lang="en-US" sz="2400" dirty="0" err="1">
                <a:latin typeface="Arial" pitchFamily="-65" charset="0"/>
                <a:ea typeface="Arial" pitchFamily="-65" charset="0"/>
                <a:cs typeface="Arial" pitchFamily="-65" charset="0"/>
              </a:rPr>
              <a:t>PreK</a:t>
            </a:r>
            <a:r>
              <a:rPr lang="en-US" sz="2400" dirty="0">
                <a:latin typeface="Arial" pitchFamily="-65" charset="0"/>
                <a:ea typeface="Arial" pitchFamily="-65" charset="0"/>
                <a:cs typeface="Arial" pitchFamily="-65" charset="0"/>
              </a:rPr>
              <a:t> classrooms</a:t>
            </a:r>
          </a:p>
          <a:p>
            <a:r>
              <a:rPr lang="en-US" sz="2400" dirty="0">
                <a:latin typeface="Arial" pitchFamily="-65" charset="0"/>
                <a:ea typeface="Arial" pitchFamily="-65" charset="0"/>
                <a:cs typeface="Arial" pitchFamily="-65" charset="0"/>
              </a:rPr>
              <a:t>documentation strategies of outstanding ECE practice in UIC-led schools, use of those cases as exemplars of practice for education leadership and to assist all UIC-led schools with strengthening their ECE programs.</a:t>
            </a:r>
          </a:p>
          <a:p>
            <a:r>
              <a:rPr lang="en-US" sz="2400" dirty="0">
                <a:latin typeface="Arial" pitchFamily="-65" charset="0"/>
                <a:ea typeface="Arial" pitchFamily="-65" charset="0"/>
                <a:cs typeface="Arial" pitchFamily="-65" charset="0"/>
              </a:rPr>
              <a:t>assessment of the ECE leadership initiative</a:t>
            </a:r>
          </a:p>
          <a:p>
            <a:endParaRPr lang="en-US" dirty="0"/>
          </a:p>
          <a:p>
            <a:endParaRPr lang="en-US" dirty="0"/>
          </a:p>
        </p:txBody>
      </p:sp>
      <p:sp>
        <p:nvSpPr>
          <p:cNvPr id="23556"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3557" name="Rectangle 5"/>
          <p:cNvSpPr>
            <a:spLocks noChangeArrowheads="1"/>
          </p:cNvSpPr>
          <p:nvPr/>
        </p:nvSpPr>
        <p:spPr bwMode="auto">
          <a:xfrm>
            <a:off x="0" y="67818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rgbClr val="FF0000"/>
          </a:solidFill>
        </p:spPr>
        <p:txBody>
          <a:bodyPr/>
          <a:lstStyle/>
          <a:p>
            <a:r>
              <a:rPr lang="en-US" sz="3200" dirty="0" smtClean="0"/>
              <a:t>Next-Generation </a:t>
            </a:r>
            <a:br>
              <a:rPr lang="en-US" sz="3200" dirty="0" smtClean="0"/>
            </a:br>
            <a:r>
              <a:rPr lang="en-US" sz="3200" dirty="0" smtClean="0"/>
              <a:t>School Leader Preparation Programs</a:t>
            </a:r>
            <a:endParaRPr lang="en-US" sz="3200" dirty="0"/>
          </a:p>
        </p:txBody>
      </p:sp>
      <p:sp>
        <p:nvSpPr>
          <p:cNvPr id="23555" name="Content Placeholder 2"/>
          <p:cNvSpPr>
            <a:spLocks noGrp="1"/>
          </p:cNvSpPr>
          <p:nvPr>
            <p:ph idx="1"/>
          </p:nvPr>
        </p:nvSpPr>
        <p:spPr/>
        <p:txBody>
          <a:bodyPr/>
          <a:lstStyle/>
          <a:p>
            <a:r>
              <a:rPr lang="en-US" sz="2400" dirty="0" smtClean="0">
                <a:latin typeface="Arial" pitchFamily="-65" charset="0"/>
                <a:ea typeface="Arial" pitchFamily="-65" charset="0"/>
                <a:cs typeface="Arial" pitchFamily="-65" charset="0"/>
              </a:rPr>
              <a:t>“We could not have accomplished what we did at Rachel Carson Elementary School without the early childhood program.”—Dr. Kathleen Mayer, Principal, and now UIC Leadership Coach</a:t>
            </a:r>
          </a:p>
          <a:p>
            <a:pPr>
              <a:buNone/>
            </a:pPr>
            <a:r>
              <a:rPr lang="en-US" sz="2400" dirty="0" smtClean="0">
                <a:latin typeface="Arial" pitchFamily="-65" charset="0"/>
                <a:ea typeface="Arial" pitchFamily="-65" charset="0"/>
                <a:cs typeface="Arial" pitchFamily="-65" charset="0"/>
              </a:rPr>
              <a:t>Next-generation programs in principal preparation:</a:t>
            </a:r>
          </a:p>
          <a:p>
            <a:r>
              <a:rPr lang="en-US" sz="2400" dirty="0" smtClean="0">
                <a:latin typeface="Arial" pitchFamily="-65" charset="0"/>
                <a:ea typeface="Arial" pitchFamily="-65" charset="0"/>
                <a:cs typeface="Arial" pitchFamily="-65" charset="0"/>
              </a:rPr>
              <a:t>Outcomes-oriented (placement, impact)</a:t>
            </a:r>
            <a:endParaRPr lang="en-US" sz="2000" dirty="0" smtClean="0">
              <a:latin typeface="Arial" pitchFamily="-65" charset="0"/>
              <a:ea typeface="Arial" pitchFamily="-65" charset="0"/>
              <a:cs typeface="Arial" pitchFamily="-65" charset="0"/>
            </a:endParaRPr>
          </a:p>
          <a:p>
            <a:r>
              <a:rPr lang="en-US" sz="2400" dirty="0" smtClean="0">
                <a:latin typeface="Arial" pitchFamily="-65" charset="0"/>
                <a:ea typeface="Arial" pitchFamily="-65" charset="0"/>
                <a:cs typeface="Arial" pitchFamily="-65" charset="0"/>
              </a:rPr>
              <a:t>Highly selective (e.g., Rainwater, AREL)</a:t>
            </a:r>
          </a:p>
          <a:p>
            <a:r>
              <a:rPr lang="en-US" sz="2400" dirty="0" smtClean="0">
                <a:latin typeface="Arial" pitchFamily="-65" charset="0"/>
                <a:ea typeface="Arial" pitchFamily="-65" charset="0"/>
                <a:cs typeface="Arial" pitchFamily="-65" charset="0"/>
              </a:rPr>
              <a:t>Partnerships with school systems (Wallace, EDC)</a:t>
            </a:r>
          </a:p>
          <a:p>
            <a:r>
              <a:rPr lang="en-US" sz="2400" dirty="0" smtClean="0">
                <a:latin typeface="Arial" pitchFamily="-65" charset="0"/>
                <a:ea typeface="Arial" pitchFamily="-65" charset="0"/>
                <a:cs typeface="Arial" pitchFamily="-65" charset="0"/>
              </a:rPr>
              <a:t>Clinically intensive (e.g. Chicago’s new CLC)</a:t>
            </a:r>
          </a:p>
          <a:p>
            <a:r>
              <a:rPr lang="en-US" sz="2400" dirty="0" smtClean="0">
                <a:latin typeface="Arial" pitchFamily="-65" charset="0"/>
                <a:ea typeface="Arial" pitchFamily="-65" charset="0"/>
                <a:cs typeface="Arial" pitchFamily="-65" charset="0"/>
              </a:rPr>
              <a:t>Pre-K inclusive </a:t>
            </a:r>
            <a:r>
              <a:rPr lang="en-US" sz="2400" smtClean="0">
                <a:latin typeface="Arial" pitchFamily="-65" charset="0"/>
                <a:ea typeface="Arial" pitchFamily="-65" charset="0"/>
                <a:cs typeface="Arial" pitchFamily="-65" charset="0"/>
              </a:rPr>
              <a:t>(Illinois and ?)</a:t>
            </a:r>
          </a:p>
          <a:p>
            <a:endParaRPr lang="en-US" sz="2400" dirty="0" smtClean="0">
              <a:latin typeface="Arial" pitchFamily="-65" charset="0"/>
              <a:ea typeface="Arial" pitchFamily="-65" charset="0"/>
              <a:cs typeface="Arial" pitchFamily="-65" charset="0"/>
            </a:endParaRPr>
          </a:p>
          <a:p>
            <a:endParaRPr lang="en-US" sz="2400" dirty="0" smtClean="0">
              <a:latin typeface="Arial" pitchFamily="-65" charset="0"/>
              <a:ea typeface="Arial" pitchFamily="-65" charset="0"/>
              <a:cs typeface="Arial" pitchFamily="-65" charset="0"/>
            </a:endParaRPr>
          </a:p>
          <a:p>
            <a:endParaRPr lang="en-US" sz="2400" dirty="0" smtClean="0">
              <a:latin typeface="Arial" pitchFamily="-65" charset="0"/>
              <a:ea typeface="Arial" pitchFamily="-65" charset="0"/>
              <a:cs typeface="Arial" pitchFamily="-65" charset="0"/>
            </a:endParaRPr>
          </a:p>
          <a:p>
            <a:endParaRPr lang="en-US" dirty="0"/>
          </a:p>
          <a:p>
            <a:endParaRPr lang="en-US" dirty="0"/>
          </a:p>
        </p:txBody>
      </p:sp>
      <p:sp>
        <p:nvSpPr>
          <p:cNvPr id="23556"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3557" name="Rectangle 5"/>
          <p:cNvSpPr>
            <a:spLocks noChangeArrowheads="1"/>
          </p:cNvSpPr>
          <p:nvPr/>
        </p:nvSpPr>
        <p:spPr bwMode="auto">
          <a:xfrm>
            <a:off x="0" y="67818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57200" y="1066800"/>
            <a:ext cx="8229600" cy="5029200"/>
          </a:xfrm>
        </p:spPr>
        <p:txBody>
          <a:bodyPr/>
          <a:lstStyle/>
          <a:p>
            <a:pPr marL="0" indent="0" algn="ctr" eaLnBrk="1" hangingPunct="1">
              <a:buFontTx/>
              <a:buNone/>
            </a:pPr>
            <a:endParaRPr lang="en-US" dirty="0" smtClean="0">
              <a:solidFill>
                <a:srgbClr val="000000"/>
              </a:solidFill>
              <a:latin typeface="High Tower Text" pitchFamily="18" charset="0"/>
            </a:endParaRPr>
          </a:p>
          <a:p>
            <a:pPr marL="0" indent="0" algn="ctr" eaLnBrk="1" hangingPunct="1">
              <a:buFontTx/>
              <a:buNone/>
            </a:pPr>
            <a:endParaRPr lang="en-US" dirty="0" smtClean="0">
              <a:solidFill>
                <a:srgbClr val="000000"/>
              </a:solidFill>
              <a:latin typeface="High Tower Text" pitchFamily="18" charset="0"/>
            </a:endParaRPr>
          </a:p>
          <a:p>
            <a:pPr marL="0" indent="0" algn="ctr" eaLnBrk="1" hangingPunct="1">
              <a:buFontTx/>
              <a:buNone/>
            </a:pPr>
            <a:r>
              <a:rPr lang="en-US" dirty="0" smtClean="0">
                <a:solidFill>
                  <a:srgbClr val="000000"/>
                </a:solidFill>
                <a:latin typeface="High Tower Text" pitchFamily="18" charset="0"/>
              </a:rPr>
              <a:t>For </a:t>
            </a:r>
            <a:r>
              <a:rPr lang="en-US" dirty="0">
                <a:solidFill>
                  <a:srgbClr val="000000"/>
                </a:solidFill>
                <a:latin typeface="High Tower Text" pitchFamily="18" charset="0"/>
              </a:rPr>
              <a:t>more information, contact:</a:t>
            </a:r>
          </a:p>
          <a:p>
            <a:pPr marL="0" indent="0" algn="ctr" eaLnBrk="1" hangingPunct="1">
              <a:buFontTx/>
              <a:buNone/>
            </a:pPr>
            <a:r>
              <a:rPr lang="en-US" dirty="0">
                <a:solidFill>
                  <a:srgbClr val="000000"/>
                </a:solidFill>
                <a:latin typeface="High Tower Text" pitchFamily="18" charset="0"/>
              </a:rPr>
              <a:t>Steve Tozer or Tony </a:t>
            </a:r>
            <a:r>
              <a:rPr lang="en-US" dirty="0" err="1">
                <a:solidFill>
                  <a:srgbClr val="000000"/>
                </a:solidFill>
                <a:latin typeface="High Tower Text" pitchFamily="18" charset="0"/>
              </a:rPr>
              <a:t>Perone</a:t>
            </a:r>
            <a:endParaRPr lang="en-US" dirty="0">
              <a:solidFill>
                <a:srgbClr val="000000"/>
              </a:solidFill>
              <a:latin typeface="High Tower Text" pitchFamily="18" charset="0"/>
            </a:endParaRPr>
          </a:p>
          <a:p>
            <a:pPr marL="0" indent="0" algn="ctr" eaLnBrk="1" hangingPunct="1">
              <a:buFontTx/>
              <a:buNone/>
            </a:pPr>
            <a:r>
              <a:rPr lang="en-US" dirty="0" err="1">
                <a:solidFill>
                  <a:schemeClr val="hlink"/>
                </a:solidFill>
                <a:latin typeface="High Tower Text" pitchFamily="18" charset="0"/>
              </a:rPr>
              <a:t>stozer@uic.edu</a:t>
            </a:r>
            <a:r>
              <a:rPr lang="en-US" dirty="0">
                <a:solidFill>
                  <a:schemeClr val="hlink"/>
                </a:solidFill>
                <a:latin typeface="High Tower Text" pitchFamily="18" charset="0"/>
              </a:rPr>
              <a:t>, </a:t>
            </a:r>
          </a:p>
          <a:p>
            <a:pPr marL="0" indent="0" algn="ctr" eaLnBrk="1" hangingPunct="1">
              <a:buFontTx/>
              <a:buNone/>
            </a:pPr>
            <a:r>
              <a:rPr lang="en-US" dirty="0">
                <a:solidFill>
                  <a:schemeClr val="hlink"/>
                </a:solidFill>
                <a:latin typeface="High Tower Text" pitchFamily="18" charset="0"/>
                <a:hlinkClick r:id="rId2"/>
              </a:rPr>
              <a:t>aperone@uic.edu</a:t>
            </a:r>
            <a:endParaRPr lang="en-US" dirty="0" smtClean="0">
              <a:solidFill>
                <a:srgbClr val="000000"/>
              </a:solidFill>
              <a:latin typeface="High Tower Text" pitchFamily="18" charset="0"/>
            </a:endParaRPr>
          </a:p>
          <a:p>
            <a:pPr marL="0" indent="0" algn="ctr" eaLnBrk="1" hangingPunct="1">
              <a:buFontTx/>
              <a:buNone/>
            </a:pPr>
            <a:endParaRPr lang="en-US" dirty="0">
              <a:latin typeface="High Tower Text" pitchFamily="18" charset="0"/>
            </a:endParaRPr>
          </a:p>
        </p:txBody>
      </p:sp>
      <p:sp>
        <p:nvSpPr>
          <p:cNvPr id="24579" name="Rectangle 7"/>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685800"/>
            <a:ext cx="7772400" cy="1470025"/>
          </a:xfrm>
          <a:solidFill>
            <a:srgbClr val="CC0000"/>
          </a:solidFill>
        </p:spPr>
        <p:txBody>
          <a:bodyPr/>
          <a:lstStyle/>
          <a:p>
            <a:r>
              <a:rPr lang="en-US"/>
              <a:t>Integrating Early Learning into Principal Preparation</a:t>
            </a:r>
          </a:p>
        </p:txBody>
      </p:sp>
      <p:sp>
        <p:nvSpPr>
          <p:cNvPr id="16387" name="Subtitle 2"/>
          <p:cNvSpPr>
            <a:spLocks noGrp="1"/>
          </p:cNvSpPr>
          <p:nvPr>
            <p:ph type="subTitle" idx="1"/>
          </p:nvPr>
        </p:nvSpPr>
        <p:spPr>
          <a:xfrm>
            <a:off x="1447800" y="2522538"/>
            <a:ext cx="6400800" cy="1752600"/>
          </a:xfrm>
        </p:spPr>
        <p:txBody>
          <a:bodyPr/>
          <a:lstStyle/>
          <a:p>
            <a:r>
              <a:rPr lang="en-US" b="1"/>
              <a:t> </a:t>
            </a:r>
            <a:r>
              <a:rPr lang="en-US"/>
              <a:t>Case Example at University of Illinois at Chicago</a:t>
            </a:r>
          </a:p>
          <a:p>
            <a:endParaRPr lang="en-US"/>
          </a:p>
        </p:txBody>
      </p:sp>
      <p:sp>
        <p:nvSpPr>
          <p:cNvPr id="16388" name="Rectangle 7"/>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16389" name="Rectangle 7"/>
          <p:cNvSpPr>
            <a:spLocks noChangeArrowheads="1"/>
          </p:cNvSpPr>
          <p:nvPr/>
        </p:nvSpPr>
        <p:spPr bwMode="auto">
          <a:xfrm>
            <a:off x="0" y="67056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pic>
        <p:nvPicPr>
          <p:cNvPr id="16390" name="Picture 6"/>
          <p:cNvPicPr>
            <a:picLocks noChangeAspect="1"/>
          </p:cNvPicPr>
          <p:nvPr/>
        </p:nvPicPr>
        <p:blipFill>
          <a:blip r:embed="rId2"/>
          <a:srcRect/>
          <a:stretch>
            <a:fillRect/>
          </a:stretch>
        </p:blipFill>
        <p:spPr bwMode="auto">
          <a:xfrm>
            <a:off x="0" y="4275138"/>
            <a:ext cx="9144000" cy="2446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458200" cy="1143000"/>
          </a:xfrm>
          <a:solidFill>
            <a:srgbClr val="FF0000"/>
          </a:solidFill>
        </p:spPr>
        <p:txBody>
          <a:bodyPr/>
          <a:lstStyle/>
          <a:p>
            <a:r>
              <a:rPr lang="en-US" sz="3200"/>
              <a:t>Background of the UIC Initiative</a:t>
            </a:r>
          </a:p>
        </p:txBody>
      </p:sp>
      <p:sp>
        <p:nvSpPr>
          <p:cNvPr id="17411" name="Content Placeholder 2"/>
          <p:cNvSpPr>
            <a:spLocks noGrp="1"/>
          </p:cNvSpPr>
          <p:nvPr>
            <p:ph idx="1"/>
          </p:nvPr>
        </p:nvSpPr>
        <p:spPr>
          <a:xfrm>
            <a:off x="457200" y="1600200"/>
            <a:ext cx="8458200" cy="5105400"/>
          </a:xfrm>
        </p:spPr>
        <p:txBody>
          <a:bodyPr/>
          <a:lstStyle/>
          <a:p>
            <a:r>
              <a:rPr lang="en-US" sz="2400" dirty="0" err="1">
                <a:latin typeface="Arial" pitchFamily="-65" charset="0"/>
                <a:ea typeface="Arial" pitchFamily="-65" charset="0"/>
                <a:cs typeface="Arial" pitchFamily="-65" charset="0"/>
              </a:rPr>
              <a:t>Ed.D</a:t>
            </a:r>
            <a:r>
              <a:rPr lang="en-US" sz="2400" dirty="0">
                <a:latin typeface="Arial" pitchFamily="-65" charset="0"/>
                <a:ea typeface="Arial" pitchFamily="-65" charset="0"/>
                <a:cs typeface="Arial" pitchFamily="-65" charset="0"/>
              </a:rPr>
              <a:t>. Urban Leadership Program</a:t>
            </a:r>
            <a:endParaRPr lang="en-US" sz="2400" dirty="0" smtClean="0">
              <a:latin typeface="Arial" pitchFamily="-65" charset="0"/>
              <a:ea typeface="Arial" pitchFamily="-65" charset="0"/>
              <a:cs typeface="Arial" pitchFamily="-65" charset="0"/>
            </a:endParaRPr>
          </a:p>
          <a:p>
            <a:pPr lvl="1"/>
            <a:r>
              <a:rPr lang="en-US" sz="2400" dirty="0" smtClean="0">
                <a:latin typeface="Arial" pitchFamily="-65" charset="0"/>
                <a:ea typeface="Arial" pitchFamily="-65" charset="0"/>
                <a:cs typeface="Arial" pitchFamily="-65" charset="0"/>
              </a:rPr>
              <a:t>strongly committed to clear metrics that inform a continuous improvement model designed to increase impact on preK-12 student learning in high need schools (“results oriented,” inquiry oriented)</a:t>
            </a:r>
          </a:p>
          <a:p>
            <a:pPr lvl="1"/>
            <a:r>
              <a:rPr lang="en-US" sz="2400" dirty="0" smtClean="0">
                <a:latin typeface="Arial" pitchFamily="-65" charset="0"/>
                <a:ea typeface="Arial" pitchFamily="-65" charset="0"/>
                <a:cs typeface="Arial" pitchFamily="-65" charset="0"/>
              </a:rPr>
              <a:t>highly </a:t>
            </a:r>
            <a:r>
              <a:rPr lang="en-US" sz="2400" dirty="0">
                <a:latin typeface="Arial" pitchFamily="-65" charset="0"/>
                <a:ea typeface="Arial" pitchFamily="-65" charset="0"/>
                <a:cs typeface="Arial" pitchFamily="-65" charset="0"/>
              </a:rPr>
              <a:t>selective in admissions and program completion</a:t>
            </a:r>
          </a:p>
          <a:p>
            <a:pPr lvl="1"/>
            <a:r>
              <a:rPr lang="en-US" sz="2400" dirty="0">
                <a:latin typeface="Arial" pitchFamily="-65" charset="0"/>
                <a:ea typeface="Arial" pitchFamily="-65" charset="0"/>
                <a:cs typeface="Arial" pitchFamily="-65" charset="0"/>
              </a:rPr>
              <a:t>clinically intensive with a full-year paid residency sponsored by CPS</a:t>
            </a:r>
          </a:p>
          <a:p>
            <a:pPr lvl="1"/>
            <a:r>
              <a:rPr lang="en-US" sz="2400" dirty="0">
                <a:latin typeface="Arial" pitchFamily="-65" charset="0"/>
                <a:ea typeface="Arial" pitchFamily="-65" charset="0"/>
                <a:cs typeface="Arial" pitchFamily="-65" charset="0"/>
              </a:rPr>
              <a:t>clinical staff of full-time retired principals who supervise and coach each candidate for a minimum of three years</a:t>
            </a:r>
          </a:p>
          <a:p>
            <a:pPr lvl="1"/>
            <a:r>
              <a:rPr lang="en-US" sz="2400" dirty="0">
                <a:latin typeface="Arial" pitchFamily="-65" charset="0"/>
                <a:ea typeface="Arial" pitchFamily="-65" charset="0"/>
                <a:cs typeface="Arial" pitchFamily="-65" charset="0"/>
              </a:rPr>
              <a:t>programmatically intentional in its integration of theory, research, and </a:t>
            </a:r>
            <a:r>
              <a:rPr lang="en-US" sz="2400" dirty="0" smtClean="0">
                <a:latin typeface="Arial" pitchFamily="-65" charset="0"/>
                <a:ea typeface="Arial" pitchFamily="-65" charset="0"/>
                <a:cs typeface="Arial" pitchFamily="-65" charset="0"/>
              </a:rPr>
              <a:t>practice</a:t>
            </a:r>
            <a:endParaRPr lang="en-US" sz="2400" dirty="0">
              <a:latin typeface="Arial" pitchFamily="-65" charset="0"/>
              <a:ea typeface="Arial" pitchFamily="-65" charset="0"/>
              <a:cs typeface="Arial" pitchFamily="-65" charset="0"/>
            </a:endParaRPr>
          </a:p>
        </p:txBody>
      </p:sp>
      <p:sp>
        <p:nvSpPr>
          <p:cNvPr id="17412"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17413" name="Rectangle 5"/>
          <p:cNvSpPr>
            <a:spLocks noChangeArrowheads="1"/>
          </p:cNvSpPr>
          <p:nvPr/>
        </p:nvSpPr>
        <p:spPr bwMode="auto">
          <a:xfrm>
            <a:off x="0" y="673735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solidFill>
            <a:srgbClr val="FF0000"/>
          </a:solidFill>
        </p:spPr>
        <p:txBody>
          <a:bodyPr/>
          <a:lstStyle/>
          <a:p>
            <a:r>
              <a:rPr lang="en-US" sz="3600" dirty="0"/>
              <a:t>UIC Program </a:t>
            </a:r>
            <a:r>
              <a:rPr lang="en-US" sz="3600" dirty="0" smtClean="0"/>
              <a:t>Recognition</a:t>
            </a:r>
            <a:endParaRPr lang="en-US" sz="3600" dirty="0"/>
          </a:p>
        </p:txBody>
      </p:sp>
      <p:sp>
        <p:nvSpPr>
          <p:cNvPr id="18435" name="Content Placeholder 2"/>
          <p:cNvSpPr>
            <a:spLocks noGrp="1"/>
          </p:cNvSpPr>
          <p:nvPr>
            <p:ph idx="1"/>
          </p:nvPr>
        </p:nvSpPr>
        <p:spPr>
          <a:xfrm>
            <a:off x="457200" y="1752600"/>
            <a:ext cx="8229600" cy="4525963"/>
          </a:xfrm>
        </p:spPr>
        <p:txBody>
          <a:bodyPr/>
          <a:lstStyle/>
          <a:p>
            <a:r>
              <a:rPr lang="en-US" sz="2400" dirty="0" smtClean="0">
                <a:latin typeface="Arial" pitchFamily="-65" charset="0"/>
                <a:ea typeface="Arial" pitchFamily="-65" charset="0"/>
                <a:cs typeface="Arial" pitchFamily="-65" charset="0"/>
              </a:rPr>
              <a:t>“Model</a:t>
            </a:r>
            <a:r>
              <a:rPr lang="en-US" sz="2400" dirty="0">
                <a:latin typeface="Arial" pitchFamily="-65" charset="0"/>
                <a:ea typeface="Arial" pitchFamily="-65" charset="0"/>
                <a:cs typeface="Arial" pitchFamily="-65" charset="0"/>
              </a:rPr>
              <a:t>” program by</a:t>
            </a:r>
            <a:r>
              <a:rPr lang="en-US" sz="2400" dirty="0" smtClean="0">
                <a:latin typeface="Arial" pitchFamily="-65" charset="0"/>
                <a:ea typeface="Arial" pitchFamily="-65" charset="0"/>
                <a:cs typeface="Arial" pitchFamily="-65" charset="0"/>
              </a:rPr>
              <a:t> IBHE Blue </a:t>
            </a:r>
            <a:r>
              <a:rPr lang="en-US" sz="2400" dirty="0">
                <a:latin typeface="Arial" pitchFamily="-65" charset="0"/>
                <a:ea typeface="Arial" pitchFamily="-65" charset="0"/>
                <a:cs typeface="Arial" pitchFamily="-65" charset="0"/>
              </a:rPr>
              <a:t>Ribbon Commission on School Leadership</a:t>
            </a:r>
            <a:endParaRPr lang="en-US" sz="2400" dirty="0" smtClean="0">
              <a:latin typeface="Arial" pitchFamily="-65" charset="0"/>
              <a:ea typeface="Arial" pitchFamily="-65" charset="0"/>
              <a:cs typeface="Arial" pitchFamily="-65" charset="0"/>
            </a:endParaRPr>
          </a:p>
          <a:p>
            <a:r>
              <a:rPr lang="en-US" sz="2400" dirty="0" smtClean="0">
                <a:latin typeface="Arial" pitchFamily="-65" charset="0"/>
                <a:ea typeface="Arial" pitchFamily="-65" charset="0"/>
                <a:cs typeface="Arial" pitchFamily="-65" charset="0"/>
              </a:rPr>
              <a:t>Pubs by EDC, FDC, Rainwater, UCEA, Wallace </a:t>
            </a:r>
          </a:p>
          <a:p>
            <a:r>
              <a:rPr lang="en-US" sz="2400" dirty="0" smtClean="0">
                <a:latin typeface="Arial" pitchFamily="-65" charset="0"/>
                <a:ea typeface="Arial" pitchFamily="-65" charset="0"/>
                <a:cs typeface="Arial" pitchFamily="-65" charset="0"/>
              </a:rPr>
              <a:t>Exemplary </a:t>
            </a:r>
            <a:r>
              <a:rPr lang="en-US" sz="2400" dirty="0">
                <a:latin typeface="Arial" pitchFamily="-65" charset="0"/>
                <a:ea typeface="Arial" pitchFamily="-65" charset="0"/>
                <a:cs typeface="Arial" pitchFamily="-65" charset="0"/>
              </a:rPr>
              <a:t>Status in the newly launched Alliance to Reform Education Leadership (AREL</a:t>
            </a:r>
            <a:r>
              <a:rPr lang="en-US" sz="2400" dirty="0" smtClean="0">
                <a:latin typeface="Arial" pitchFamily="-65" charset="0"/>
                <a:ea typeface="Arial" pitchFamily="-65" charset="0"/>
                <a:cs typeface="Arial" pitchFamily="-65" charset="0"/>
              </a:rPr>
              <a:t>)</a:t>
            </a:r>
          </a:p>
          <a:p>
            <a:r>
              <a:rPr lang="en-US" sz="2400" dirty="0">
                <a:latin typeface="Arial" pitchFamily="-65" charset="0"/>
                <a:ea typeface="Arial" pitchFamily="-65" charset="0"/>
                <a:cs typeface="Arial" pitchFamily="-65" charset="0"/>
              </a:rPr>
              <a:t>Evaluation partner for i3 development grant with Ounce of </a:t>
            </a:r>
            <a:r>
              <a:rPr lang="en-US" sz="2400" dirty="0" smtClean="0">
                <a:latin typeface="Arial" pitchFamily="-65" charset="0"/>
                <a:ea typeface="Arial" pitchFamily="-65" charset="0"/>
                <a:cs typeface="Arial" pitchFamily="-65" charset="0"/>
              </a:rPr>
              <a:t>Prevention</a:t>
            </a:r>
          </a:p>
          <a:p>
            <a:r>
              <a:rPr lang="en-US" sz="2400" dirty="0" smtClean="0">
                <a:latin typeface="Arial" pitchFamily="-65" charset="0"/>
                <a:ea typeface="Arial" pitchFamily="-65" charset="0"/>
                <a:cs typeface="Arial" pitchFamily="-65" charset="0"/>
              </a:rPr>
              <a:t>Funded by MacArthur, Broad, McCormick, Stone, and other foundations for 10 years</a:t>
            </a:r>
          </a:p>
          <a:p>
            <a:r>
              <a:rPr lang="en-US" sz="2400" dirty="0" smtClean="0">
                <a:latin typeface="Arial" pitchFamily="-65" charset="0"/>
                <a:ea typeface="Arial" pitchFamily="-65" charset="0"/>
                <a:cs typeface="Arial" pitchFamily="-65" charset="0"/>
              </a:rPr>
              <a:t>Outcomes: 100% candidate placement rate; 85% retention; impact on student learning in public schools </a:t>
            </a:r>
          </a:p>
          <a:p>
            <a:endParaRPr lang="en-US" sz="2400" dirty="0" smtClean="0">
              <a:latin typeface="Arial" pitchFamily="-65" charset="0"/>
              <a:ea typeface="Arial" pitchFamily="-65" charset="0"/>
              <a:cs typeface="Arial" pitchFamily="-65" charset="0"/>
            </a:endParaRPr>
          </a:p>
        </p:txBody>
      </p:sp>
      <p:sp>
        <p:nvSpPr>
          <p:cNvPr id="18436"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18437" name="Rectangle 5"/>
          <p:cNvSpPr>
            <a:spLocks noChangeArrowheads="1"/>
          </p:cNvSpPr>
          <p:nvPr/>
        </p:nvSpPr>
        <p:spPr bwMode="auto">
          <a:xfrm>
            <a:off x="0" y="673735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rgbClr val="FF0000"/>
          </a:solidFill>
        </p:spPr>
        <p:txBody>
          <a:bodyPr/>
          <a:lstStyle/>
          <a:p>
            <a:r>
              <a:rPr lang="en-US" sz="3200"/>
              <a:t>McCormick Foundation Support</a:t>
            </a:r>
          </a:p>
        </p:txBody>
      </p:sp>
      <p:sp>
        <p:nvSpPr>
          <p:cNvPr id="19459" name="Content Placeholder 2"/>
          <p:cNvSpPr>
            <a:spLocks noGrp="1"/>
          </p:cNvSpPr>
          <p:nvPr>
            <p:ph idx="1"/>
          </p:nvPr>
        </p:nvSpPr>
        <p:spPr/>
        <p:txBody>
          <a:bodyPr/>
          <a:lstStyle/>
          <a:p>
            <a:r>
              <a:rPr lang="en-US" sz="2400" dirty="0">
                <a:latin typeface="Arial" pitchFamily="-65" charset="0"/>
                <a:ea typeface="Arial" pitchFamily="-65" charset="0"/>
                <a:cs typeface="Arial" pitchFamily="-65" charset="0"/>
              </a:rPr>
              <a:t>In 2008, McCormick Foundation approached UIC </a:t>
            </a:r>
          </a:p>
          <a:p>
            <a:pPr lvl="1"/>
            <a:r>
              <a:rPr lang="en-US" sz="2400" dirty="0">
                <a:latin typeface="Arial" pitchFamily="-65" charset="0"/>
                <a:ea typeface="Arial" pitchFamily="-65" charset="0"/>
                <a:cs typeface="Arial" pitchFamily="-65" charset="0"/>
              </a:rPr>
              <a:t>“Were faculty satisfied with the preparation principals</a:t>
            </a:r>
            <a:r>
              <a:rPr lang="en-US" sz="2400" dirty="0" smtClean="0">
                <a:latin typeface="Arial" pitchFamily="-65" charset="0"/>
                <a:ea typeface="Arial" pitchFamily="-65" charset="0"/>
                <a:cs typeface="Arial" pitchFamily="-65" charset="0"/>
              </a:rPr>
              <a:t> received to </a:t>
            </a:r>
            <a:r>
              <a:rPr lang="en-US" sz="2400" dirty="0">
                <a:latin typeface="Arial" pitchFamily="-65" charset="0"/>
                <a:ea typeface="Arial" pitchFamily="-65" charset="0"/>
                <a:cs typeface="Arial" pitchFamily="-65" charset="0"/>
              </a:rPr>
              <a:t>lead</a:t>
            </a:r>
            <a:r>
              <a:rPr lang="en-US" sz="2400" dirty="0" smtClean="0">
                <a:latin typeface="Arial" pitchFamily="-65" charset="0"/>
                <a:ea typeface="Arial" pitchFamily="-65" charset="0"/>
                <a:cs typeface="Arial" pitchFamily="-65" charset="0"/>
              </a:rPr>
              <a:t> ECE programs </a:t>
            </a:r>
            <a:r>
              <a:rPr lang="en-US" sz="2400" dirty="0">
                <a:latin typeface="Arial" pitchFamily="-65" charset="0"/>
                <a:ea typeface="Arial" pitchFamily="-65" charset="0"/>
                <a:cs typeface="Arial" pitchFamily="-65" charset="0"/>
              </a:rPr>
              <a:t>in </a:t>
            </a:r>
            <a:r>
              <a:rPr lang="en-US" sz="2400" dirty="0" smtClean="0">
                <a:latin typeface="Arial" pitchFamily="-65" charset="0"/>
                <a:ea typeface="Arial" pitchFamily="-65" charset="0"/>
                <a:cs typeface="Arial" pitchFamily="-65" charset="0"/>
              </a:rPr>
              <a:t>urban schools?</a:t>
            </a:r>
            <a:r>
              <a:rPr lang="en-US" sz="2400" dirty="0">
                <a:latin typeface="Arial" pitchFamily="-65" charset="0"/>
                <a:ea typeface="Arial" pitchFamily="-65" charset="0"/>
                <a:cs typeface="Arial" pitchFamily="-65" charset="0"/>
              </a:rPr>
              <a:t>”</a:t>
            </a:r>
          </a:p>
          <a:p>
            <a:r>
              <a:rPr lang="en-US" sz="2400" dirty="0">
                <a:latin typeface="Arial" pitchFamily="-65" charset="0"/>
                <a:ea typeface="Arial" pitchFamily="-65" charset="0"/>
                <a:cs typeface="Arial" pitchFamily="-65" charset="0"/>
              </a:rPr>
              <a:t>Purpose of grant:</a:t>
            </a:r>
            <a:r>
              <a:rPr lang="en-US" sz="2400" dirty="0" smtClean="0">
                <a:latin typeface="Arial" pitchFamily="-65" charset="0"/>
                <a:ea typeface="Arial" pitchFamily="-65" charset="0"/>
                <a:cs typeface="Arial" pitchFamily="-65" charset="0"/>
              </a:rPr>
              <a:t> design</a:t>
            </a:r>
            <a:r>
              <a:rPr lang="en-US" sz="2400" dirty="0">
                <a:latin typeface="Arial" pitchFamily="-65" charset="0"/>
                <a:ea typeface="Arial" pitchFamily="-65" charset="0"/>
                <a:cs typeface="Arial" pitchFamily="-65" charset="0"/>
              </a:rPr>
              <a:t>, implement, and assess a new component of the UIC Principal Preparation Program</a:t>
            </a:r>
            <a:r>
              <a:rPr lang="en-US" sz="2400" dirty="0" smtClean="0">
                <a:latin typeface="Arial" pitchFamily="-65" charset="0"/>
                <a:ea typeface="Arial" pitchFamily="-65" charset="0"/>
                <a:cs typeface="Arial" pitchFamily="-65" charset="0"/>
              </a:rPr>
              <a:t> to increase </a:t>
            </a:r>
            <a:r>
              <a:rPr lang="en-US" sz="2400" dirty="0">
                <a:latin typeface="Arial" pitchFamily="-65" charset="0"/>
                <a:ea typeface="Arial" pitchFamily="-65" charset="0"/>
                <a:cs typeface="Arial" pitchFamily="-65" charset="0"/>
              </a:rPr>
              <a:t>aspiring and practicing principals’ demonstrated abilities to initiate and support high quality early childhood education programs in their schools. </a:t>
            </a:r>
          </a:p>
          <a:p>
            <a:r>
              <a:rPr lang="en-US" sz="2400" dirty="0">
                <a:latin typeface="Arial" pitchFamily="-65" charset="0"/>
                <a:ea typeface="Arial" pitchFamily="-65" charset="0"/>
                <a:cs typeface="Arial" pitchFamily="-65" charset="0"/>
              </a:rPr>
              <a:t>Why did we not think of this ourselves? (</a:t>
            </a:r>
            <a:r>
              <a:rPr lang="en-US" sz="2400" dirty="0" smtClean="0">
                <a:latin typeface="Arial" pitchFamily="-65" charset="0"/>
                <a:ea typeface="Arial" pitchFamily="-65" charset="0"/>
                <a:cs typeface="Arial" pitchFamily="-65" charset="0"/>
              </a:rPr>
              <a:t>professional </a:t>
            </a:r>
            <a:r>
              <a:rPr lang="en-US" sz="2400" dirty="0">
                <a:latin typeface="Arial" pitchFamily="-65" charset="0"/>
                <a:ea typeface="Arial" pitchFamily="-65" charset="0"/>
                <a:cs typeface="Arial" pitchFamily="-65" charset="0"/>
              </a:rPr>
              <a:t>gulf)</a:t>
            </a:r>
          </a:p>
        </p:txBody>
      </p:sp>
      <p:sp>
        <p:nvSpPr>
          <p:cNvPr id="19460"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19461" name="Rectangle 5"/>
          <p:cNvSpPr>
            <a:spLocks noChangeArrowheads="1"/>
          </p:cNvSpPr>
          <p:nvPr/>
        </p:nvSpPr>
        <p:spPr bwMode="auto">
          <a:xfrm>
            <a:off x="0" y="67818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868362"/>
          </a:xfrm>
          <a:solidFill>
            <a:srgbClr val="FF0000"/>
          </a:solidFill>
        </p:spPr>
        <p:txBody>
          <a:bodyPr/>
          <a:lstStyle/>
          <a:p>
            <a:r>
              <a:rPr lang="en-US" sz="3200"/>
              <a:t>Three Challenges to Address</a:t>
            </a:r>
          </a:p>
        </p:txBody>
      </p:sp>
      <p:sp>
        <p:nvSpPr>
          <p:cNvPr id="20483" name="Content Placeholder 2"/>
          <p:cNvSpPr>
            <a:spLocks noGrp="1"/>
          </p:cNvSpPr>
          <p:nvPr>
            <p:ph idx="1"/>
          </p:nvPr>
        </p:nvSpPr>
        <p:spPr>
          <a:xfrm>
            <a:off x="152400" y="1295400"/>
            <a:ext cx="8839200" cy="5410200"/>
          </a:xfrm>
        </p:spPr>
        <p:txBody>
          <a:bodyPr/>
          <a:lstStyle/>
          <a:p>
            <a:r>
              <a:rPr lang="en-US" sz="2400" dirty="0">
                <a:latin typeface="Arial" pitchFamily="-65" charset="0"/>
                <a:ea typeface="Arial" pitchFamily="-65" charset="0"/>
                <a:cs typeface="Arial" pitchFamily="-65" charset="0"/>
              </a:rPr>
              <a:t>How can faculty from two professional preparation programs with different professional cultures and different foundations in research and practice,</a:t>
            </a:r>
            <a:r>
              <a:rPr lang="en-US" sz="2400" dirty="0" smtClean="0">
                <a:latin typeface="Arial" pitchFamily="-65" charset="0"/>
                <a:ea typeface="Arial" pitchFamily="-65" charset="0"/>
                <a:cs typeface="Arial" pitchFamily="-65" charset="0"/>
              </a:rPr>
              <a:t> work </a:t>
            </a:r>
            <a:r>
              <a:rPr lang="en-US" sz="2400" dirty="0">
                <a:latin typeface="Arial" pitchFamily="-65" charset="0"/>
                <a:ea typeface="Arial" pitchFamily="-65" charset="0"/>
                <a:cs typeface="Arial" pitchFamily="-65" charset="0"/>
              </a:rPr>
              <a:t>together so that school leader candidates can benefit from the best of both programs? </a:t>
            </a:r>
          </a:p>
          <a:p>
            <a:r>
              <a:rPr lang="en-US" sz="2400" dirty="0">
                <a:latin typeface="Arial" pitchFamily="-65" charset="0"/>
                <a:ea typeface="Arial" pitchFamily="-65" charset="0"/>
                <a:cs typeface="Arial" pitchFamily="-65" charset="0"/>
              </a:rPr>
              <a:t>How can faculty integrate meaningful and consequential learning experiences that develop in principals new knowledge and skills critical to functioning successfully as leaders whose schools achieve the highest learning goals, academically, socially and emotionally? </a:t>
            </a:r>
          </a:p>
          <a:p>
            <a:r>
              <a:rPr lang="en-US" sz="2400" dirty="0">
                <a:latin typeface="Arial" pitchFamily="-65" charset="0"/>
                <a:ea typeface="Arial" pitchFamily="-65" charset="0"/>
                <a:cs typeface="Arial" pitchFamily="-65" charset="0"/>
              </a:rPr>
              <a:t>How will faculty effectively assess the degree to which these experiences have the intended effects on the knowledge base of the principals—and on the policies and practices they implement in their work settings?</a:t>
            </a:r>
          </a:p>
          <a:p>
            <a:endParaRPr lang="en-US" sz="2400" dirty="0">
              <a:latin typeface="Arial" pitchFamily="-65" charset="0"/>
              <a:ea typeface="Arial" pitchFamily="-65" charset="0"/>
              <a:cs typeface="Arial" pitchFamily="-65" charset="0"/>
            </a:endParaRPr>
          </a:p>
        </p:txBody>
      </p:sp>
      <p:sp>
        <p:nvSpPr>
          <p:cNvPr id="20484"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0485" name="Rectangle 5"/>
          <p:cNvSpPr>
            <a:spLocks noChangeArrowheads="1"/>
          </p:cNvSpPr>
          <p:nvPr/>
        </p:nvSpPr>
        <p:spPr bwMode="auto">
          <a:xfrm>
            <a:off x="0" y="671195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solidFill>
            <a:srgbClr val="FF0000"/>
          </a:solidFill>
        </p:spPr>
        <p:txBody>
          <a:bodyPr/>
          <a:lstStyle/>
          <a:p>
            <a:r>
              <a:rPr lang="en-US" sz="3600"/>
              <a:t/>
            </a:r>
            <a:br>
              <a:rPr lang="en-US" sz="3600"/>
            </a:br>
            <a:r>
              <a:rPr lang="en-US" sz="3200"/>
              <a:t>8 Early Learning Professional Knowledge and Practice Domains </a:t>
            </a:r>
            <a:r>
              <a:rPr lang="en-US" sz="3600"/>
              <a:t/>
            </a:r>
            <a:br>
              <a:rPr lang="en-US" sz="3600"/>
            </a:br>
            <a:endParaRPr lang="en-US" sz="3600"/>
          </a:p>
        </p:txBody>
      </p:sp>
      <p:sp>
        <p:nvSpPr>
          <p:cNvPr id="21507" name="Content Placeholder 2"/>
          <p:cNvSpPr>
            <a:spLocks noGrp="1"/>
          </p:cNvSpPr>
          <p:nvPr>
            <p:ph idx="1"/>
          </p:nvPr>
        </p:nvSpPr>
        <p:spPr>
          <a:xfrm>
            <a:off x="457200" y="1905000"/>
            <a:ext cx="8229600" cy="4525963"/>
          </a:xfrm>
        </p:spPr>
        <p:txBody>
          <a:bodyPr/>
          <a:lstStyle/>
          <a:p>
            <a:pPr marL="457200" indent="-457200">
              <a:spcBef>
                <a:spcPct val="0"/>
              </a:spcBef>
              <a:buFontTx/>
              <a:buAutoNum type="arabicPeriod"/>
            </a:pPr>
            <a:r>
              <a:rPr lang="en-US" sz="2400" dirty="0">
                <a:latin typeface="Arial" pitchFamily="-65" charset="0"/>
                <a:ea typeface="Arial" pitchFamily="-65" charset="0"/>
                <a:cs typeface="Arial" pitchFamily="-65" charset="0"/>
              </a:rPr>
              <a:t>Cognitive, social-emotional, and linguistic development</a:t>
            </a:r>
          </a:p>
          <a:p>
            <a:pPr marL="457200" indent="-457200">
              <a:spcBef>
                <a:spcPct val="0"/>
              </a:spcBef>
              <a:buFontTx/>
              <a:buAutoNum type="arabicPeriod"/>
            </a:pPr>
            <a:r>
              <a:rPr lang="en-US" sz="2400" dirty="0">
                <a:latin typeface="Arial" pitchFamily="-65" charset="0"/>
                <a:ea typeface="Arial" pitchFamily="-65" charset="0"/>
                <a:cs typeface="Arial" pitchFamily="-65" charset="0"/>
              </a:rPr>
              <a:t>The central role of families</a:t>
            </a:r>
          </a:p>
          <a:p>
            <a:pPr marL="457200" indent="-457200">
              <a:spcBef>
                <a:spcPct val="0"/>
              </a:spcBef>
              <a:buFontTx/>
              <a:buAutoNum type="arabicPeriod"/>
            </a:pPr>
            <a:r>
              <a:rPr lang="en-US" sz="2400" dirty="0">
                <a:latin typeface="Arial" pitchFamily="-65" charset="0"/>
                <a:ea typeface="Arial" pitchFamily="-65" charset="0"/>
                <a:cs typeface="Arial" pitchFamily="-65" charset="0"/>
              </a:rPr>
              <a:t>Child-development orientation to care-giving curriculum</a:t>
            </a:r>
          </a:p>
          <a:p>
            <a:pPr marL="457200" indent="-457200">
              <a:spcBef>
                <a:spcPct val="0"/>
              </a:spcBef>
              <a:buFontTx/>
              <a:buAutoNum type="arabicPeriod"/>
            </a:pPr>
            <a:r>
              <a:rPr lang="en-US" sz="2400" dirty="0">
                <a:latin typeface="Arial" pitchFamily="-65" charset="0"/>
                <a:ea typeface="Arial" pitchFamily="-65" charset="0"/>
                <a:cs typeface="Arial" pitchFamily="-65" charset="0"/>
              </a:rPr>
              <a:t>Early-childhood approach to curriculum and instruction</a:t>
            </a:r>
          </a:p>
          <a:p>
            <a:pPr marL="457200" indent="-457200">
              <a:spcBef>
                <a:spcPct val="0"/>
              </a:spcBef>
              <a:buFontTx/>
              <a:buAutoNum type="arabicPeriod"/>
            </a:pPr>
            <a:r>
              <a:rPr lang="en-US" sz="2400" dirty="0">
                <a:latin typeface="Arial" pitchFamily="-65" charset="0"/>
                <a:ea typeface="Arial" pitchFamily="-65" charset="0"/>
                <a:cs typeface="Arial" pitchFamily="-65" charset="0"/>
              </a:rPr>
              <a:t>Assessment (e.g., Illinois KIDS)</a:t>
            </a:r>
          </a:p>
          <a:p>
            <a:pPr marL="457200" indent="-457200">
              <a:spcBef>
                <a:spcPct val="0"/>
              </a:spcBef>
              <a:buFontTx/>
              <a:buAutoNum type="arabicPeriod"/>
            </a:pPr>
            <a:r>
              <a:rPr lang="en-US" sz="2400" dirty="0">
                <a:latin typeface="Arial" pitchFamily="-65" charset="0"/>
                <a:ea typeface="Arial" pitchFamily="-65" charset="0"/>
                <a:cs typeface="Arial" pitchFamily="-65" charset="0"/>
              </a:rPr>
              <a:t>Impact on older children and families</a:t>
            </a:r>
          </a:p>
          <a:p>
            <a:pPr marL="457200" indent="-457200">
              <a:spcBef>
                <a:spcPct val="0"/>
              </a:spcBef>
              <a:buFontTx/>
              <a:buAutoNum type="arabicPeriod"/>
            </a:pPr>
            <a:r>
              <a:rPr lang="en-US" sz="2400" dirty="0">
                <a:latin typeface="Arial" pitchFamily="-65" charset="0"/>
                <a:ea typeface="Arial" pitchFamily="-65" charset="0"/>
                <a:cs typeface="Arial" pitchFamily="-65" charset="0"/>
              </a:rPr>
              <a:t>Integration of ECE into the </a:t>
            </a:r>
            <a:r>
              <a:rPr lang="en-US" sz="2400" dirty="0" smtClean="0">
                <a:latin typeface="Arial" pitchFamily="-65" charset="0"/>
                <a:ea typeface="Arial" pitchFamily="-65" charset="0"/>
                <a:cs typeface="Arial" pitchFamily="-65" charset="0"/>
              </a:rPr>
              <a:t>school (continuum)</a:t>
            </a:r>
          </a:p>
          <a:p>
            <a:pPr marL="457200" indent="-457200">
              <a:spcBef>
                <a:spcPct val="0"/>
              </a:spcBef>
              <a:buFontTx/>
              <a:buAutoNum type="arabicPeriod"/>
            </a:pPr>
            <a:r>
              <a:rPr lang="en-US" sz="2400" dirty="0">
                <a:latin typeface="Arial" pitchFamily="-65" charset="0"/>
                <a:ea typeface="Arial" pitchFamily="-65" charset="0"/>
                <a:cs typeface="Arial" pitchFamily="-65" charset="0"/>
              </a:rPr>
              <a:t>Children with special needs </a:t>
            </a:r>
            <a:r>
              <a:rPr lang="en-US" dirty="0">
                <a:latin typeface="Arial" pitchFamily="-65" charset="0"/>
                <a:ea typeface="Arial" pitchFamily="-65" charset="0"/>
                <a:cs typeface="Arial" pitchFamily="-65" charset="0"/>
              </a:rPr>
              <a:t> </a:t>
            </a:r>
            <a:endParaRPr lang="en-US" dirty="0" smtClean="0">
              <a:latin typeface="Arial" pitchFamily="-65" charset="0"/>
              <a:ea typeface="Arial" pitchFamily="-65" charset="0"/>
              <a:cs typeface="Arial" pitchFamily="-65" charset="0"/>
            </a:endParaRPr>
          </a:p>
          <a:p>
            <a:pPr marL="457200" indent="-457200">
              <a:spcBef>
                <a:spcPct val="0"/>
              </a:spcBef>
              <a:buNone/>
            </a:pPr>
            <a:endParaRPr lang="en-US" dirty="0" smtClean="0">
              <a:latin typeface="Arial" pitchFamily="-65" charset="0"/>
              <a:ea typeface="Arial" pitchFamily="-65" charset="0"/>
              <a:cs typeface="Arial" pitchFamily="-65" charset="0"/>
            </a:endParaRPr>
          </a:p>
        </p:txBody>
      </p:sp>
      <p:sp>
        <p:nvSpPr>
          <p:cNvPr id="21508"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1509" name="Rectangle 5"/>
          <p:cNvSpPr>
            <a:spLocks noChangeArrowheads="1"/>
          </p:cNvSpPr>
          <p:nvPr/>
        </p:nvSpPr>
        <p:spPr bwMode="auto">
          <a:xfrm>
            <a:off x="0" y="673735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solidFill>
            <a:srgbClr val="FF0000"/>
          </a:solidFill>
        </p:spPr>
        <p:txBody>
          <a:bodyPr/>
          <a:lstStyle/>
          <a:p>
            <a:pPr eaLnBrk="1" hangingPunct="1"/>
            <a:r>
              <a:rPr lang="en-US" sz="3600">
                <a:solidFill>
                  <a:schemeClr val="tx1"/>
                </a:solidFill>
              </a:rPr>
              <a:t>Structure of LINC Module Content</a:t>
            </a:r>
          </a:p>
        </p:txBody>
      </p:sp>
      <p:graphicFrame>
        <p:nvGraphicFramePr>
          <p:cNvPr id="4" name="Content Placeholder 3"/>
          <p:cNvGraphicFramePr>
            <a:graphicFrameLocks noGrp="1"/>
          </p:cNvGraphicFramePr>
          <p:nvPr>
            <p:ph idx="1"/>
          </p:nvPr>
        </p:nvGraphicFramePr>
        <p:xfrm>
          <a:off x="533400" y="1676400"/>
          <a:ext cx="8229600" cy="4470400"/>
        </p:xfrm>
        <a:graphic>
          <a:graphicData uri="http://schemas.openxmlformats.org/drawingml/2006/table">
            <a:tbl>
              <a:tblPr/>
              <a:tblGrid>
                <a:gridCol w="4038600"/>
                <a:gridCol w="4191000"/>
              </a:tblGrid>
              <a:tr h="476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Arial" pitchFamily="-65" charset="0"/>
                        </a:rPr>
                        <a:t>Strand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575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Arial" pitchFamily="-65" charset="0"/>
                        </a:rPr>
                        <a:t>Focus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575D1"/>
                    </a:solid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65" charset="0"/>
                        </a:rPr>
                        <a:t>1. Birth -12 as a Continuum and Single System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a:ln>
                            <a:noFill/>
                          </a:ln>
                          <a:solidFill>
                            <a:srgbClr val="000000"/>
                          </a:solidFill>
                          <a:effectLst/>
                          <a:latin typeface="Arial" pitchFamily="-65" charset="0"/>
                        </a:rPr>
                        <a:t>One system; one continuum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a:ln>
                            <a:noFill/>
                          </a:ln>
                          <a:solidFill>
                            <a:srgbClr val="000000"/>
                          </a:solidFill>
                          <a:effectLst/>
                          <a:latin typeface="Arial" pitchFamily="-65" charset="0"/>
                        </a:rPr>
                        <a:t>Successful transitions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65" charset="0"/>
                        </a:rPr>
                        <a:t>2. Basics of Early Childhood Programming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a:ln>
                            <a:noFill/>
                          </a:ln>
                          <a:solidFill>
                            <a:srgbClr val="000000"/>
                          </a:solidFill>
                          <a:effectLst/>
                          <a:latin typeface="Arial" pitchFamily="-65" charset="0"/>
                        </a:rPr>
                        <a:t>Foundations of EC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a:ln>
                            <a:noFill/>
                          </a:ln>
                          <a:solidFill>
                            <a:srgbClr val="000000"/>
                          </a:solidFill>
                          <a:effectLst/>
                          <a:latin typeface="Arial" pitchFamily="-65" charset="0"/>
                        </a:rPr>
                        <a:t>Models of EC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r>
              <a:tr h="1527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65" charset="0"/>
                        </a:rPr>
                        <a:t>3. Curriculum, Instruction, and Assessment Across the Continuum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a:ln>
                            <a:noFill/>
                          </a:ln>
                          <a:solidFill>
                            <a:srgbClr val="000000"/>
                          </a:solidFill>
                          <a:effectLst/>
                          <a:latin typeface="Arial" pitchFamily="-65" charset="0"/>
                        </a:rPr>
                        <a:t>Curriculum and instruction to meet diverse needs of learners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a:ln>
                            <a:noFill/>
                          </a:ln>
                          <a:solidFill>
                            <a:srgbClr val="000000"/>
                          </a:solidFill>
                          <a:effectLst/>
                          <a:latin typeface="Arial" pitchFamily="-65" charset="0"/>
                        </a:rPr>
                        <a:t>Data-driven decision making at different levels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65" charset="0"/>
                        </a:rPr>
                        <a:t>4. Relationship and Communication: Family-School Partnerships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65" charset="0"/>
                        </a:rPr>
                        <a:t>Building relationships with families, staff and community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75D1"/>
                    </a:solidFill>
                  </a:tcPr>
                </a:tc>
              </a:tr>
            </a:tbl>
          </a:graphicData>
        </a:graphic>
      </p:graphicFrame>
      <p:sp>
        <p:nvSpPr>
          <p:cNvPr id="12311"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12312" name="Rectangle 5"/>
          <p:cNvSpPr>
            <a:spLocks noChangeArrowheads="1"/>
          </p:cNvSpPr>
          <p:nvPr/>
        </p:nvSpPr>
        <p:spPr bwMode="auto">
          <a:xfrm>
            <a:off x="0" y="67056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rgbClr val="FF0000"/>
          </a:solidFill>
        </p:spPr>
        <p:txBody>
          <a:bodyPr/>
          <a:lstStyle/>
          <a:p>
            <a:r>
              <a:rPr lang="en-US" sz="3200"/>
              <a:t>Components as a Result of PK-12 Redesign</a:t>
            </a:r>
          </a:p>
        </p:txBody>
      </p:sp>
      <p:sp>
        <p:nvSpPr>
          <p:cNvPr id="3" name="Content Placeholder 2"/>
          <p:cNvSpPr>
            <a:spLocks noGrp="1"/>
          </p:cNvSpPr>
          <p:nvPr>
            <p:ph idx="1"/>
          </p:nvPr>
        </p:nvSpPr>
        <p:spPr/>
        <p:txBody>
          <a:bodyPr/>
          <a:lstStyle/>
          <a:p>
            <a:r>
              <a:rPr lang="en-US" sz="2400" dirty="0">
                <a:latin typeface="Arial" pitchFamily="-65" charset="0"/>
              </a:rPr>
              <a:t>“early childhood inclusion default” stance for all coursework and fieldwork in the new program for the P-12 certificate</a:t>
            </a:r>
          </a:p>
          <a:p>
            <a:r>
              <a:rPr lang="en-US" sz="2400" dirty="0">
                <a:latin typeface="Arial" pitchFamily="-65" charset="0"/>
              </a:rPr>
              <a:t>ECE curriculum modules, coaching instruments and procedures, and candidate </a:t>
            </a:r>
            <a:r>
              <a:rPr lang="en-US" sz="2400" dirty="0" smtClean="0">
                <a:latin typeface="Arial" pitchFamily="-65" charset="0"/>
              </a:rPr>
              <a:t>assessments (LINC materials, NAESP guide to ECE, annotated bib)</a:t>
            </a:r>
          </a:p>
          <a:p>
            <a:r>
              <a:rPr lang="en-US" sz="2400" dirty="0">
                <a:latin typeface="Arial" pitchFamily="-65" charset="0"/>
              </a:rPr>
              <a:t>development of tools and procedures candidates can use to sustain high-quality ECE programs (e.g., principal’s observation protocol for PK programs,</a:t>
            </a:r>
            <a:r>
              <a:rPr lang="en-US" sz="2400" dirty="0" smtClean="0">
                <a:latin typeface="Arial" pitchFamily="-65" charset="0"/>
              </a:rPr>
              <a:t> video on hiring early </a:t>
            </a:r>
            <a:r>
              <a:rPr lang="en-US" sz="2400" dirty="0">
                <a:latin typeface="Arial" pitchFamily="-65" charset="0"/>
              </a:rPr>
              <a:t>childhood</a:t>
            </a:r>
            <a:r>
              <a:rPr lang="en-US" sz="2400" dirty="0" smtClean="0">
                <a:latin typeface="Arial" pitchFamily="-65" charset="0"/>
              </a:rPr>
              <a:t> staff)</a:t>
            </a:r>
          </a:p>
          <a:p>
            <a:r>
              <a:rPr lang="en-US" sz="2400" dirty="0" smtClean="0">
                <a:latin typeface="Arial" pitchFamily="-65" charset="0"/>
              </a:rPr>
              <a:t>The PD challenge for our own faculty</a:t>
            </a:r>
            <a:endParaRPr lang="en-US" sz="2400" dirty="0">
              <a:latin typeface="Arial" pitchFamily="-65" charset="0"/>
            </a:endParaRPr>
          </a:p>
        </p:txBody>
      </p:sp>
      <p:sp>
        <p:nvSpPr>
          <p:cNvPr id="22532" name="Rectangle 5"/>
          <p:cNvSpPr>
            <a:spLocks noChangeArrowheads="1"/>
          </p:cNvSpPr>
          <p:nvPr/>
        </p:nvSpPr>
        <p:spPr bwMode="auto">
          <a:xfrm>
            <a:off x="0" y="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
        <p:nvSpPr>
          <p:cNvPr id="22533" name="Rectangle 5"/>
          <p:cNvSpPr>
            <a:spLocks noChangeArrowheads="1"/>
          </p:cNvSpPr>
          <p:nvPr/>
        </p:nvSpPr>
        <p:spPr bwMode="auto">
          <a:xfrm>
            <a:off x="0" y="6705600"/>
            <a:ext cx="9144000" cy="152400"/>
          </a:xfrm>
          <a:prstGeom prst="rect">
            <a:avLst/>
          </a:prstGeom>
          <a:solidFill>
            <a:schemeClr val="accent2"/>
          </a:solidFill>
          <a:ln w="9525">
            <a:noFill/>
            <a:miter lim="800000"/>
            <a:headEnd/>
            <a:tailEnd/>
          </a:ln>
        </p:spPr>
        <p:txBody>
          <a:bodyPr wrap="none" anchor="ctr">
            <a:prstTxWarp prst="textNoShape">
              <a:avLst/>
            </a:prstTxWarp>
          </a:bodyPr>
          <a:lstStyle/>
          <a:p>
            <a:endParaRPr lang="en-US">
              <a:latin typeface="High Tower Tex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2211</TotalTime>
  <Words>787</Words>
  <Application>Microsoft Office PowerPoint</Application>
  <PresentationFormat>On-screen Show (4:3)</PresentationFormat>
  <Paragraphs>79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Leading for Learning: Preparing School Leaders to Align Early Childhood and K-12 Education Systems</vt:lpstr>
      <vt:lpstr>Integrating Early Learning into Principal Preparation</vt:lpstr>
      <vt:lpstr>Background of the UIC Initiative</vt:lpstr>
      <vt:lpstr>UIC Program Recognition</vt:lpstr>
      <vt:lpstr>McCormick Foundation Support</vt:lpstr>
      <vt:lpstr>Three Challenges to Address</vt:lpstr>
      <vt:lpstr> 8 Early Learning Professional Knowledge and Practice Domains  </vt:lpstr>
      <vt:lpstr>Structure of LINC Module Content</vt:lpstr>
      <vt:lpstr>Components as a Result of PK-12 Redesign</vt:lpstr>
      <vt:lpstr>Components as a Result of PK-12 Redesign Cont’d.</vt:lpstr>
      <vt:lpstr>Next-Generation  School Leader Preparation Programs</vt:lpstr>
      <vt:lpstr>PowerPoint Presentation</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 Advisory Committee September 10, 1998</dc:title>
  <dc:creator>College of education</dc:creator>
  <cp:lastModifiedBy>test</cp:lastModifiedBy>
  <cp:revision>216</cp:revision>
  <dcterms:created xsi:type="dcterms:W3CDTF">2012-02-02T10:40:58Z</dcterms:created>
  <dcterms:modified xsi:type="dcterms:W3CDTF">2012-02-13T15:54:30Z</dcterms:modified>
</cp:coreProperties>
</file>