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75" r:id="rId3"/>
    <p:sldId id="260" r:id="rId4"/>
    <p:sldId id="266" r:id="rId5"/>
    <p:sldId id="265" r:id="rId6"/>
    <p:sldId id="271" r:id="rId7"/>
    <p:sldId id="269" r:id="rId8"/>
    <p:sldId id="259" r:id="rId9"/>
    <p:sldId id="262" r:id="rId10"/>
    <p:sldId id="263" r:id="rId11"/>
    <p:sldId id="264" r:id="rId12"/>
    <p:sldId id="272" r:id="rId13"/>
    <p:sldId id="273" r:id="rId14"/>
    <p:sldId id="274" r:id="rId15"/>
    <p:sldId id="267" r:id="rId16"/>
    <p:sldId id="270" r:id="rId17"/>
    <p:sldId id="276"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09" autoAdjust="0"/>
    <p:restoredTop sz="86619" autoAdjust="0"/>
  </p:normalViewPr>
  <p:slideViewPr>
    <p:cSldViewPr snapToGrid="0">
      <p:cViewPr varScale="1">
        <p:scale>
          <a:sx n="79" d="100"/>
          <a:sy n="79" d="100"/>
        </p:scale>
        <p:origin x="-37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211CDDB0-AD3A-4DE9-A0FB-5C241104E8CF}" type="datetimeFigureOut">
              <a:rPr lang="en-US" smtClean="0"/>
              <a:t>6/12/2018</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6B288C38-AEE2-43D6-9896-7C1EE0BD50C7}" type="slidenum">
              <a:rPr lang="en-US" smtClean="0"/>
              <a:t>‹#›</a:t>
            </a:fld>
            <a:endParaRPr lang="en-US"/>
          </a:p>
        </p:txBody>
      </p:sp>
    </p:spTree>
    <p:extLst>
      <p:ext uri="{BB962C8B-B14F-4D97-AF65-F5344CB8AC3E}">
        <p14:creationId xmlns:p14="http://schemas.microsoft.com/office/powerpoint/2010/main" val="3835166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1873359C-7960-477D-B40F-78730C82312F}" type="datetimeFigureOut">
              <a:rPr lang="en-US" smtClean="0"/>
              <a:t>6/12/2018</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80989CE-F665-4EF4-82DA-985103BFDA4D}" type="slidenum">
              <a:rPr lang="en-US" smtClean="0"/>
              <a:t>‹#›</a:t>
            </a:fld>
            <a:endParaRPr lang="en-US"/>
          </a:p>
        </p:txBody>
      </p:sp>
    </p:spTree>
    <p:extLst>
      <p:ext uri="{BB962C8B-B14F-4D97-AF65-F5344CB8AC3E}">
        <p14:creationId xmlns:p14="http://schemas.microsoft.com/office/powerpoint/2010/main" val="410650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F68A4A-7C26-2C4E-8280-E37A8969FBDB}" type="slidenum">
              <a:rPr lang="en-US"/>
              <a:pPr/>
              <a:t>6</a:t>
            </a:fld>
            <a:endParaRPr lang="en-US"/>
          </a:p>
        </p:txBody>
      </p:sp>
      <p:sp>
        <p:nvSpPr>
          <p:cNvPr id="1966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66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64035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4F711F-75AF-4A99-877A-8028A934825B}" type="slidenum">
              <a:rPr lang="en-US" smtClean="0"/>
              <a:t>7</a:t>
            </a:fld>
            <a:endParaRPr lang="en-US"/>
          </a:p>
        </p:txBody>
      </p:sp>
    </p:spTree>
    <p:extLst>
      <p:ext uri="{BB962C8B-B14F-4D97-AF65-F5344CB8AC3E}">
        <p14:creationId xmlns:p14="http://schemas.microsoft.com/office/powerpoint/2010/main" val="704969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One of the main reasons why proximity control works is because students become hyperaware of the teacher’s presence and the implicit standard that presence demands of them. When the teacher is at the front of the classroom talking to all students, then no particular individual or group feels “singled out.” If instead the teacher stands close to a few students, those students feel that slightly more specific attention is directed towards them, and adjust their behaviors in a way that better fits the teacher’s expectations.</a:t>
            </a:r>
            <a:endParaRPr lang="en-US" dirty="0"/>
          </a:p>
        </p:txBody>
      </p:sp>
      <p:sp>
        <p:nvSpPr>
          <p:cNvPr id="4" name="Slide Number Placeholder 3"/>
          <p:cNvSpPr>
            <a:spLocks noGrp="1"/>
          </p:cNvSpPr>
          <p:nvPr>
            <p:ph type="sldNum" sz="quarter" idx="10"/>
          </p:nvPr>
        </p:nvSpPr>
        <p:spPr/>
        <p:txBody>
          <a:bodyPr/>
          <a:lstStyle/>
          <a:p>
            <a:fld id="{980989CE-F665-4EF4-82DA-985103BFDA4D}" type="slidenum">
              <a:rPr lang="en-US" smtClean="0"/>
              <a:t>13</a:t>
            </a:fld>
            <a:endParaRPr lang="en-US"/>
          </a:p>
        </p:txBody>
      </p:sp>
    </p:spTree>
    <p:extLst>
      <p:ext uri="{BB962C8B-B14F-4D97-AF65-F5344CB8AC3E}">
        <p14:creationId xmlns:p14="http://schemas.microsoft.com/office/powerpoint/2010/main" val="3553445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45D024-9D7E-1B4F-B90F-2365E755F6F1}" type="slidenum">
              <a:rPr lang="en-US" smtClean="0"/>
              <a:t>16</a:t>
            </a:fld>
            <a:endParaRPr lang="en-US"/>
          </a:p>
        </p:txBody>
      </p:sp>
    </p:spTree>
    <p:extLst>
      <p:ext uri="{BB962C8B-B14F-4D97-AF65-F5344CB8AC3E}">
        <p14:creationId xmlns:p14="http://schemas.microsoft.com/office/powerpoint/2010/main" val="3987197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15C6A3B-491B-4980-AA8C-4AF53EFB7C83}" type="datetimeFigureOut">
              <a:rPr lang="en-US" smtClean="0"/>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D7008-CB1A-4F79-A1B9-F71A5F470A13}" type="slidenum">
              <a:rPr lang="en-US" smtClean="0"/>
              <a:t>‹#›</a:t>
            </a:fld>
            <a:endParaRPr lang="en-US"/>
          </a:p>
        </p:txBody>
      </p:sp>
    </p:spTree>
    <p:extLst>
      <p:ext uri="{BB962C8B-B14F-4D97-AF65-F5344CB8AC3E}">
        <p14:creationId xmlns:p14="http://schemas.microsoft.com/office/powerpoint/2010/main" val="608583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5C6A3B-491B-4980-AA8C-4AF53EFB7C83}" type="datetimeFigureOut">
              <a:rPr lang="en-US" smtClean="0"/>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D7008-CB1A-4F79-A1B9-F71A5F470A13}" type="slidenum">
              <a:rPr lang="en-US" smtClean="0"/>
              <a:t>‹#›</a:t>
            </a:fld>
            <a:endParaRPr lang="en-US"/>
          </a:p>
        </p:txBody>
      </p:sp>
    </p:spTree>
    <p:extLst>
      <p:ext uri="{BB962C8B-B14F-4D97-AF65-F5344CB8AC3E}">
        <p14:creationId xmlns:p14="http://schemas.microsoft.com/office/powerpoint/2010/main" val="3549031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5C6A3B-491B-4980-AA8C-4AF53EFB7C83}" type="datetimeFigureOut">
              <a:rPr lang="en-US" smtClean="0"/>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D7008-CB1A-4F79-A1B9-F71A5F470A13}" type="slidenum">
              <a:rPr lang="en-US" smtClean="0"/>
              <a:t>‹#›</a:t>
            </a:fld>
            <a:endParaRPr lang="en-US"/>
          </a:p>
        </p:txBody>
      </p:sp>
    </p:spTree>
    <p:extLst>
      <p:ext uri="{BB962C8B-B14F-4D97-AF65-F5344CB8AC3E}">
        <p14:creationId xmlns:p14="http://schemas.microsoft.com/office/powerpoint/2010/main" val="2404851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5C6A3B-491B-4980-AA8C-4AF53EFB7C83}" type="datetimeFigureOut">
              <a:rPr lang="en-US" smtClean="0"/>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D7008-CB1A-4F79-A1B9-F71A5F470A13}" type="slidenum">
              <a:rPr lang="en-US" smtClean="0"/>
              <a:t>‹#›</a:t>
            </a:fld>
            <a:endParaRPr lang="en-US"/>
          </a:p>
        </p:txBody>
      </p:sp>
    </p:spTree>
    <p:extLst>
      <p:ext uri="{BB962C8B-B14F-4D97-AF65-F5344CB8AC3E}">
        <p14:creationId xmlns:p14="http://schemas.microsoft.com/office/powerpoint/2010/main" val="1546830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5C6A3B-491B-4980-AA8C-4AF53EFB7C83}" type="datetimeFigureOut">
              <a:rPr lang="en-US" smtClean="0"/>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BD7008-CB1A-4F79-A1B9-F71A5F470A13}" type="slidenum">
              <a:rPr lang="en-US" smtClean="0"/>
              <a:t>‹#›</a:t>
            </a:fld>
            <a:endParaRPr lang="en-US"/>
          </a:p>
        </p:txBody>
      </p:sp>
    </p:spTree>
    <p:extLst>
      <p:ext uri="{BB962C8B-B14F-4D97-AF65-F5344CB8AC3E}">
        <p14:creationId xmlns:p14="http://schemas.microsoft.com/office/powerpoint/2010/main" val="3111544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5C6A3B-491B-4980-AA8C-4AF53EFB7C83}" type="datetimeFigureOut">
              <a:rPr lang="en-US" smtClean="0"/>
              <a:t>6/12/2018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BD7008-CB1A-4F79-A1B9-F71A5F470A13}" type="slidenum">
              <a:rPr lang="en-US" smtClean="0"/>
              <a:t>‹#›</a:t>
            </a:fld>
            <a:endParaRPr lang="en-US"/>
          </a:p>
        </p:txBody>
      </p:sp>
    </p:spTree>
    <p:extLst>
      <p:ext uri="{BB962C8B-B14F-4D97-AF65-F5344CB8AC3E}">
        <p14:creationId xmlns:p14="http://schemas.microsoft.com/office/powerpoint/2010/main" val="56156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15C6A3B-491B-4980-AA8C-4AF53EFB7C83}" type="datetimeFigureOut">
              <a:rPr lang="en-US" smtClean="0"/>
              <a:t>6/12/2018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BD7008-CB1A-4F79-A1B9-F71A5F470A13}" type="slidenum">
              <a:rPr lang="en-US" smtClean="0"/>
              <a:t>‹#›</a:t>
            </a:fld>
            <a:endParaRPr lang="en-US"/>
          </a:p>
        </p:txBody>
      </p:sp>
    </p:spTree>
    <p:extLst>
      <p:ext uri="{BB962C8B-B14F-4D97-AF65-F5344CB8AC3E}">
        <p14:creationId xmlns:p14="http://schemas.microsoft.com/office/powerpoint/2010/main" val="2368308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5C6A3B-491B-4980-AA8C-4AF53EFB7C83}" type="datetimeFigureOut">
              <a:rPr lang="en-US" smtClean="0"/>
              <a:t>6/12/2018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BD7008-CB1A-4F79-A1B9-F71A5F470A13}" type="slidenum">
              <a:rPr lang="en-US" smtClean="0"/>
              <a:t>‹#›</a:t>
            </a:fld>
            <a:endParaRPr lang="en-US"/>
          </a:p>
        </p:txBody>
      </p:sp>
    </p:spTree>
    <p:extLst>
      <p:ext uri="{BB962C8B-B14F-4D97-AF65-F5344CB8AC3E}">
        <p14:creationId xmlns:p14="http://schemas.microsoft.com/office/powerpoint/2010/main" val="3507609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5C6A3B-491B-4980-AA8C-4AF53EFB7C83}" type="datetimeFigureOut">
              <a:rPr lang="en-US" smtClean="0"/>
              <a:t>6/12/2018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BD7008-CB1A-4F79-A1B9-F71A5F470A13}" type="slidenum">
              <a:rPr lang="en-US" smtClean="0"/>
              <a:t>‹#›</a:t>
            </a:fld>
            <a:endParaRPr lang="en-US"/>
          </a:p>
        </p:txBody>
      </p:sp>
    </p:spTree>
    <p:extLst>
      <p:ext uri="{BB962C8B-B14F-4D97-AF65-F5344CB8AC3E}">
        <p14:creationId xmlns:p14="http://schemas.microsoft.com/office/powerpoint/2010/main" val="573067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5C6A3B-491B-4980-AA8C-4AF53EFB7C83}" type="datetimeFigureOut">
              <a:rPr lang="en-US" smtClean="0"/>
              <a:t>6/12/2018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BD7008-CB1A-4F79-A1B9-F71A5F470A13}" type="slidenum">
              <a:rPr lang="en-US" smtClean="0"/>
              <a:t>‹#›</a:t>
            </a:fld>
            <a:endParaRPr lang="en-US"/>
          </a:p>
        </p:txBody>
      </p:sp>
    </p:spTree>
    <p:extLst>
      <p:ext uri="{BB962C8B-B14F-4D97-AF65-F5344CB8AC3E}">
        <p14:creationId xmlns:p14="http://schemas.microsoft.com/office/powerpoint/2010/main" val="343587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5C6A3B-491B-4980-AA8C-4AF53EFB7C83}" type="datetimeFigureOut">
              <a:rPr lang="en-US" smtClean="0"/>
              <a:t>6/12/2018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BD7008-CB1A-4F79-A1B9-F71A5F470A13}" type="slidenum">
              <a:rPr lang="en-US" smtClean="0"/>
              <a:t>‹#›</a:t>
            </a:fld>
            <a:endParaRPr lang="en-US"/>
          </a:p>
        </p:txBody>
      </p:sp>
    </p:spTree>
    <p:extLst>
      <p:ext uri="{BB962C8B-B14F-4D97-AF65-F5344CB8AC3E}">
        <p14:creationId xmlns:p14="http://schemas.microsoft.com/office/powerpoint/2010/main" val="174230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5C6A3B-491B-4980-AA8C-4AF53EFB7C83}" type="datetimeFigureOut">
              <a:rPr lang="en-US" smtClean="0"/>
              <a:t>6/12/2018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BD7008-CB1A-4F79-A1B9-F71A5F470A13}" type="slidenum">
              <a:rPr lang="en-US" smtClean="0"/>
              <a:t>‹#›</a:t>
            </a:fld>
            <a:endParaRPr lang="en-US"/>
          </a:p>
        </p:txBody>
      </p:sp>
    </p:spTree>
    <p:extLst>
      <p:ext uri="{BB962C8B-B14F-4D97-AF65-F5344CB8AC3E}">
        <p14:creationId xmlns:p14="http://schemas.microsoft.com/office/powerpoint/2010/main" val="3877120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dLib BT" panose="04040805040B02020603" pitchFamily="82" charset="0"/>
              </a:rPr>
              <a:t>Classroom Strategy Cards</a:t>
            </a:r>
          </a:p>
        </p:txBody>
      </p:sp>
      <p:sp>
        <p:nvSpPr>
          <p:cNvPr id="3" name="Subtitle 2"/>
          <p:cNvSpPr>
            <a:spLocks noGrp="1"/>
          </p:cNvSpPr>
          <p:nvPr>
            <p:ph type="subTitle" idx="1"/>
          </p:nvPr>
        </p:nvSpPr>
        <p:spPr/>
        <p:txBody>
          <a:bodyPr/>
          <a:lstStyle/>
          <a:p>
            <a:r>
              <a:rPr lang="en-US" dirty="0"/>
              <a:t>Cards can be printed out and kept close to help!</a:t>
            </a:r>
          </a:p>
          <a:p>
            <a:r>
              <a:rPr lang="en-US" dirty="0"/>
              <a:t>If printing from </a:t>
            </a:r>
            <a:r>
              <a:rPr lang="en-US" dirty="0" err="1"/>
              <a:t>powerpoint</a:t>
            </a:r>
            <a:r>
              <a:rPr lang="en-US" dirty="0"/>
              <a:t>, select 6 slides per page for a </a:t>
            </a:r>
            <a:r>
              <a:rPr lang="en-US"/>
              <a:t>convenient </a:t>
            </a:r>
            <a:r>
              <a:rPr lang="en-US" smtClean="0"/>
              <a:t>size</a:t>
            </a:r>
            <a:r>
              <a:rPr lang="en-US" dirty="0"/>
              <a:t>!</a:t>
            </a:r>
          </a:p>
        </p:txBody>
      </p:sp>
    </p:spTree>
    <p:extLst>
      <p:ext uri="{BB962C8B-B14F-4D97-AF65-F5344CB8AC3E}">
        <p14:creationId xmlns:p14="http://schemas.microsoft.com/office/powerpoint/2010/main" val="2395396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68857">
              <a:schemeClr val="accent4">
                <a:lumMod val="40000"/>
                <a:lumOff val="60000"/>
              </a:schemeClr>
            </a:gs>
            <a:gs pos="63714">
              <a:schemeClr val="accent4">
                <a:lumMod val="20000"/>
                <a:lumOff val="80000"/>
              </a:schemeClr>
            </a:gs>
            <a:gs pos="11000">
              <a:schemeClr val="accent4">
                <a:lumMod val="40000"/>
                <a:lumOff val="60000"/>
              </a:schemeClr>
            </a:gs>
            <a:gs pos="100000">
              <a:schemeClr val="accent4">
                <a:lumMod val="20000"/>
                <a:lumOff val="80000"/>
              </a:schemeClr>
            </a:gs>
            <a:gs pos="91143">
              <a:schemeClr val="accent4">
                <a:lumMod val="20000"/>
                <a:lumOff val="80000"/>
              </a:schemeClr>
            </a:gs>
            <a:gs pos="83000">
              <a:schemeClr val="accent4">
                <a:lumMod val="20000"/>
                <a:lumOff val="80000"/>
              </a:schemeClr>
            </a:gs>
            <a:gs pos="100000">
              <a:schemeClr val="accent6">
                <a:lumMod val="60000"/>
                <a:lumOff val="40000"/>
              </a:schemeClr>
            </a:gs>
          </a:gsLst>
          <a:lin ang="5400000" scaled="1"/>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86508" y="175745"/>
            <a:ext cx="11221669" cy="6682255"/>
          </a:xfrm>
          <a:prstGeom prst="rect">
            <a:avLst/>
          </a:prstGeom>
        </p:spPr>
      </p:pic>
    </p:spTree>
    <p:extLst>
      <p:ext uri="{BB962C8B-B14F-4D97-AF65-F5344CB8AC3E}">
        <p14:creationId xmlns:p14="http://schemas.microsoft.com/office/powerpoint/2010/main" val="1506210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latin typeface="AdLib BT" panose="04040805040B02020603" pitchFamily="82" charset="0"/>
              </a:rPr>
              <a:t>CHAMPS</a:t>
            </a:r>
          </a:p>
        </p:txBody>
      </p:sp>
      <p:sp>
        <p:nvSpPr>
          <p:cNvPr id="3" name="Content Placeholder 2"/>
          <p:cNvSpPr>
            <a:spLocks noGrp="1"/>
          </p:cNvSpPr>
          <p:nvPr>
            <p:ph idx="1"/>
          </p:nvPr>
        </p:nvSpPr>
        <p:spPr/>
        <p:txBody>
          <a:bodyPr/>
          <a:lstStyle/>
          <a:p>
            <a:r>
              <a:rPr lang="en-US" b="1" dirty="0">
                <a:latin typeface="AdLib BT" panose="04040805040B02020603" pitchFamily="82" charset="0"/>
              </a:rPr>
              <a:t>C</a:t>
            </a:r>
            <a:r>
              <a:rPr lang="en-US" dirty="0"/>
              <a:t>onversation: </a:t>
            </a:r>
            <a:r>
              <a:rPr lang="en-US" i="1" dirty="0"/>
              <a:t>Can students talk to each other during this activity?</a:t>
            </a:r>
            <a:endParaRPr lang="en-US" dirty="0"/>
          </a:p>
          <a:p>
            <a:r>
              <a:rPr lang="en-US" b="1" dirty="0">
                <a:latin typeface="AdLib BT" panose="04040805040B02020603" pitchFamily="82" charset="0"/>
              </a:rPr>
              <a:t>H</a:t>
            </a:r>
            <a:r>
              <a:rPr lang="en-US" dirty="0">
                <a:latin typeface="AdLib BT" panose="04040805040B02020603" pitchFamily="82" charset="0"/>
              </a:rPr>
              <a:t>e</a:t>
            </a:r>
            <a:r>
              <a:rPr lang="en-US" dirty="0"/>
              <a:t>lp: </a:t>
            </a:r>
            <a:r>
              <a:rPr lang="en-US" i="1" dirty="0"/>
              <a:t>How do students get the teacher’s attention and their questions answered?</a:t>
            </a:r>
            <a:endParaRPr lang="en-US" dirty="0"/>
          </a:p>
          <a:p>
            <a:r>
              <a:rPr lang="en-US" b="1" dirty="0">
                <a:latin typeface="AdLib BT" panose="04040805040B02020603" pitchFamily="82" charset="0"/>
              </a:rPr>
              <a:t>A</a:t>
            </a:r>
            <a:r>
              <a:rPr lang="en-US" dirty="0"/>
              <a:t>ctivity: </a:t>
            </a:r>
            <a:r>
              <a:rPr lang="en-US" i="1" dirty="0"/>
              <a:t>What is the task/objective? What is the end product?</a:t>
            </a:r>
            <a:endParaRPr lang="en-US" dirty="0"/>
          </a:p>
          <a:p>
            <a:r>
              <a:rPr lang="en-US" b="1" dirty="0">
                <a:latin typeface="AdLib BT" panose="04040805040B02020603" pitchFamily="82" charset="0"/>
              </a:rPr>
              <a:t>M</a:t>
            </a:r>
            <a:r>
              <a:rPr lang="en-US" dirty="0"/>
              <a:t>ovement: </a:t>
            </a:r>
            <a:r>
              <a:rPr lang="en-US" i="1" dirty="0"/>
              <a:t>Can students move about during this activity?</a:t>
            </a:r>
            <a:endParaRPr lang="en-US" dirty="0"/>
          </a:p>
          <a:p>
            <a:r>
              <a:rPr lang="en-US" b="1" dirty="0">
                <a:latin typeface="AdLib BT" panose="04040805040B02020603" pitchFamily="82" charset="0"/>
              </a:rPr>
              <a:t>P</a:t>
            </a:r>
            <a:r>
              <a:rPr lang="en-US" dirty="0"/>
              <a:t>articipation: </a:t>
            </a:r>
            <a:r>
              <a:rPr lang="en-US" i="1" dirty="0"/>
              <a:t>How do students show they are fully participating? What does work behavior look/sound like?</a:t>
            </a:r>
            <a:endParaRPr lang="en-US" dirty="0"/>
          </a:p>
          <a:p>
            <a:r>
              <a:rPr lang="en-US" b="1" dirty="0">
                <a:latin typeface="AdLib BT" panose="04040805040B02020603" pitchFamily="82" charset="0"/>
              </a:rPr>
              <a:t>S</a:t>
            </a:r>
            <a:r>
              <a:rPr lang="en-US" dirty="0"/>
              <a:t>uccess: </a:t>
            </a:r>
            <a:r>
              <a:rPr lang="en-US" i="1" dirty="0"/>
              <a:t>When students meet</a:t>
            </a:r>
            <a:r>
              <a:rPr lang="en-US" dirty="0"/>
              <a:t> </a:t>
            </a:r>
            <a:r>
              <a:rPr lang="en-US" i="1" dirty="0"/>
              <a:t>CHAMPS</a:t>
            </a:r>
            <a:r>
              <a:rPr lang="en-US" dirty="0"/>
              <a:t> </a:t>
            </a:r>
            <a:r>
              <a:rPr lang="en-US" i="1" dirty="0"/>
              <a:t>expectations, they will be successful!</a:t>
            </a:r>
            <a:endParaRPr lang="en-US" dirty="0"/>
          </a:p>
          <a:p>
            <a:endParaRPr lang="en-US" dirty="0"/>
          </a:p>
        </p:txBody>
      </p:sp>
    </p:spTree>
    <p:extLst>
      <p:ext uri="{BB962C8B-B14F-4D97-AF65-F5344CB8AC3E}">
        <p14:creationId xmlns:p14="http://schemas.microsoft.com/office/powerpoint/2010/main" val="4096281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smtClean="0">
                <a:latin typeface="Bodoni MT Black" panose="02070A03080606020203" pitchFamily="18" charset="0"/>
              </a:rPr>
              <a:t>CHAMPS 3:1</a:t>
            </a:r>
            <a:endParaRPr lang="en-US" sz="7200" b="1" dirty="0">
              <a:latin typeface="Bodoni MT Black" panose="02070A03080606020203" pitchFamily="18" charset="0"/>
            </a:endParaRPr>
          </a:p>
        </p:txBody>
      </p:sp>
      <p:sp>
        <p:nvSpPr>
          <p:cNvPr id="3" name="Content Placeholder 2"/>
          <p:cNvSpPr>
            <a:spLocks noGrp="1"/>
          </p:cNvSpPr>
          <p:nvPr>
            <p:ph idx="1"/>
          </p:nvPr>
        </p:nvSpPr>
        <p:spPr/>
        <p:txBody>
          <a:bodyPr>
            <a:normAutofit/>
          </a:bodyPr>
          <a:lstStyle/>
          <a:p>
            <a:pPr marL="0" indent="0" algn="ctr">
              <a:buNone/>
            </a:pPr>
            <a:r>
              <a:rPr lang="en-US" sz="6000" dirty="0" smtClean="0">
                <a:solidFill>
                  <a:srgbClr val="7030A0"/>
                </a:solidFill>
                <a:latin typeface="Eras Demi ITC" panose="020B0805030504020804" pitchFamily="34" charset="0"/>
              </a:rPr>
              <a:t>Three positive</a:t>
            </a:r>
            <a:r>
              <a:rPr lang="en-US" sz="6000" dirty="0" smtClean="0">
                <a:latin typeface="Eras Demi ITC" panose="020B0805030504020804" pitchFamily="34" charset="0"/>
              </a:rPr>
              <a:t> interactions for every </a:t>
            </a:r>
            <a:r>
              <a:rPr lang="en-US" sz="6000" dirty="0" smtClean="0">
                <a:solidFill>
                  <a:srgbClr val="FF0000"/>
                </a:solidFill>
                <a:latin typeface="Eras Demi ITC" panose="020B0805030504020804" pitchFamily="34" charset="0"/>
              </a:rPr>
              <a:t>negative</a:t>
            </a:r>
            <a:r>
              <a:rPr lang="en-US" sz="6000" dirty="0" smtClean="0">
                <a:latin typeface="Eras Demi ITC" panose="020B0805030504020804" pitchFamily="34" charset="0"/>
              </a:rPr>
              <a:t> interaction.</a:t>
            </a:r>
            <a:endParaRPr lang="en-US" sz="6000" dirty="0">
              <a:latin typeface="Eras Demi ITC" panose="020B0805030504020804" pitchFamily="34" charset="0"/>
            </a:endParaRPr>
          </a:p>
        </p:txBody>
      </p:sp>
    </p:spTree>
    <p:extLst>
      <p:ext uri="{BB962C8B-B14F-4D97-AF65-F5344CB8AC3E}">
        <p14:creationId xmlns:p14="http://schemas.microsoft.com/office/powerpoint/2010/main" val="2128821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0169" y="3404938"/>
            <a:ext cx="5755768" cy="3164304"/>
          </a:xfrm>
          <a:prstGeom prst="rect">
            <a:avLst/>
          </a:prstGeom>
        </p:spPr>
      </p:pic>
      <p:sp>
        <p:nvSpPr>
          <p:cNvPr id="2" name="Title 1"/>
          <p:cNvSpPr>
            <a:spLocks noGrp="1"/>
          </p:cNvSpPr>
          <p:nvPr>
            <p:ph type="title"/>
          </p:nvPr>
        </p:nvSpPr>
        <p:spPr/>
        <p:txBody>
          <a:bodyPr>
            <a:normAutofit/>
          </a:bodyPr>
          <a:lstStyle/>
          <a:p>
            <a:r>
              <a:rPr lang="en-US" sz="5400" b="1" dirty="0" smtClean="0">
                <a:latin typeface="Eras Demi ITC" panose="020B0805030504020804" pitchFamily="34" charset="0"/>
              </a:rPr>
              <a:t>Proximity </a:t>
            </a:r>
            <a:r>
              <a:rPr lang="en-US" sz="5400" b="1" dirty="0" err="1" smtClean="0">
                <a:latin typeface="Eras Demi ITC" panose="020B0805030504020804" pitchFamily="34" charset="0"/>
              </a:rPr>
              <a:t>Proximity</a:t>
            </a:r>
            <a:r>
              <a:rPr lang="en-US" sz="5400" b="1" dirty="0" smtClean="0">
                <a:latin typeface="Eras Demi ITC" panose="020B0805030504020804" pitchFamily="34" charset="0"/>
              </a:rPr>
              <a:t> </a:t>
            </a:r>
            <a:r>
              <a:rPr lang="en-US" sz="5400" b="1" dirty="0" err="1" smtClean="0">
                <a:latin typeface="Eras Demi ITC" panose="020B0805030504020804" pitchFamily="34" charset="0"/>
              </a:rPr>
              <a:t>Proximity</a:t>
            </a:r>
            <a:endParaRPr lang="en-US" sz="5400" b="1" dirty="0">
              <a:latin typeface="Eras Demi ITC" panose="020B0805030504020804" pitchFamily="34" charset="0"/>
            </a:endParaRPr>
          </a:p>
        </p:txBody>
      </p:sp>
      <p:sp>
        <p:nvSpPr>
          <p:cNvPr id="3" name="Content Placeholder 2"/>
          <p:cNvSpPr>
            <a:spLocks noGrp="1"/>
          </p:cNvSpPr>
          <p:nvPr>
            <p:ph idx="1"/>
          </p:nvPr>
        </p:nvSpPr>
        <p:spPr/>
        <p:txBody>
          <a:bodyPr>
            <a:normAutofit/>
          </a:bodyPr>
          <a:lstStyle/>
          <a:p>
            <a:r>
              <a:rPr lang="en-US" sz="4400" dirty="0" smtClean="0"/>
              <a:t>Stay on your feet</a:t>
            </a:r>
          </a:p>
          <a:p>
            <a:r>
              <a:rPr lang="en-US" sz="4400" dirty="0" smtClean="0"/>
              <a:t>Stand close but don’t hover</a:t>
            </a:r>
          </a:p>
          <a:p>
            <a:r>
              <a:rPr lang="en-US" sz="4400" dirty="0" smtClean="0"/>
              <a:t>Set the expectations early</a:t>
            </a:r>
          </a:p>
          <a:p>
            <a:r>
              <a:rPr lang="en-US" sz="4400" dirty="0" smtClean="0"/>
              <a:t>Make yourself available</a:t>
            </a:r>
          </a:p>
          <a:p>
            <a:r>
              <a:rPr lang="en-US" sz="4400" dirty="0" smtClean="0"/>
              <a:t>Avoid using words</a:t>
            </a:r>
            <a:endParaRPr lang="en-US" sz="4400" dirty="0"/>
          </a:p>
        </p:txBody>
      </p:sp>
    </p:spTree>
    <p:extLst>
      <p:ext uri="{BB962C8B-B14F-4D97-AF65-F5344CB8AC3E}">
        <p14:creationId xmlns:p14="http://schemas.microsoft.com/office/powerpoint/2010/main" val="1563914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1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Bodoni MT Black" panose="02070A03080606020203" pitchFamily="18" charset="0"/>
              </a:rPr>
              <a:t>Chunking</a:t>
            </a:r>
            <a:endParaRPr lang="en-US" sz="6000" b="1" dirty="0">
              <a:latin typeface="Bodoni MT Black" panose="02070A03080606020203" pitchFamily="18" charset="0"/>
            </a:endParaRPr>
          </a:p>
        </p:txBody>
      </p:sp>
      <p:sp>
        <p:nvSpPr>
          <p:cNvPr id="3" name="Content Placeholder 2"/>
          <p:cNvSpPr>
            <a:spLocks noGrp="1"/>
          </p:cNvSpPr>
          <p:nvPr>
            <p:ph idx="1"/>
          </p:nvPr>
        </p:nvSpPr>
        <p:spPr/>
        <p:txBody>
          <a:bodyPr>
            <a:normAutofit/>
          </a:bodyPr>
          <a:lstStyle/>
          <a:p>
            <a:r>
              <a:rPr lang="en-US" sz="4800" dirty="0" smtClean="0"/>
              <a:t>Break challenging tasks into smaller or easier “chunk” that students are more willing to undertake. </a:t>
            </a:r>
          </a:p>
          <a:p>
            <a:r>
              <a:rPr lang="en-US" sz="4800" dirty="0" smtClean="0"/>
              <a:t>You may need to include a reward or “fun” break</a:t>
            </a:r>
            <a:endParaRPr lang="en-US" sz="4800" dirty="0"/>
          </a:p>
        </p:txBody>
      </p:sp>
    </p:spTree>
    <p:extLst>
      <p:ext uri="{BB962C8B-B14F-4D97-AF65-F5344CB8AC3E}">
        <p14:creationId xmlns:p14="http://schemas.microsoft.com/office/powerpoint/2010/main" val="654757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6000"/>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028218" cy="1325563"/>
          </a:xfrm>
        </p:spPr>
        <p:txBody>
          <a:bodyPr>
            <a:noAutofit/>
          </a:bodyPr>
          <a:lstStyle/>
          <a:p>
            <a:r>
              <a:rPr lang="en-US" sz="6000" dirty="0">
                <a:latin typeface="AdLib BT" panose="04040805040B02020603" pitchFamily="82" charset="0"/>
              </a:rPr>
              <a:t>Positive, Positive, Positive</a:t>
            </a:r>
          </a:p>
        </p:txBody>
      </p:sp>
      <p:sp>
        <p:nvSpPr>
          <p:cNvPr id="3" name="Content Placeholder 2"/>
          <p:cNvSpPr>
            <a:spLocks noGrp="1"/>
          </p:cNvSpPr>
          <p:nvPr>
            <p:ph idx="1"/>
          </p:nvPr>
        </p:nvSpPr>
        <p:spPr/>
        <p:txBody>
          <a:bodyPr>
            <a:normAutofit/>
          </a:bodyPr>
          <a:lstStyle/>
          <a:p>
            <a:r>
              <a:rPr lang="en-US" sz="3200" b="1" dirty="0"/>
              <a:t>Remind your student of what you want them to do, rather than the negative</a:t>
            </a:r>
          </a:p>
          <a:p>
            <a:r>
              <a:rPr lang="en-US" sz="3200" b="1" dirty="0"/>
              <a:t>Remind your student of what they are working towards rather than what you will take away</a:t>
            </a:r>
          </a:p>
          <a:p>
            <a:r>
              <a:rPr lang="en-US" sz="3200" b="1" dirty="0"/>
              <a:t>Acknowledge effort and choices</a:t>
            </a:r>
          </a:p>
          <a:p>
            <a:r>
              <a:rPr lang="en-US" sz="3200" b="1" dirty="0"/>
              <a:t>Use empathetic statements (I understand….)</a:t>
            </a:r>
          </a:p>
          <a:p>
            <a:r>
              <a:rPr lang="en-US" sz="3200" b="1" dirty="0"/>
              <a:t>Give choices and opportunities</a:t>
            </a:r>
          </a:p>
        </p:txBody>
      </p:sp>
    </p:spTree>
    <p:extLst>
      <p:ext uri="{BB962C8B-B14F-4D97-AF65-F5344CB8AC3E}">
        <p14:creationId xmlns:p14="http://schemas.microsoft.com/office/powerpoint/2010/main" val="3980553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4000"/>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a:latin typeface="AdLib BT" panose="04040805040B02020603" pitchFamily="82" charset="0"/>
              </a:rPr>
              <a:t>“I” Messages</a:t>
            </a:r>
            <a:r>
              <a:rPr lang="en-US" dirty="0"/>
              <a:t/>
            </a:r>
            <a:br>
              <a:rPr lang="en-US" dirty="0"/>
            </a:br>
            <a:endParaRPr lang="en-US" dirty="0"/>
          </a:p>
        </p:txBody>
      </p:sp>
      <p:sp>
        <p:nvSpPr>
          <p:cNvPr id="3" name="Content Placeholder 2"/>
          <p:cNvSpPr>
            <a:spLocks noGrp="1"/>
          </p:cNvSpPr>
          <p:nvPr>
            <p:ph idx="1"/>
          </p:nvPr>
        </p:nvSpPr>
        <p:spPr>
          <a:noFill/>
        </p:spPr>
        <p:txBody>
          <a:bodyPr>
            <a:normAutofit/>
          </a:bodyPr>
          <a:lstStyle/>
          <a:p>
            <a:r>
              <a:rPr lang="en-US" sz="4800" dirty="0"/>
              <a:t>Allow for a respectful conversation or direction</a:t>
            </a:r>
          </a:p>
          <a:p>
            <a:r>
              <a:rPr lang="en-US" sz="4800" dirty="0"/>
              <a:t>Spell out the specific behaviors</a:t>
            </a:r>
          </a:p>
          <a:p>
            <a:r>
              <a:rPr lang="en-US" sz="4800" dirty="0"/>
              <a:t>Give a chance to the student to “fix it”</a:t>
            </a:r>
          </a:p>
        </p:txBody>
      </p:sp>
    </p:spTree>
    <p:extLst>
      <p:ext uri="{BB962C8B-B14F-4D97-AF65-F5344CB8AC3E}">
        <p14:creationId xmlns:p14="http://schemas.microsoft.com/office/powerpoint/2010/main" val="3333767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Abadi MT Condensed Extra Bold"/>
                <a:cs typeface="Abadi MT Condensed Extra Bold"/>
              </a:rPr>
              <a:t>Brain Breaks</a:t>
            </a:r>
            <a:endParaRPr lang="en-US" sz="5400" b="1" dirty="0">
              <a:latin typeface="Abadi MT Condensed Extra Bold"/>
              <a:cs typeface="Abadi MT Condensed Extra Bold"/>
            </a:endParaRPr>
          </a:p>
        </p:txBody>
      </p:sp>
      <p:pic>
        <p:nvPicPr>
          <p:cNvPr id="4" name="Content Placeholder 3" descr="images.png"/>
          <p:cNvPicPr>
            <a:picLocks noGrp="1" noChangeAspect="1"/>
          </p:cNvPicPr>
          <p:nvPr>
            <p:ph idx="1"/>
          </p:nvPr>
        </p:nvPicPr>
        <p:blipFill>
          <a:blip r:embed="rId2">
            <a:extLst>
              <a:ext uri="{28A0092B-C50C-407E-A947-70E740481C1C}">
                <a14:useLocalDpi xmlns:a14="http://schemas.microsoft.com/office/drawing/2010/main" val="0"/>
              </a:ext>
            </a:extLst>
          </a:blip>
          <a:srcRect l="-22499" r="-22499"/>
          <a:stretch>
            <a:fillRect/>
          </a:stretch>
        </p:blipFill>
        <p:spPr>
          <a:xfrm>
            <a:off x="3359073" y="1659820"/>
            <a:ext cx="10089782" cy="4477117"/>
          </a:xfrm>
        </p:spPr>
      </p:pic>
      <p:sp>
        <p:nvSpPr>
          <p:cNvPr id="5" name="TextBox 4"/>
          <p:cNvSpPr txBox="1"/>
          <p:nvPr/>
        </p:nvSpPr>
        <p:spPr>
          <a:xfrm>
            <a:off x="573499" y="2007719"/>
            <a:ext cx="4485591" cy="1754327"/>
          </a:xfrm>
          <a:prstGeom prst="rect">
            <a:avLst/>
          </a:prstGeom>
          <a:noFill/>
        </p:spPr>
        <p:txBody>
          <a:bodyPr wrap="square" rtlCol="0">
            <a:spAutoFit/>
          </a:bodyPr>
          <a:lstStyle/>
          <a:p>
            <a:pPr marL="571500" indent="-571500">
              <a:buFont typeface="Arial"/>
              <a:buChar char="•"/>
            </a:pPr>
            <a:r>
              <a:rPr lang="en-US" sz="3600" dirty="0" smtClean="0"/>
              <a:t>Movement breaks</a:t>
            </a:r>
          </a:p>
          <a:p>
            <a:pPr marL="571500" indent="-571500">
              <a:buFont typeface="Arial"/>
              <a:buChar char="•"/>
            </a:pPr>
            <a:r>
              <a:rPr lang="en-US" sz="3600" dirty="0" smtClean="0"/>
              <a:t>Music breaks</a:t>
            </a:r>
          </a:p>
          <a:p>
            <a:pPr marL="571500" indent="-571500">
              <a:buFont typeface="Arial"/>
              <a:buChar char="•"/>
            </a:pPr>
            <a:r>
              <a:rPr lang="en-US" sz="3600" dirty="0" smtClean="0"/>
              <a:t>Sensory breaks</a:t>
            </a:r>
            <a:endParaRPr lang="en-US" sz="3600" dirty="0"/>
          </a:p>
        </p:txBody>
      </p:sp>
      <p:sp>
        <p:nvSpPr>
          <p:cNvPr id="6" name="TextBox 5"/>
          <p:cNvSpPr txBox="1"/>
          <p:nvPr/>
        </p:nvSpPr>
        <p:spPr>
          <a:xfrm>
            <a:off x="675911" y="4158847"/>
            <a:ext cx="4157877" cy="1754327"/>
          </a:xfrm>
          <a:prstGeom prst="rect">
            <a:avLst/>
          </a:prstGeom>
          <a:noFill/>
        </p:spPr>
        <p:txBody>
          <a:bodyPr wrap="square" rtlCol="0">
            <a:spAutoFit/>
          </a:bodyPr>
          <a:lstStyle/>
          <a:p>
            <a:pPr algn="ctr"/>
            <a:r>
              <a:rPr lang="en-US" b="1" dirty="0"/>
              <a:t>Brain breaks</a:t>
            </a:r>
            <a:r>
              <a:rPr lang="en-US" dirty="0"/>
              <a:t> </a:t>
            </a:r>
            <a:r>
              <a:rPr lang="en-US" dirty="0" smtClean="0"/>
              <a:t>regularly incorporate </a:t>
            </a:r>
            <a:r>
              <a:rPr lang="en-US" dirty="0"/>
              <a:t>short movement activities into the instructional day not only allows children to get their 'wiggles' out, but energizes them and increases their ability to focus on the next learning activity as well. </a:t>
            </a:r>
          </a:p>
        </p:txBody>
      </p:sp>
    </p:spTree>
    <p:extLst>
      <p:ext uri="{BB962C8B-B14F-4D97-AF65-F5344CB8AC3E}">
        <p14:creationId xmlns:p14="http://schemas.microsoft.com/office/powerpoint/2010/main" val="2011799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Screen Shot 2018-01-17 at 1.06.31 PM.png"/>
          <p:cNvPicPr>
            <a:picLocks noGrp="1" noChangeAspect="1"/>
          </p:cNvPicPr>
          <p:nvPr>
            <p:ph idx="1"/>
          </p:nvPr>
        </p:nvPicPr>
        <p:blipFill>
          <a:blip r:embed="rId2">
            <a:extLst>
              <a:ext uri="{28A0092B-C50C-407E-A947-70E740481C1C}">
                <a14:useLocalDpi xmlns:a14="http://schemas.microsoft.com/office/drawing/2010/main" val="0"/>
              </a:ext>
            </a:extLst>
          </a:blip>
          <a:srcRect l="-7328" r="-7328"/>
          <a:stretch>
            <a:fillRect/>
          </a:stretch>
        </p:blipFill>
        <p:spPr>
          <a:xfrm>
            <a:off x="169572" y="214313"/>
            <a:ext cx="12183631" cy="6643687"/>
          </a:xfrm>
        </p:spPr>
      </p:pic>
    </p:spTree>
    <p:extLst>
      <p:ext uri="{BB962C8B-B14F-4D97-AF65-F5344CB8AC3E}">
        <p14:creationId xmlns:p14="http://schemas.microsoft.com/office/powerpoint/2010/main" val="2144807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l="-17000" r="-17000"/>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8000" dirty="0">
                <a:latin typeface="AdLib BT" panose="04040805040B02020603" pitchFamily="82" charset="0"/>
              </a:rPr>
              <a:t>2 x 10</a:t>
            </a:r>
          </a:p>
        </p:txBody>
      </p:sp>
      <p:pic>
        <p:nvPicPr>
          <p:cNvPr id="4" name="Content Placeholder 3"/>
          <p:cNvPicPr>
            <a:picLocks noGrp="1" noChangeAspect="1"/>
          </p:cNvPicPr>
          <p:nvPr>
            <p:ph sz="half" idx="1"/>
          </p:nvPr>
        </p:nvPicPr>
        <p:blipFill rotWithShape="1">
          <a:blip r:embed="rId3"/>
          <a:srcRect l="55624" t="14772" r="2792" b="8815"/>
          <a:stretch/>
        </p:blipFill>
        <p:spPr>
          <a:xfrm>
            <a:off x="1101436" y="1868787"/>
            <a:ext cx="3616036" cy="4989213"/>
          </a:xfrm>
          <a:prstGeom prst="rect">
            <a:avLst/>
          </a:prstGeom>
        </p:spPr>
      </p:pic>
      <p:sp>
        <p:nvSpPr>
          <p:cNvPr id="6" name="Content Placeholder 5"/>
          <p:cNvSpPr>
            <a:spLocks noGrp="1"/>
          </p:cNvSpPr>
          <p:nvPr>
            <p:ph sz="half" idx="2"/>
          </p:nvPr>
        </p:nvSpPr>
        <p:spPr>
          <a:xfrm>
            <a:off x="6172200" y="1350818"/>
            <a:ext cx="5181600" cy="4826145"/>
          </a:xfrm>
        </p:spPr>
        <p:txBody>
          <a:bodyPr>
            <a:normAutofit/>
          </a:bodyPr>
          <a:lstStyle/>
          <a:p>
            <a:r>
              <a:rPr lang="en-US" sz="3600" dirty="0"/>
              <a:t>Choose a student (or 3) that challenge you the most</a:t>
            </a:r>
          </a:p>
          <a:p>
            <a:r>
              <a:rPr lang="en-US" sz="3600" dirty="0"/>
              <a:t>Spend 2 minutes a day talking to them about anything that interests them</a:t>
            </a:r>
          </a:p>
          <a:p>
            <a:r>
              <a:rPr lang="en-US" sz="3600" dirty="0"/>
              <a:t>Repeat this process for 10 days IN A ROW</a:t>
            </a:r>
          </a:p>
          <a:p>
            <a:endParaRPr lang="en-US" dirty="0"/>
          </a:p>
        </p:txBody>
      </p:sp>
    </p:spTree>
    <p:extLst>
      <p:ext uri="{BB962C8B-B14F-4D97-AF65-F5344CB8AC3E}">
        <p14:creationId xmlns:p14="http://schemas.microsoft.com/office/powerpoint/2010/main" val="1656198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63714">
              <a:schemeClr val="accent2">
                <a:lumMod val="40000"/>
                <a:lumOff val="60000"/>
              </a:schemeClr>
            </a:gs>
            <a:gs pos="0">
              <a:srgbClr val="00B0F0"/>
            </a:gs>
            <a:gs pos="74000">
              <a:schemeClr val="accent2">
                <a:lumMod val="40000"/>
                <a:lumOff val="60000"/>
              </a:schemeClr>
            </a:gs>
            <a:gs pos="83000">
              <a:schemeClr val="accent2">
                <a:lumMod val="40000"/>
                <a:lumOff val="60000"/>
              </a:schemeClr>
            </a:gs>
            <a:gs pos="100000">
              <a:schemeClr val="accent2">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latin typeface="AdLib BT" panose="04040805040B02020603" pitchFamily="82" charset="0"/>
              </a:rPr>
              <a:t>Paper Clipping</a:t>
            </a:r>
          </a:p>
        </p:txBody>
      </p:sp>
      <p:sp>
        <p:nvSpPr>
          <p:cNvPr id="3" name="Content Placeholder 2"/>
          <p:cNvSpPr>
            <a:spLocks noGrp="1"/>
          </p:cNvSpPr>
          <p:nvPr>
            <p:ph idx="1"/>
          </p:nvPr>
        </p:nvSpPr>
        <p:spPr>
          <a:xfrm>
            <a:off x="838200" y="1825625"/>
            <a:ext cx="8072718" cy="4351338"/>
          </a:xfrm>
        </p:spPr>
        <p:txBody>
          <a:bodyPr/>
          <a:lstStyle/>
          <a:p>
            <a:r>
              <a:rPr lang="en-US" dirty="0">
                <a:latin typeface="Arial" panose="020B0604020202020204" pitchFamily="34" charset="0"/>
                <a:cs typeface="Arial" panose="020B0604020202020204" pitchFamily="34" charset="0"/>
              </a:rPr>
              <a:t>Find a staff buddy in the building</a:t>
            </a:r>
          </a:p>
          <a:p>
            <a:r>
              <a:rPr lang="en-US" dirty="0">
                <a:latin typeface="Arial" panose="020B0604020202020204" pitchFamily="34" charset="0"/>
                <a:cs typeface="Arial" panose="020B0604020202020204" pitchFamily="34" charset="0"/>
              </a:rPr>
              <a:t>Have an agreed upon arrangement for time outs or breaks</a:t>
            </a:r>
          </a:p>
          <a:p>
            <a:r>
              <a:rPr lang="en-US" dirty="0">
                <a:latin typeface="Arial" panose="020B0604020202020204" pitchFamily="34" charset="0"/>
                <a:cs typeface="Arial" panose="020B0604020202020204" pitchFamily="34" charset="0"/>
              </a:rPr>
              <a:t>Give student the number of paper clips that corresponds to the number of minutes needed.</a:t>
            </a:r>
          </a:p>
          <a:p>
            <a:r>
              <a:rPr lang="en-US" dirty="0">
                <a:latin typeface="Arial" panose="020B0604020202020204" pitchFamily="34" charset="0"/>
                <a:cs typeface="Arial" panose="020B0604020202020204" pitchFamily="34" charset="0"/>
              </a:rPr>
              <a:t>You cannot give a student an entire box!</a:t>
            </a:r>
          </a:p>
        </p:txBody>
      </p:sp>
      <p:pic>
        <p:nvPicPr>
          <p:cNvPr id="4" name="Picture 3"/>
          <p:cNvPicPr>
            <a:picLocks noChangeAspect="1"/>
          </p:cNvPicPr>
          <p:nvPr/>
        </p:nvPicPr>
        <p:blipFill>
          <a:blip r:embed="rId2"/>
          <a:stretch>
            <a:fillRect/>
          </a:stretch>
        </p:blipFill>
        <p:spPr>
          <a:xfrm>
            <a:off x="8386355" y="4001294"/>
            <a:ext cx="3492009" cy="2362609"/>
          </a:xfrm>
          <a:prstGeom prst="rect">
            <a:avLst/>
          </a:prstGeom>
        </p:spPr>
      </p:pic>
    </p:spTree>
    <p:extLst>
      <p:ext uri="{BB962C8B-B14F-4D97-AF65-F5344CB8AC3E}">
        <p14:creationId xmlns:p14="http://schemas.microsoft.com/office/powerpoint/2010/main" val="2362750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4000"/>
            <a:lum/>
          </a:blip>
          <a:srcRect/>
          <a:stretch>
            <a:fillRect/>
          </a:stretch>
        </a:blip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592183" y="221688"/>
            <a:ext cx="8641464" cy="6493443"/>
          </a:xfrm>
          <a:prstGeom prst="rect">
            <a:avLst/>
          </a:prstGeom>
        </p:spPr>
      </p:pic>
    </p:spTree>
    <p:extLst>
      <p:ext uri="{BB962C8B-B14F-4D97-AF65-F5344CB8AC3E}">
        <p14:creationId xmlns:p14="http://schemas.microsoft.com/office/powerpoint/2010/main" val="3020530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4000"/>
            <a:lum/>
          </a:blip>
          <a:srcRect/>
          <a:stretch>
            <a:fillRect t="-9000" b="-9000"/>
          </a:stretch>
        </a:blipFill>
        <a:effectLst/>
      </p:bgPr>
    </p:bg>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528810" y="152400"/>
            <a:ext cx="10859626" cy="838200"/>
          </a:xfrm>
        </p:spPr>
        <p:txBody>
          <a:bodyPr>
            <a:noAutofit/>
          </a:bodyPr>
          <a:lstStyle/>
          <a:p>
            <a:r>
              <a:rPr lang="en-US" dirty="0">
                <a:latin typeface="AdLib BT" panose="04040805040B02020603" pitchFamily="82" charset="0"/>
              </a:rPr>
              <a:t>Positive </a:t>
            </a:r>
            <a:r>
              <a:rPr lang="en-US" dirty="0" smtClean="0">
                <a:latin typeface="AdLib BT" panose="04040805040B02020603" pitchFamily="82" charset="0"/>
              </a:rPr>
              <a:t>Communication Strategies</a:t>
            </a:r>
            <a:endParaRPr lang="en-US" dirty="0">
              <a:latin typeface="AdLib BT" panose="04040805040B02020603" pitchFamily="82" charset="0"/>
            </a:endParaRPr>
          </a:p>
        </p:txBody>
      </p:sp>
      <p:sp>
        <p:nvSpPr>
          <p:cNvPr id="195587" name="Rectangle 3"/>
          <p:cNvSpPr>
            <a:spLocks noGrp="1" noChangeArrowheads="1"/>
          </p:cNvSpPr>
          <p:nvPr>
            <p:ph type="body" idx="1"/>
          </p:nvPr>
        </p:nvSpPr>
        <p:spPr>
          <a:xfrm>
            <a:off x="914400" y="1143000"/>
            <a:ext cx="8991600" cy="5715000"/>
          </a:xfrm>
        </p:spPr>
        <p:txBody>
          <a:bodyPr/>
          <a:lstStyle/>
          <a:p>
            <a:pPr>
              <a:lnSpc>
                <a:spcPct val="90000"/>
              </a:lnSpc>
            </a:pPr>
            <a:r>
              <a:rPr lang="en-US" sz="3600" dirty="0">
                <a:latin typeface="Century Gothic" charset="0"/>
              </a:rPr>
              <a:t>Give </a:t>
            </a:r>
            <a:r>
              <a:rPr lang="en-US" sz="3600" b="1" dirty="0">
                <a:latin typeface="Century Gothic" charset="0"/>
              </a:rPr>
              <a:t>clear directions</a:t>
            </a:r>
          </a:p>
          <a:p>
            <a:pPr>
              <a:lnSpc>
                <a:spcPct val="90000"/>
              </a:lnSpc>
            </a:pPr>
            <a:r>
              <a:rPr lang="en-US" sz="3600" dirty="0">
                <a:latin typeface="Century Gothic" charset="0"/>
              </a:rPr>
              <a:t>Use a </a:t>
            </a:r>
            <a:r>
              <a:rPr lang="en-US" sz="3600" b="1" dirty="0">
                <a:latin typeface="Century Gothic" charset="0"/>
              </a:rPr>
              <a:t>neutral, calm voice</a:t>
            </a:r>
            <a:endParaRPr lang="en-US" sz="3600" dirty="0">
              <a:latin typeface="Century Gothic" charset="0"/>
            </a:endParaRPr>
          </a:p>
          <a:p>
            <a:pPr>
              <a:lnSpc>
                <a:spcPct val="90000"/>
              </a:lnSpc>
            </a:pPr>
            <a:r>
              <a:rPr lang="en-US" sz="3600" dirty="0">
                <a:latin typeface="Century Gothic" charset="0"/>
              </a:rPr>
              <a:t>Give yourself and the student </a:t>
            </a:r>
            <a:r>
              <a:rPr lang="en-US" sz="3600" b="1" dirty="0">
                <a:latin typeface="Century Gothic" charset="0"/>
              </a:rPr>
              <a:t>time</a:t>
            </a:r>
            <a:r>
              <a:rPr lang="en-US" sz="3600" dirty="0">
                <a:latin typeface="Century Gothic" charset="0"/>
              </a:rPr>
              <a:t> </a:t>
            </a:r>
          </a:p>
          <a:p>
            <a:pPr>
              <a:lnSpc>
                <a:spcPct val="90000"/>
              </a:lnSpc>
            </a:pPr>
            <a:r>
              <a:rPr lang="en-US" sz="3600" dirty="0">
                <a:latin typeface="Century Gothic" charset="0"/>
              </a:rPr>
              <a:t>Use </a:t>
            </a:r>
            <a:r>
              <a:rPr lang="en-US" sz="3600" b="1" dirty="0">
                <a:latin typeface="Century Gothic" charset="0"/>
              </a:rPr>
              <a:t>enforceable statements</a:t>
            </a:r>
          </a:p>
          <a:p>
            <a:pPr>
              <a:lnSpc>
                <a:spcPct val="90000"/>
              </a:lnSpc>
            </a:pPr>
            <a:r>
              <a:rPr lang="en-US" sz="3600" dirty="0">
                <a:latin typeface="Century Gothic" charset="0"/>
              </a:rPr>
              <a:t>Use </a:t>
            </a:r>
            <a:r>
              <a:rPr lang="en-US" sz="3600" b="1" dirty="0">
                <a:latin typeface="Century Gothic" charset="0"/>
              </a:rPr>
              <a:t>few words</a:t>
            </a:r>
          </a:p>
          <a:p>
            <a:pPr>
              <a:lnSpc>
                <a:spcPct val="90000"/>
              </a:lnSpc>
            </a:pPr>
            <a:r>
              <a:rPr lang="en-US" sz="3600" dirty="0">
                <a:latin typeface="Century Gothic" charset="0"/>
              </a:rPr>
              <a:t>Offer </a:t>
            </a:r>
            <a:r>
              <a:rPr lang="en-US" sz="3600" b="1" dirty="0">
                <a:latin typeface="Century Gothic" charset="0"/>
              </a:rPr>
              <a:t>choices</a:t>
            </a:r>
          </a:p>
          <a:p>
            <a:pPr>
              <a:lnSpc>
                <a:spcPct val="90000"/>
              </a:lnSpc>
            </a:pPr>
            <a:r>
              <a:rPr lang="en-US" sz="3600" dirty="0">
                <a:latin typeface="Century Gothic" charset="0"/>
              </a:rPr>
              <a:t>Discipline in private</a:t>
            </a:r>
          </a:p>
          <a:p>
            <a:pPr>
              <a:lnSpc>
                <a:spcPct val="90000"/>
              </a:lnSpc>
            </a:pPr>
            <a:r>
              <a:rPr lang="en-US" sz="3600" dirty="0">
                <a:latin typeface="Century Gothic" charset="0"/>
              </a:rPr>
              <a:t>Tag team</a:t>
            </a:r>
          </a:p>
          <a:p>
            <a:pPr>
              <a:lnSpc>
                <a:spcPct val="90000"/>
              </a:lnSpc>
            </a:pPr>
            <a:r>
              <a:rPr lang="en-US" sz="3600" b="1" dirty="0">
                <a:latin typeface="Century Gothic" charset="0"/>
              </a:rPr>
              <a:t>Follow through</a:t>
            </a:r>
            <a:r>
              <a:rPr lang="en-US" sz="3600" dirty="0">
                <a:latin typeface="Century Gothic" charset="0"/>
              </a:rPr>
              <a:t> with consequences</a:t>
            </a:r>
          </a:p>
          <a:p>
            <a:pPr>
              <a:lnSpc>
                <a:spcPct val="90000"/>
              </a:lnSpc>
            </a:pPr>
            <a:endParaRPr lang="en-US" b="1" dirty="0">
              <a:latin typeface="Century Gothic" charset="0"/>
            </a:endParaRPr>
          </a:p>
          <a:p>
            <a:pPr>
              <a:lnSpc>
                <a:spcPct val="90000"/>
              </a:lnSpc>
            </a:pPr>
            <a:endParaRPr lang="en-US" dirty="0">
              <a:latin typeface="Century Gothic" charset="0"/>
            </a:endParaRPr>
          </a:p>
          <a:p>
            <a:pPr>
              <a:lnSpc>
                <a:spcPct val="90000"/>
              </a:lnSpc>
            </a:pPr>
            <a:endParaRPr lang="en-US" b="1" dirty="0">
              <a:latin typeface="Century Gothic" charset="0"/>
            </a:endParaRPr>
          </a:p>
        </p:txBody>
      </p:sp>
    </p:spTree>
    <p:extLst>
      <p:ext uri="{BB962C8B-B14F-4D97-AF65-F5344CB8AC3E}">
        <p14:creationId xmlns:p14="http://schemas.microsoft.com/office/powerpoint/2010/main" val="1754289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4000"/>
            <a:lum/>
          </a:blip>
          <a:srcRect/>
          <a:stretch>
            <a:fillRect t="-5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AdLib BT" panose="04040805040B02020603" pitchFamily="82" charset="0"/>
              </a:rPr>
              <a:t>An Effective No has no_____</a:t>
            </a:r>
          </a:p>
        </p:txBody>
      </p:sp>
      <p:sp>
        <p:nvSpPr>
          <p:cNvPr id="3" name="Content Placeholder 2"/>
          <p:cNvSpPr>
            <a:spLocks noGrp="1"/>
          </p:cNvSpPr>
          <p:nvPr>
            <p:ph idx="1"/>
          </p:nvPr>
        </p:nvSpPr>
        <p:spPr>
          <a:xfrm>
            <a:off x="838200" y="1600201"/>
            <a:ext cx="9677400" cy="4525963"/>
          </a:xfrm>
        </p:spPr>
        <p:txBody>
          <a:bodyPr numCol="3"/>
          <a:lstStyle/>
          <a:p>
            <a:r>
              <a:rPr lang="en-US" sz="4000" dirty="0"/>
              <a:t>Blame</a:t>
            </a:r>
          </a:p>
          <a:p>
            <a:r>
              <a:rPr lang="en-US" sz="4000" dirty="0"/>
              <a:t>Disrespect</a:t>
            </a:r>
          </a:p>
          <a:p>
            <a:r>
              <a:rPr lang="en-US" sz="4000" dirty="0"/>
              <a:t>Bias</a:t>
            </a:r>
          </a:p>
          <a:p>
            <a:r>
              <a:rPr lang="en-US" sz="4000" dirty="0"/>
              <a:t>Sarcasm</a:t>
            </a:r>
          </a:p>
          <a:p>
            <a:r>
              <a:rPr lang="en-US" sz="4000" dirty="0"/>
              <a:t>Apology</a:t>
            </a:r>
          </a:p>
          <a:p>
            <a:r>
              <a:rPr lang="en-US" sz="4000" dirty="0"/>
              <a:t>Frustration</a:t>
            </a:r>
          </a:p>
          <a:p>
            <a:r>
              <a:rPr lang="en-US" sz="4000" dirty="0"/>
              <a:t>Confusion</a:t>
            </a:r>
          </a:p>
          <a:p>
            <a:r>
              <a:rPr lang="en-US" sz="4000" dirty="0"/>
              <a:t>Anger</a:t>
            </a:r>
          </a:p>
          <a:p>
            <a:r>
              <a:rPr lang="en-US" sz="4000" dirty="0"/>
              <a:t>Guilt</a:t>
            </a:r>
          </a:p>
          <a:p>
            <a:r>
              <a:rPr lang="en-US" sz="4000" dirty="0"/>
              <a:t>Hesitation</a:t>
            </a:r>
          </a:p>
          <a:p>
            <a:r>
              <a:rPr lang="en-US" sz="4000" dirty="0"/>
              <a:t>Reactivity</a:t>
            </a:r>
          </a:p>
          <a:p>
            <a:r>
              <a:rPr lang="en-US" sz="4000" dirty="0"/>
              <a:t>Drama</a:t>
            </a:r>
          </a:p>
          <a:p>
            <a:r>
              <a:rPr lang="en-US" sz="4000" dirty="0"/>
              <a:t>Ambivalence</a:t>
            </a:r>
          </a:p>
          <a:p>
            <a:r>
              <a:rPr lang="en-US" sz="4000" dirty="0"/>
              <a:t>Explanation</a:t>
            </a:r>
          </a:p>
          <a:p>
            <a:r>
              <a:rPr lang="en-US" sz="4000" dirty="0"/>
              <a:t>Loop holes</a:t>
            </a:r>
          </a:p>
          <a:p>
            <a:r>
              <a:rPr lang="en-US" sz="4000" dirty="0"/>
              <a:t>Inconsistency</a:t>
            </a:r>
          </a:p>
          <a:p>
            <a:endParaRPr lang="en-US" dirty="0"/>
          </a:p>
        </p:txBody>
      </p:sp>
    </p:spTree>
    <p:extLst>
      <p:ext uri="{BB962C8B-B14F-4D97-AF65-F5344CB8AC3E}">
        <p14:creationId xmlns:p14="http://schemas.microsoft.com/office/powerpoint/2010/main" val="2702254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3000"/>
            <a:lum/>
          </a:blip>
          <a:srcRect/>
          <a:stretch>
            <a:fillRect t="-15000" b="-15000"/>
          </a:stretch>
        </a:blip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3"/>
          <a:srcRect l="40273" t="2483" r="2039" b="5335"/>
          <a:stretch/>
        </p:blipFill>
        <p:spPr>
          <a:xfrm>
            <a:off x="1517074" y="166255"/>
            <a:ext cx="7107381" cy="6172200"/>
          </a:xfrm>
          <a:prstGeom prst="rect">
            <a:avLst/>
          </a:prstGeom>
        </p:spPr>
      </p:pic>
    </p:spTree>
    <p:extLst>
      <p:ext uri="{BB962C8B-B14F-4D97-AF65-F5344CB8AC3E}">
        <p14:creationId xmlns:p14="http://schemas.microsoft.com/office/powerpoint/2010/main" val="129664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4000"/>
            <a:lum/>
          </a:blip>
          <a:srcRect/>
          <a:stretch>
            <a:fillRect t="-20000" b="-19000"/>
          </a:stretch>
        </a:blip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069967" y="248371"/>
            <a:ext cx="10602743" cy="6519563"/>
          </a:xfrm>
          <a:prstGeom prst="rect">
            <a:avLst/>
          </a:prstGeom>
        </p:spPr>
      </p:pic>
    </p:spTree>
    <p:extLst>
      <p:ext uri="{BB962C8B-B14F-4D97-AF65-F5344CB8AC3E}">
        <p14:creationId xmlns:p14="http://schemas.microsoft.com/office/powerpoint/2010/main" val="2524362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455</Words>
  <Application>Microsoft Office PowerPoint</Application>
  <PresentationFormat>Custom</PresentationFormat>
  <Paragraphs>78</Paragraphs>
  <Slides>17</Slides>
  <Notes>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Classroom Strategy Cards</vt:lpstr>
      <vt:lpstr>PowerPoint Presentation</vt:lpstr>
      <vt:lpstr>2 x 10</vt:lpstr>
      <vt:lpstr>Paper Clipping</vt:lpstr>
      <vt:lpstr>PowerPoint Presentation</vt:lpstr>
      <vt:lpstr>Positive Communication Strategies</vt:lpstr>
      <vt:lpstr>An Effective No has no_____</vt:lpstr>
      <vt:lpstr>PowerPoint Presentation</vt:lpstr>
      <vt:lpstr>PowerPoint Presentation</vt:lpstr>
      <vt:lpstr>PowerPoint Presentation</vt:lpstr>
      <vt:lpstr>CHAMPS</vt:lpstr>
      <vt:lpstr>CHAMPS 3:1</vt:lpstr>
      <vt:lpstr>Proximity Proximity Proximity</vt:lpstr>
      <vt:lpstr>Chunking</vt:lpstr>
      <vt:lpstr>Positive, Positive, Positive</vt:lpstr>
      <vt:lpstr>“I” Messages </vt:lpstr>
      <vt:lpstr>Brain Breaks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Nottke</dc:creator>
  <cp:lastModifiedBy>Regina Nottke</cp:lastModifiedBy>
  <cp:revision>21</cp:revision>
  <cp:lastPrinted>2018-01-17T19:21:28Z</cp:lastPrinted>
  <dcterms:created xsi:type="dcterms:W3CDTF">2017-08-07T00:23:17Z</dcterms:created>
  <dcterms:modified xsi:type="dcterms:W3CDTF">2018-06-12T22:05:54Z</dcterms:modified>
</cp:coreProperties>
</file>