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01" r:id="rId3"/>
    <p:sldId id="311" r:id="rId4"/>
    <p:sldId id="275" r:id="rId5"/>
    <p:sldId id="276" r:id="rId6"/>
    <p:sldId id="257" r:id="rId7"/>
    <p:sldId id="259" r:id="rId8"/>
    <p:sldId id="310" r:id="rId9"/>
    <p:sldId id="312" r:id="rId10"/>
    <p:sldId id="272" r:id="rId11"/>
    <p:sldId id="288" r:id="rId12"/>
    <p:sldId id="266" r:id="rId13"/>
    <p:sldId id="263" r:id="rId14"/>
    <p:sldId id="264" r:id="rId15"/>
    <p:sldId id="289" r:id="rId16"/>
    <p:sldId id="333" r:id="rId17"/>
    <p:sldId id="334" r:id="rId18"/>
    <p:sldId id="335" r:id="rId19"/>
    <p:sldId id="290" r:id="rId20"/>
    <p:sldId id="291" r:id="rId21"/>
    <p:sldId id="292" r:id="rId22"/>
    <p:sldId id="293" r:id="rId23"/>
    <p:sldId id="283" r:id="rId24"/>
    <p:sldId id="258" r:id="rId25"/>
    <p:sldId id="309" r:id="rId26"/>
    <p:sldId id="313" r:id="rId27"/>
    <p:sldId id="314" r:id="rId28"/>
    <p:sldId id="321" r:id="rId29"/>
    <p:sldId id="336" r:id="rId30"/>
    <p:sldId id="317" r:id="rId31"/>
    <p:sldId id="318" r:id="rId32"/>
    <p:sldId id="319" r:id="rId33"/>
    <p:sldId id="320" r:id="rId34"/>
    <p:sldId id="323" r:id="rId35"/>
    <p:sldId id="322" r:id="rId36"/>
    <p:sldId id="324" r:id="rId37"/>
    <p:sldId id="325" r:id="rId38"/>
    <p:sldId id="326" r:id="rId39"/>
    <p:sldId id="327" r:id="rId40"/>
    <p:sldId id="328" r:id="rId41"/>
    <p:sldId id="329" r:id="rId42"/>
    <p:sldId id="330" r:id="rId43"/>
    <p:sldId id="331" r:id="rId44"/>
    <p:sldId id="332" r:id="rId45"/>
    <p:sldId id="316" r:id="rId46"/>
    <p:sldId id="294" r:id="rId47"/>
    <p:sldId id="277" r:id="rId48"/>
    <p:sldId id="304"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73342" autoAdjust="0"/>
  </p:normalViewPr>
  <p:slideViewPr>
    <p:cSldViewPr>
      <p:cViewPr>
        <p:scale>
          <a:sx n="70" d="100"/>
          <a:sy n="70" d="100"/>
        </p:scale>
        <p:origin x="-11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4D6D0FD-9821-4239-A67C-414C571AF299}" type="datetimeFigureOut">
              <a:rPr lang="en-US" smtClean="0"/>
              <a:pPr/>
              <a:t>8/19/2013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65E38F-2F5A-4DBC-A079-762C2859AF3E}" type="slidenum">
              <a:rPr lang="en-US" smtClean="0"/>
              <a:pPr/>
              <a:t>‹#›</a:t>
            </a:fld>
            <a:endParaRPr lang="en-US"/>
          </a:p>
        </p:txBody>
      </p:sp>
    </p:spTree>
    <p:extLst>
      <p:ext uri="{BB962C8B-B14F-4D97-AF65-F5344CB8AC3E}">
        <p14:creationId xmlns:p14="http://schemas.microsoft.com/office/powerpoint/2010/main" val="1343242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423E70-0D66-49D3-BF39-3026C6838A84}" type="datetimeFigureOut">
              <a:rPr lang="en-US" smtClean="0"/>
              <a:pPr/>
              <a:t>8/19/2013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C5D986-CBD0-46DD-92C6-7554837D51E9}" type="slidenum">
              <a:rPr lang="en-US" smtClean="0"/>
              <a:pPr/>
              <a:t>‹#›</a:t>
            </a:fld>
            <a:endParaRPr lang="en-US"/>
          </a:p>
        </p:txBody>
      </p:sp>
    </p:spTree>
    <p:extLst>
      <p:ext uri="{BB962C8B-B14F-4D97-AF65-F5344CB8AC3E}">
        <p14:creationId xmlns:p14="http://schemas.microsoft.com/office/powerpoint/2010/main" val="229919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Introductions—note the facilitator’s guide that is used in conjunction</a:t>
            </a:r>
            <a:r>
              <a:rPr lang="en-US" baseline="0" dirty="0" smtClean="0"/>
              <a:t> with this presentation and task worksheets. Presentation lasts approximately an hour.</a:t>
            </a:r>
          </a:p>
          <a:p>
            <a:endParaRPr lang="en-US" dirty="0" smtClean="0"/>
          </a:p>
          <a:p>
            <a:r>
              <a:rPr lang="en-US" dirty="0" smtClean="0"/>
              <a:t>Define simply</a:t>
            </a:r>
            <a:r>
              <a:rPr lang="en-US" baseline="0" dirty="0" smtClean="0"/>
              <a:t> that Close Reading is a portion of the </a:t>
            </a:r>
            <a:r>
              <a:rPr lang="en-US" dirty="0" smtClean="0"/>
              <a:t>Text</a:t>
            </a:r>
            <a:r>
              <a:rPr lang="en-US" baseline="0" dirty="0" smtClean="0"/>
              <a:t> Complexity Model found in the Common Core State Standards made up of three portions.  These parts will be defined more carefully in this presentation but the Reader and Task portion will discuss more fully.</a:t>
            </a:r>
          </a:p>
        </p:txBody>
      </p:sp>
      <p:sp>
        <p:nvSpPr>
          <p:cNvPr id="4" name="Slide Number Placeholder 3"/>
          <p:cNvSpPr>
            <a:spLocks noGrp="1"/>
          </p:cNvSpPr>
          <p:nvPr>
            <p:ph type="sldNum" sz="quarter" idx="10"/>
          </p:nvPr>
        </p:nvSpPr>
        <p:spPr/>
        <p:txBody>
          <a:bodyPr/>
          <a:lstStyle/>
          <a:p>
            <a:fld id="{00C5D986-CBD0-46DD-92C6-7554837D51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read will be from Nikki</a:t>
            </a:r>
            <a:r>
              <a:rPr lang="en-US" baseline="0" dirty="0" smtClean="0"/>
              <a:t> Giovanni’s </a:t>
            </a:r>
            <a:r>
              <a:rPr lang="en-US" i="1" baseline="0" dirty="0" smtClean="0"/>
              <a:t>Acolytes</a:t>
            </a:r>
            <a:r>
              <a:rPr lang="en-US" baseline="0" dirty="0" smtClean="0"/>
              <a:t> book: “A Poem for My Librarian, Mrs. Long.  You may code it using the chart on the previous page as you read.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participants</a:t>
            </a:r>
            <a:r>
              <a:rPr lang="en-US" baseline="0" dirty="0" smtClean="0"/>
              <a:t> to read the poem quietly to only look for the main events and what key ideas and details are going on.  (Note: facilitator may wish to have copies of the poem printed for participants). </a:t>
            </a:r>
          </a:p>
          <a:p>
            <a:endParaRPr lang="en-US" baseline="0"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13</a:t>
            </a:fld>
            <a:endParaRPr lang="en-US"/>
          </a:p>
        </p:txBody>
      </p:sp>
    </p:spTree>
    <p:extLst>
      <p:ext uri="{BB962C8B-B14F-4D97-AF65-F5344CB8AC3E}">
        <p14:creationId xmlns:p14="http://schemas.microsoft.com/office/powerpoint/2010/main" val="610406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events</a:t>
            </a:r>
            <a:r>
              <a:rPr lang="en-US" baseline="0" dirty="0" smtClean="0"/>
              <a:t> and summarize here...participants should turn and talk.  Discussion points and events that occurred are trips to library, narrator preferred hardcover over paperback, Mrs. Long had a caring attitude, enough to endure a hostile environment to obtain a book, Mrs. Long searched for the perfect book, the narrator took the book home and felt safe in her world.  It is ok to infer early on...what kinds of troubles would a little girl know in this era?</a:t>
            </a:r>
          </a:p>
          <a:p>
            <a:endParaRPr lang="en-US" baseline="0"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a:t>
            </a:r>
            <a:r>
              <a:rPr lang="en-US" baseline="0" dirty="0" smtClean="0"/>
              <a:t> move into the second reading, questions will focus on the second cluster of questions from the CCSS, </a:t>
            </a:r>
            <a:r>
              <a:rPr lang="en-US" b="1" baseline="0" dirty="0" smtClean="0"/>
              <a:t>craft and structure. </a:t>
            </a:r>
            <a:r>
              <a:rPr lang="en-US" dirty="0" smtClean="0"/>
              <a:t>Participants will now read a</a:t>
            </a:r>
            <a:r>
              <a:rPr lang="en-US" baseline="0" dirty="0" smtClean="0"/>
              <a:t> second time </a:t>
            </a:r>
            <a:r>
              <a:rPr lang="en-US" dirty="0" smtClean="0"/>
              <a:t>through.</a:t>
            </a:r>
            <a:r>
              <a:rPr lang="en-US" baseline="0" dirty="0" smtClean="0"/>
              <a:t> Allow time for participants to do so and to code as they would like.  In this portion of the power point, the text has been coded as if students have already highlighted and underlined the text according to the earlier coding system. If students had completed an actual second read in the classroom and the teacher collected it, the words and phrases highlighted offer the teacher the opportunity to scaffold and differentiate instruction the next day by utilizing questions from the students’ work. (Some words or phrases have been underlined, colored, highlighted or bolded for discussion purposes only). Participants may utilize these as discussion points but the objective here is to discuss with a partner the craft and structure of the text after the second read:</a:t>
            </a:r>
          </a:p>
          <a:p>
            <a:endParaRPr lang="en-US" baseline="0" dirty="0" smtClean="0"/>
          </a:p>
          <a:p>
            <a:r>
              <a:rPr lang="en-US" baseline="0" dirty="0" smtClean="0"/>
              <a:t>What structure is used in the poem?  </a:t>
            </a:r>
          </a:p>
          <a:p>
            <a:r>
              <a:rPr lang="en-US" baseline="0" dirty="0" smtClean="0"/>
              <a:t>What figurative language is used?  Is there any visualization that can be drawn from this that is powerful?  </a:t>
            </a:r>
          </a:p>
          <a:p>
            <a:r>
              <a:rPr lang="en-US" baseline="0" dirty="0" smtClean="0"/>
              <a:t>Compare the viewpoint of the southern whites to Mrs. Long</a:t>
            </a:r>
          </a:p>
          <a:p>
            <a:r>
              <a:rPr lang="en-US" baseline="0" dirty="0" smtClean="0"/>
              <a:t>Compare the viewpoint of narrator of the poem from the child to the writer many years later.</a:t>
            </a:r>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 me review the questions again—are there any participants who would like to share their answers.....</a:t>
            </a:r>
          </a:p>
          <a:p>
            <a:endParaRPr lang="en-US" baseline="0" dirty="0" smtClean="0"/>
          </a:p>
          <a:p>
            <a:r>
              <a:rPr lang="en-US" baseline="0" dirty="0" smtClean="0"/>
              <a:t>What structure is used in the poem?  </a:t>
            </a:r>
          </a:p>
          <a:p>
            <a:r>
              <a:rPr lang="en-US" baseline="0" dirty="0" smtClean="0"/>
              <a:t>What figurative language is used?  Is there any visualization that can be drawn from this that is powerful?  </a:t>
            </a:r>
          </a:p>
          <a:p>
            <a:r>
              <a:rPr lang="en-US" baseline="0" dirty="0" smtClean="0"/>
              <a:t>Compare the viewpoint of the southern whites to Mrs. Long</a:t>
            </a:r>
          </a:p>
          <a:p>
            <a:r>
              <a:rPr lang="en-US" baseline="0" dirty="0" smtClean="0"/>
              <a:t>Compare the viewpoint of narrator of the poem from the child to the viewpoint of the writer many years later.</a:t>
            </a:r>
          </a:p>
          <a:p>
            <a:endParaRPr lang="en-US" baseline="0" dirty="0" smtClean="0"/>
          </a:p>
          <a:p>
            <a:r>
              <a:rPr lang="en-US" dirty="0" smtClean="0"/>
              <a:t>After coding of the text has been</a:t>
            </a:r>
            <a:r>
              <a:rPr lang="en-US" baseline="0" dirty="0" smtClean="0"/>
              <a:t> accomplished, the following discussion can be completed as well.</a:t>
            </a:r>
          </a:p>
          <a:p>
            <a:r>
              <a:rPr lang="en-US" dirty="0" smtClean="0"/>
              <a:t>When looking at the yellow underlined phrases, discuss their meanings.</a:t>
            </a:r>
          </a:p>
          <a:p>
            <a:r>
              <a:rPr lang="en-US" dirty="0" smtClean="0"/>
              <a:t>Discuss the red</a:t>
            </a:r>
            <a:r>
              <a:rPr lang="en-US" baseline="0" dirty="0" smtClean="0"/>
              <a:t> words and how time has changed the meaning of the words.</a:t>
            </a:r>
          </a:p>
          <a:p>
            <a:r>
              <a:rPr lang="en-US" baseline="0" dirty="0" smtClean="0"/>
              <a:t>Are pictures available that can be attached electronically to the bolded words so that students can have a better idea of the meaning of these words?</a:t>
            </a:r>
          </a:p>
          <a:p>
            <a:r>
              <a:rPr lang="en-US" baseline="0" dirty="0" smtClean="0"/>
              <a:t>What connections to other texts can be made to the italicized words at the end?</a:t>
            </a:r>
            <a:endParaRPr lang="en-US"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After finishing</a:t>
            </a:r>
            <a:r>
              <a:rPr lang="en-US" baseline="0" dirty="0" smtClean="0"/>
              <a:t> just two reads, a student has chosen the areas that they are questioning, the ideas that they need more assistance with, class discussion is taking place, a powerful understanding is occurring, and a more engaged student is emerging.  There was no homework, a shorter text was utilized and literary objectives and concepts are being met. </a:t>
            </a:r>
          </a:p>
          <a:p>
            <a:pPr defTabSz="931774">
              <a:defRPr/>
            </a:pPr>
            <a:r>
              <a:rPr lang="en-US" baseline="0" dirty="0" smtClean="0"/>
              <a:t> </a:t>
            </a:r>
            <a:endParaRPr lang="en-US" dirty="0" smtClean="0"/>
          </a:p>
          <a:p>
            <a:pPr defTabSz="931774">
              <a:defRPr/>
            </a:pPr>
            <a:r>
              <a:rPr lang="en-US" dirty="0" smtClean="0"/>
              <a:t>As we move</a:t>
            </a:r>
            <a:r>
              <a:rPr lang="en-US" baseline="0" dirty="0" smtClean="0"/>
              <a:t> to</a:t>
            </a:r>
            <a:r>
              <a:rPr lang="en-US" dirty="0" smtClean="0"/>
              <a:t> the third and final reading for this presentation, questions will focus on</a:t>
            </a:r>
            <a:r>
              <a:rPr lang="en-US" baseline="0" dirty="0" smtClean="0"/>
              <a:t> the integration of ideas and knowledge.  When participants reread this time, they will turn and talk with their partner about the following:</a:t>
            </a:r>
          </a:p>
          <a:p>
            <a:pPr defTabSz="931774">
              <a:defRPr/>
            </a:pPr>
            <a:endParaRPr lang="en-US" baseline="0" dirty="0" smtClean="0"/>
          </a:p>
          <a:p>
            <a:pPr defTabSz="931774">
              <a:defRPr/>
            </a:pPr>
            <a:r>
              <a:rPr lang="en-US" baseline="0" dirty="0" smtClean="0"/>
              <a:t>What did Mrs. Long mean to the narrator?  </a:t>
            </a:r>
          </a:p>
          <a:p>
            <a:pPr defTabSz="931774">
              <a:defRPr/>
            </a:pPr>
            <a:r>
              <a:rPr lang="en-US" baseline="0" dirty="0" smtClean="0"/>
              <a:t>Who are southern blacks?  Why are they different than northern blacks? Can you understand the difference?  </a:t>
            </a:r>
          </a:p>
          <a:p>
            <a:pPr defTabSz="931774">
              <a:defRPr/>
            </a:pPr>
            <a:r>
              <a:rPr lang="en-US" baseline="0" dirty="0" smtClean="0"/>
              <a:t>What other places in our world have these same types of issues, such as racial tensions, going on today?</a:t>
            </a:r>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What is the theme?  (Someone making a difference) As someone steps in to offer a hand in times of stress/trauma, why do people not offer help more often?  </a:t>
            </a:r>
            <a:endParaRPr lang="en-US" dirty="0" smtClean="0"/>
          </a:p>
          <a:p>
            <a:pPr defTabSz="931774">
              <a:defRPr/>
            </a:pPr>
            <a:r>
              <a:rPr lang="en-US" baseline="0" dirty="0" smtClean="0"/>
              <a: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a:t>
            </a:r>
            <a:r>
              <a:rPr lang="en-US" baseline="0" dirty="0" smtClean="0"/>
              <a:t> of this presentation are outlined here.  If time, we will practice the close reading activity.  The activity outlined here is adapted from a text by Dr. Doug Fisher and Dr. Nancy Frey and Diane Lapp entitled </a:t>
            </a:r>
            <a:r>
              <a:rPr lang="en-US" i="1" baseline="0" dirty="0" smtClean="0"/>
              <a:t>Text Complexity: Raising Rigor in Reading.</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poem used to day had a theme of making a difference.  One of the ways that CCSS tries to foster a range of reading and different cultural perspectives is to make connections across multiple texts and media.  The above texts have the same theme as the poem and could easily be related in excerpts or as full novel studies in a 6-12</a:t>
            </a:r>
            <a:r>
              <a:rPr lang="en-US" baseline="30000" dirty="0" smtClean="0"/>
              <a:t>th</a:t>
            </a:r>
            <a:r>
              <a:rPr lang="en-US" baseline="0" dirty="0" smtClean="0"/>
              <a:t> grade classroom.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clusters</a:t>
            </a:r>
            <a:r>
              <a:rPr lang="en-US" baseline="0" dirty="0" smtClean="0"/>
              <a:t> and the ideas that each </a:t>
            </a:r>
            <a:r>
              <a:rPr lang="en-US" baseline="0" smtClean="0"/>
              <a:t>cluster represents.</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Next,</a:t>
            </a:r>
            <a:r>
              <a:rPr lang="en-US" baseline="0" dirty="0" smtClean="0"/>
              <a:t> we move onto the informational process for close reading strategy.  Notice the standards are clustered the same in informational text as they are in literature: key ideas, craft and structure, and integration of knowledge and ideas.</a:t>
            </a:r>
            <a:endParaRPr lang="en-US"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Reading Standards for Literacy in History and Social Studies are organized in the same clusters as literature and informational texts.  Standard 1 is also regarding understanding the text as a whole and citing specific textual evidence which is the same in literature as it is in the informational standards, and the science and technical standards.  Standard 6 will focus on point of view or author’s intended purpose of an explanation.  So as we look at the strategy of close reading, it doesn’t matter what subject area we use, the strategy will work in any content area.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Reading Standard</a:t>
            </a:r>
            <a:r>
              <a:rPr lang="en-US" baseline="0" dirty="0" smtClean="0"/>
              <a:t>s for </a:t>
            </a:r>
            <a:r>
              <a:rPr lang="en-US" dirty="0" smtClean="0"/>
              <a:t>Science and Technical Subjects</a:t>
            </a:r>
            <a:r>
              <a:rPr lang="en-US" baseline="0" dirty="0" smtClean="0"/>
              <a:t> and is organized with the same structure.</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Listen to</a:t>
            </a:r>
            <a:r>
              <a:rPr lang="en-US" baseline="0" dirty="0" smtClean="0"/>
              <a:t> the speech of the Franklin </a:t>
            </a:r>
            <a:r>
              <a:rPr lang="en-US" baseline="0" dirty="0" err="1" smtClean="0"/>
              <a:t>Delanor</a:t>
            </a:r>
            <a:r>
              <a:rPr lang="en-US" baseline="0" dirty="0" smtClean="0"/>
              <a:t> Roosevelt’s Four Freedom’s.  This is powerful as we entered into a world war.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move into</a:t>
            </a:r>
            <a:r>
              <a:rPr lang="en-US" baseline="0" dirty="0" smtClean="0"/>
              <a:t> sharing the close reading strategy with the use of an informational text, Norman Rockwell completed these four famous paintings of </a:t>
            </a:r>
            <a:r>
              <a:rPr lang="en-US" baseline="0" dirty="0" err="1" smtClean="0"/>
              <a:t>Roosevelts</a:t>
            </a:r>
            <a:r>
              <a:rPr lang="en-US" baseline="0" dirty="0" smtClean="0"/>
              <a:t>’ Four Freedom’s Speech.  Close reading can be done with pictorial representations and other media just as it is done with text.  In the first exposure of the paintings, students would be asked questions that follow the same structure of the CCSS, what are the key ideas and details of the paintings?  In the first photo, why is the main character dressed in casual clothes and everyone around him in suits and ties?  What is the setting? As we move to the second painting, questions would follow the craft and structure portion of the CCSS.  What is the painters use of color and light?  What is the meaning of the objects that are being held?  Why did the painter choose the genders and cultural representations of the people especially for that time period?  In the third painting, why was that holiday represented?  Finally, for the final exposure to the paintings, questions should follow the integration of knowledge and ideas portion of the CCSS.  Consider the time period.  What else is going on in the world and how is it represented in this painting?  What is the significance of the mother and father figure?  And the figure of the children?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a:t>
            </a:r>
            <a:r>
              <a:rPr lang="en-US" baseline="0" dirty="0" smtClean="0"/>
              <a:t> move to the previous portion of the speech, we can share it in an economics class for a close read.  Students would be asked to analyze the components of the economic systems that FDR suggested for their impacts on today’s economy.  Let’s take a closer look at this activity and </a:t>
            </a:r>
            <a:r>
              <a:rPr lang="en-US" baseline="0" smtClean="0"/>
              <a:t>how it </a:t>
            </a:r>
            <a:r>
              <a:rPr lang="en-US" baseline="0" dirty="0" smtClean="0"/>
              <a:t>would unfold.</a:t>
            </a:r>
          </a:p>
          <a:p>
            <a:endParaRPr lang="en-US" baseline="0" dirty="0" smtClean="0"/>
          </a:p>
          <a:p>
            <a:r>
              <a:rPr lang="en-US" baseline="0" dirty="0" smtClean="0"/>
              <a:t>As we did a first read in the literature piece, we focused on the key ideas and details cluster. Questions will still have that same focus in this section. </a:t>
            </a:r>
          </a:p>
          <a:p>
            <a:r>
              <a:rPr lang="en-US" baseline="0" dirty="0" smtClean="0"/>
              <a:t>What is this speech about? </a:t>
            </a:r>
          </a:p>
          <a:p>
            <a:r>
              <a:rPr lang="en-US" baseline="0" dirty="0" smtClean="0"/>
              <a:t>Who is the intended audience?</a:t>
            </a:r>
          </a:p>
          <a:p>
            <a:r>
              <a:rPr lang="en-US" baseline="0" dirty="0" smtClean="0"/>
              <a:t>Were any other major events going on in that would have prompted any portions of this speech?</a:t>
            </a:r>
          </a:p>
          <a:p>
            <a:r>
              <a:rPr lang="en-US" baseline="0" dirty="0" smtClean="0"/>
              <a:t>Identify the key economic structures that would need systems in place. Were these systems built back then?  Do we have them built now?</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visit www.corestandards.org, click on “The Standards” tab, this page is what is seen....</a:t>
            </a:r>
          </a:p>
          <a:p>
            <a:r>
              <a:rPr lang="en-US" baseline="0" dirty="0" err="1" smtClean="0"/>
              <a:t>Appenidces</a:t>
            </a:r>
            <a:r>
              <a:rPr lang="en-US" baseline="0" dirty="0" smtClean="0"/>
              <a:t> A, B, and C are worth reading but A is where the Text Complexity Model is located and defined in more detail.</a:t>
            </a:r>
          </a:p>
          <a:p>
            <a:r>
              <a:rPr lang="en-US" baseline="0" dirty="0" smtClean="0"/>
              <a:t>Appendix B holds all the Text exemplars and Task examples</a:t>
            </a:r>
          </a:p>
          <a:p>
            <a:r>
              <a:rPr lang="en-US" baseline="0" dirty="0" smtClean="0"/>
              <a:t>Appendix C holds writing samples and task examples as well</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30000" dirty="0" smtClean="0"/>
              <a:t>nd</a:t>
            </a:r>
            <a:r>
              <a:rPr lang="en-US" dirty="0" smtClean="0"/>
              <a:t> Read:  On a second read,</a:t>
            </a:r>
            <a:r>
              <a:rPr lang="en-US" baseline="0" dirty="0" smtClean="0"/>
              <a:t> teachers text dependent questions would focus on the craft and structure portion of the standards.  The work was bulleted and very short statements.  Yet, the words carried very weighty statements if employed by a society.  Evaluate the claims of FDR and his point of view on the subject of his budget.  What are his views?  Support it with evidence. </a:t>
            </a:r>
          </a:p>
          <a:p>
            <a:r>
              <a:rPr lang="en-US" baseline="0" dirty="0" smtClean="0"/>
              <a:t>Compare and contrast the political and economic systems that are stated here.  </a:t>
            </a:r>
          </a:p>
          <a:p>
            <a:r>
              <a:rPr lang="en-US" baseline="0" dirty="0" smtClean="0"/>
              <a:t>Compare and contrast those of then to those of now.</a:t>
            </a:r>
          </a:p>
          <a:p>
            <a:r>
              <a:rPr lang="en-US" baseline="0" dirty="0" smtClean="0"/>
              <a:t>Discuss what FDR considers a healthy and strong democracy and whether or not we have those foundations in place today. </a:t>
            </a:r>
          </a:p>
          <a:p>
            <a:r>
              <a:rPr lang="en-US" baseline="0" dirty="0" smtClean="0"/>
              <a:t>Do other societies that are considered democracies have those foundations in place? </a:t>
            </a:r>
          </a:p>
        </p:txBody>
      </p:sp>
      <p:sp>
        <p:nvSpPr>
          <p:cNvPr id="4" name="Slide Number Placeholder 3"/>
          <p:cNvSpPr>
            <a:spLocks noGrp="1"/>
          </p:cNvSpPr>
          <p:nvPr>
            <p:ph type="sldNum" sz="quarter" idx="10"/>
          </p:nvPr>
        </p:nvSpPr>
        <p:spPr/>
        <p:txBody>
          <a:bodyPr/>
          <a:lstStyle/>
          <a:p>
            <a:fld id="{00C5D986-CBD0-46DD-92C6-7554837D51E9}"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3rd Read:</a:t>
            </a:r>
            <a:r>
              <a:rPr lang="en-US" baseline="0" dirty="0" smtClean="0"/>
              <a:t> Finally, students would be asked to compare other sources, perhaps from other speeches, that would be about budgets that support or disagree with the types of systems that FDR supported such as widespread medical care or higher tax rates.  Research could be done on one system that requires students to make claims and support it with evidence regarding the degrees to which these have or have not been supported.  Other countries or time periods could be the basis for comparison.  </a:t>
            </a:r>
          </a:p>
          <a:p>
            <a:r>
              <a:rPr lang="en-US" baseline="0" dirty="0" smtClean="0"/>
              <a:t>Compare </a:t>
            </a:r>
            <a:r>
              <a:rPr lang="en-US" baseline="0" smtClean="0"/>
              <a:t>other countries’ </a:t>
            </a:r>
            <a:r>
              <a:rPr lang="en-US" baseline="0" dirty="0" smtClean="0"/>
              <a:t>economic ailments to ours and consider what the causes may have been. </a:t>
            </a:r>
          </a:p>
          <a:p>
            <a:r>
              <a:rPr lang="en-US" baseline="0" dirty="0" smtClean="0"/>
              <a:t> Are there certain “degrees” to which our society has not fulfilled these expectations?  Are there areas where we have fulfilled too much? Make a claim from the speech and use evidence to substantiate the claim.</a:t>
            </a:r>
            <a:endParaRPr lang="en-US"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These are the clusters</a:t>
            </a:r>
            <a:r>
              <a:rPr lang="en-US" baseline="0" dirty="0" smtClean="0"/>
              <a:t> and their topics of discussion.  Refer to the activity worksheets to assist with the process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was found on</a:t>
            </a:r>
            <a:r>
              <a:rPr lang="en-US" baseline="0" dirty="0" smtClean="0"/>
              <a:t> </a:t>
            </a:r>
            <a:r>
              <a:rPr lang="en-US" baseline="0" dirty="0" err="1" smtClean="0"/>
              <a:t>Pinterest</a:t>
            </a:r>
            <a:r>
              <a:rPr lang="en-US" baseline="0" dirty="0" smtClean="0"/>
              <a:t>. It was created by a Race to the Top Network Team from Jefferson-Lewis-Hamilton-Herkimer-Oneida in New York.  This gives the who, what, where, when and why close reading strategy should be employed and types of how the student and teacher text selections and preparations should be considered.  This is a handout for more clarity.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trike="noStrike" dirty="0" smtClean="0"/>
              <a:t>A</a:t>
            </a:r>
            <a:r>
              <a:rPr lang="en-US" strike="noStrike" baseline="0" dirty="0" smtClean="0"/>
              <a:t> final review of the process is located here.  When designing questions, they should be reflective of the clusters at the grade level you teach.</a:t>
            </a:r>
            <a:endParaRPr lang="en-US" strike="noStrike" dirty="0" smtClean="0"/>
          </a:p>
          <a:p>
            <a:endParaRPr lang="en-US" strike="sngStrike"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Appendix A defines</a:t>
            </a:r>
            <a:r>
              <a:rPr lang="en-US" baseline="0" dirty="0" smtClean="0"/>
              <a:t> the 3 components of text complexity.  They are:</a:t>
            </a:r>
          </a:p>
          <a:p>
            <a:pPr marL="232943" indent="-232943">
              <a:buAutoNum type="arabicPeriod"/>
            </a:pPr>
            <a:r>
              <a:rPr lang="en-US" baseline="0" dirty="0" smtClean="0"/>
              <a:t>Qualitative will discuss figurative language, mood, poetic structure, rhetoric, etc. </a:t>
            </a:r>
          </a:p>
          <a:p>
            <a:pPr marL="232943" indent="-232943">
              <a:buAutoNum type="arabicPeriod"/>
            </a:pPr>
            <a:r>
              <a:rPr lang="en-US" baseline="0" dirty="0" smtClean="0"/>
              <a:t>Quantitative which measures the readability levels such as Fry and </a:t>
            </a:r>
            <a:r>
              <a:rPr lang="en-US" baseline="0" dirty="0" err="1" smtClean="0"/>
              <a:t>Flesch</a:t>
            </a:r>
            <a:r>
              <a:rPr lang="en-US" baseline="0" dirty="0" smtClean="0"/>
              <a:t> Kinkaid—how sentence length, structure of a word, repetition of a word in a sentence and paragraph, etc.</a:t>
            </a:r>
          </a:p>
          <a:p>
            <a:pPr marL="232943" indent="-232943">
              <a:buAutoNum type="arabicPeriod"/>
            </a:pPr>
            <a:r>
              <a:rPr lang="en-US" baseline="0" dirty="0" smtClean="0"/>
              <a:t>Reader and task  is what we will discuss today....as you read the considerations above, they hold components that cannot be judged by a machine, but rather using a trained educator’s expertise.</a:t>
            </a:r>
          </a:p>
        </p:txBody>
      </p:sp>
      <p:sp>
        <p:nvSpPr>
          <p:cNvPr id="4" name="Slide Number Placeholder 3"/>
          <p:cNvSpPr>
            <a:spLocks noGrp="1"/>
          </p:cNvSpPr>
          <p:nvPr>
            <p:ph type="sldNum" sz="quarter" idx="10"/>
          </p:nvPr>
        </p:nvSpPr>
        <p:spPr/>
        <p:txBody>
          <a:bodyPr/>
          <a:lstStyle/>
          <a:p>
            <a:fld id="{5BB9DF3B-48CC-49E1-B369-6514D1E70A5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3</a:t>
            </a:r>
            <a:r>
              <a:rPr lang="en-US" baseline="30000" dirty="0" smtClean="0"/>
              <a:t>rd</a:t>
            </a:r>
            <a:r>
              <a:rPr lang="en-US" baseline="0" dirty="0" smtClean="0"/>
              <a:t> step  is the step that must be determined by the teacher. </a:t>
            </a:r>
          </a:p>
          <a:p>
            <a:endParaRPr lang="en-US" baseline="0" dirty="0" smtClean="0"/>
          </a:p>
          <a:p>
            <a:r>
              <a:rPr lang="en-US" baseline="0" dirty="0" smtClean="0"/>
              <a:t>Is the student motivated to read this text?  </a:t>
            </a:r>
          </a:p>
          <a:p>
            <a:r>
              <a:rPr lang="en-US" baseline="0" dirty="0" smtClean="0"/>
              <a:t>What knowledge and experience do they have about the topic they will be reading about?  </a:t>
            </a:r>
          </a:p>
          <a:p>
            <a:r>
              <a:rPr lang="en-US" baseline="0" dirty="0" smtClean="0"/>
              <a:t>What is the teacher having the students do with the text as they read?  </a:t>
            </a:r>
          </a:p>
          <a:p>
            <a:r>
              <a:rPr lang="en-US" baseline="0" dirty="0" smtClean="0"/>
              <a:t>What types of critical thinking are expected of a student as they read the text?</a:t>
            </a:r>
          </a:p>
          <a:p>
            <a:endParaRPr lang="en-US" baseline="0" dirty="0" smtClean="0"/>
          </a:p>
          <a:p>
            <a:r>
              <a:rPr lang="en-US" baseline="0" dirty="0" smtClean="0"/>
              <a:t>This third and final component is to be measured by educators using their professional judgment.  This can change given what unique backgrounds and experiences each child brings to the text and tasks an educator may ask a student to complete.</a:t>
            </a:r>
          </a:p>
          <a:p>
            <a:endParaRPr lang="en-US" baseline="0" dirty="0" smtClean="0"/>
          </a:p>
          <a:p>
            <a:r>
              <a:rPr lang="en-US" baseline="0" dirty="0" smtClean="0"/>
              <a:t>For example, simply put, a child who has had a great deal of exposure to dinosaur material may have a higher reading level in certain subject areas and texts but may have limited knowledge and a lower reading level when placed in material related to simple machines.</a:t>
            </a:r>
            <a:endParaRPr lang="en-US" dirty="0"/>
          </a:p>
        </p:txBody>
      </p:sp>
      <p:sp>
        <p:nvSpPr>
          <p:cNvPr id="4" name="Slide Number Placeholder 3"/>
          <p:cNvSpPr>
            <a:spLocks noGrp="1"/>
          </p:cNvSpPr>
          <p:nvPr>
            <p:ph type="sldNum" sz="quarter" idx="10"/>
          </p:nvPr>
        </p:nvSpPr>
        <p:spPr/>
        <p:txBody>
          <a:bodyPr/>
          <a:lstStyle/>
          <a:p>
            <a:fld id="{5BB9DF3B-48CC-49E1-B369-6514D1E70A5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a:t>
            </a:r>
            <a:r>
              <a:rPr lang="en-US" baseline="0" dirty="0" smtClean="0"/>
              <a:t> in the spirit of the Common Core, there are certain common teaching p</a:t>
            </a:r>
            <a:r>
              <a:rPr lang="en-US" dirty="0" smtClean="0"/>
              <a:t>ractices and ideas that CCSS would like to see continue in classrooms...They are listed on the slide above.</a:t>
            </a:r>
          </a:p>
          <a:p>
            <a:endParaRPr lang="en-US"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practices</a:t>
            </a:r>
            <a:r>
              <a:rPr lang="en-US" baseline="0" dirty="0" smtClean="0"/>
              <a:t> CCSS are asking teachers to include or continue to include in their classroom practices now...</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 is in reference to a highly regarded literacy expert, Kelly Gallagher.  In several of his presentations, he references a story about taking his daughters to a baseball game and their reaction to this sport...bored to death…The girls summarized the event in the following way: they watched a ball, some guys threw it around the bases, one guy ran, sometimes people cheered.</a:t>
            </a:r>
          </a:p>
          <a:p>
            <a:endParaRPr lang="en-US" baseline="0" dirty="0" smtClean="0"/>
          </a:p>
          <a:p>
            <a:r>
              <a:rPr lang="en-US" baseline="0" dirty="0" smtClean="0"/>
              <a:t>Mr. Gallagher was horrified that they missed the hand signals, the nuances and intricacies, the timing of coaches yelling at referees or asking for time outs, which pitch the catcher would tell the pitcher to throw,  the drama of looking to see if they would try to throw out the guy leading off, etc…he took his daughters to many more games and shared these minute details with his daughters who love the game today.  </a:t>
            </a:r>
          </a:p>
          <a:p>
            <a:endParaRPr lang="en-US" baseline="0" dirty="0" smtClean="0"/>
          </a:p>
          <a:p>
            <a:endParaRPr lang="en-US" baseline="0" dirty="0" smtClean="0"/>
          </a:p>
          <a:p>
            <a:r>
              <a:rPr lang="en-US" baseline="0" dirty="0" smtClean="0"/>
              <a:t>Today, as we go through the presentation, we are going to follow a process created around text dependent questioning and how the CCSS standards are clustered. The first time you read, you will focus on key ideas and details, 2</a:t>
            </a:r>
            <a:r>
              <a:rPr lang="en-US" baseline="30000" dirty="0" smtClean="0"/>
              <a:t>nd</a:t>
            </a:r>
            <a:r>
              <a:rPr lang="en-US" baseline="0" dirty="0" smtClean="0"/>
              <a:t> time reads will be around author’s craft and structure and any subsequent reads will focus on integration of ideas.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Give them a pencil and some note cards with an easy labeling system is best:  You can make up your own coding system but sticking to just a few at first  that are systematic reading strategies that can be supported by evidence from the text will best align with the CCSS.</a:t>
            </a:r>
            <a:endParaRPr lang="en-US" dirty="0" smtClean="0"/>
          </a:p>
          <a:p>
            <a:endParaRPr lang="en-US" dirty="0" smtClean="0"/>
          </a:p>
          <a:p>
            <a:r>
              <a:rPr lang="en-US" dirty="0" smtClean="0"/>
              <a:t>As a teacher begins a year,</a:t>
            </a:r>
            <a:r>
              <a:rPr lang="en-US" baseline="0" dirty="0" smtClean="0"/>
              <a:t> this is a typical research based strategy chart that may be posted at the front of the room.  Students need to be well versed in how to code a text using shorter texts to practice with prior to being asked to utilize this chart independently but once students are familiar with how to code text, a teacher may give a poem to students and ask them to do a first read. </a:t>
            </a:r>
          </a:p>
          <a:p>
            <a:endParaRPr lang="en-US" baseline="0" dirty="0" smtClean="0"/>
          </a:p>
          <a:p>
            <a:r>
              <a:rPr lang="en-US" dirty="0" smtClean="0"/>
              <a:t>This</a:t>
            </a:r>
            <a:r>
              <a:rPr lang="en-US" baseline="0" dirty="0" smtClean="0"/>
              <a:t> </a:t>
            </a:r>
            <a:r>
              <a:rPr lang="en-US" dirty="0" smtClean="0"/>
              <a:t>first time, the student will</a:t>
            </a:r>
            <a:r>
              <a:rPr lang="en-US" baseline="0" dirty="0" smtClean="0"/>
              <a:t> focus only on the actual chronological events and supporting details and the questions that fall under the  key ideas and details cluster.</a:t>
            </a:r>
          </a:p>
          <a:p>
            <a:endParaRPr lang="en-US" baseline="0"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CD8D30-96F5-46F0-9A7B-1594C3A70157}"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D8D30-96F5-46F0-9A7B-1594C3A70157}"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D8D30-96F5-46F0-9A7B-1594C3A70157}"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D8D30-96F5-46F0-9A7B-1594C3A70157}"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CD8D30-96F5-46F0-9A7B-1594C3A70157}"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CD8D30-96F5-46F0-9A7B-1594C3A70157}"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CD8D30-96F5-46F0-9A7B-1594C3A70157}" type="datetimeFigureOut">
              <a:rPr lang="en-US" smtClean="0"/>
              <a:pPr/>
              <a:t>8/19/2013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CD8D30-96F5-46F0-9A7B-1594C3A70157}" type="datetimeFigureOut">
              <a:rPr lang="en-US" smtClean="0"/>
              <a:pPr/>
              <a:t>8/19/2013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D8D30-96F5-46F0-9A7B-1594C3A70157}" type="datetimeFigureOut">
              <a:rPr lang="en-US" smtClean="0"/>
              <a:pPr/>
              <a:t>8/19/2013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D8D30-96F5-46F0-9A7B-1594C3A70157}"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D8D30-96F5-46F0-9A7B-1594C3A70157}"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D8D30-96F5-46F0-9A7B-1594C3A70157}" type="datetimeFigureOut">
              <a:rPr lang="en-US" smtClean="0"/>
              <a:pPr/>
              <a:t>8/19/2013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043EA-E9C7-4B38-97E8-96CA19504F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Iy1TbezwCDk" TargetMode="External"/><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Iy1TbezwCDk" TargetMode="External"/><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orestandards.org/" TargetMode="External"/><Relationship Id="rId2" Type="http://schemas.openxmlformats.org/officeDocument/2006/relationships/hyperlink" Target="http://programs.ccsso.org/projects/common%20core%20resources/documents/Reader%20and%20Task%20Considerations.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plscomments@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pt.jpg"/>
          <p:cNvPicPr>
            <a:picLocks noChangeAspect="1"/>
          </p:cNvPicPr>
          <p:nvPr/>
        </p:nvPicPr>
        <p:blipFill>
          <a:blip r:embed="rId3" cstate="print"/>
          <a:stretch>
            <a:fillRect/>
          </a:stretch>
        </p:blipFill>
        <p:spPr>
          <a:xfrm>
            <a:off x="0" y="0"/>
            <a:ext cx="9054703" cy="6858000"/>
          </a:xfrm>
          <a:prstGeom prst="rect">
            <a:avLst/>
          </a:prstGeom>
        </p:spPr>
      </p:pic>
      <p:sp>
        <p:nvSpPr>
          <p:cNvPr id="2" name="Title 1"/>
          <p:cNvSpPr>
            <a:spLocks noGrp="1"/>
          </p:cNvSpPr>
          <p:nvPr>
            <p:ph type="ctrTitle"/>
          </p:nvPr>
        </p:nvSpPr>
        <p:spPr>
          <a:xfrm>
            <a:off x="685800" y="1524000"/>
            <a:ext cx="7772400" cy="1470025"/>
          </a:xfrm>
        </p:spPr>
        <p:txBody>
          <a:bodyPr/>
          <a:lstStyle/>
          <a:p>
            <a:r>
              <a:rPr lang="en-US" dirty="0" smtClean="0"/>
              <a:t>Close </a:t>
            </a:r>
            <a:r>
              <a:rPr lang="en-US" smtClean="0"/>
              <a:t>Reading Modeling Method: </a:t>
            </a:r>
            <a:r>
              <a:rPr lang="en-US" dirty="0" smtClean="0"/>
              <a:t/>
            </a:r>
            <a:br>
              <a:rPr lang="en-US" dirty="0" smtClean="0"/>
            </a:br>
            <a:r>
              <a:rPr lang="en-US" dirty="0" smtClean="0"/>
              <a:t>Example Tasks for 6-12</a:t>
            </a:r>
            <a:endParaRPr lang="en-US" dirty="0"/>
          </a:p>
        </p:txBody>
      </p:sp>
      <p:sp>
        <p:nvSpPr>
          <p:cNvPr id="3" name="Subtitle 2"/>
          <p:cNvSpPr>
            <a:spLocks noGrp="1"/>
          </p:cNvSpPr>
          <p:nvPr>
            <p:ph type="subTitle" idx="1"/>
          </p:nvPr>
        </p:nvSpPr>
        <p:spPr/>
        <p:txBody>
          <a:bodyPr>
            <a:normAutofit/>
          </a:bodyPr>
          <a:lstStyle/>
          <a:p>
            <a:r>
              <a:rPr lang="en-US" dirty="0" smtClean="0"/>
              <a:t>Created by Content Area Specialists for Illinois State Board of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7600" y="762000"/>
            <a:ext cx="3810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 I have an idea about this, </a:t>
            </a:r>
            <a:endParaRPr lang="en-US" dirty="0"/>
          </a:p>
        </p:txBody>
      </p:sp>
      <p:sp>
        <p:nvSpPr>
          <p:cNvPr id="7" name="Rectangle 6"/>
          <p:cNvSpPr/>
          <p:nvPr/>
        </p:nvSpPr>
        <p:spPr>
          <a:xfrm>
            <a:off x="7086600" y="14478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nvGraphicFramePr>
        <p:xfrm>
          <a:off x="762000" y="990600"/>
          <a:ext cx="7552690" cy="5265182"/>
        </p:xfrm>
        <a:graphic>
          <a:graphicData uri="http://schemas.openxmlformats.org/drawingml/2006/table">
            <a:tbl>
              <a:tblPr/>
              <a:tblGrid>
                <a:gridCol w="1595298"/>
                <a:gridCol w="2320434"/>
                <a:gridCol w="3636958"/>
              </a:tblGrid>
              <a:tr h="358973">
                <a:tc>
                  <a:txBody>
                    <a:bodyPr/>
                    <a:lstStyle/>
                    <a:p>
                      <a:pPr marL="0" marR="0">
                        <a:lnSpc>
                          <a:spcPct val="115000"/>
                        </a:lnSpc>
                        <a:spcBef>
                          <a:spcPts val="0"/>
                        </a:spcBef>
                        <a:spcAft>
                          <a:spcPts val="0"/>
                        </a:spcAft>
                      </a:pPr>
                      <a:r>
                        <a:rPr lang="en-US" sz="1200" b="1" dirty="0">
                          <a:latin typeface="Calibri"/>
                          <a:ea typeface="Calibri"/>
                          <a:cs typeface="Times New Roman"/>
                        </a:rPr>
                        <a:t>Symbol</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Calibri"/>
                          <a:cs typeface="Times New Roman"/>
                        </a:rPr>
                        <a:t>Stands for:</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Calibri"/>
                          <a:cs typeface="Times New Roman"/>
                        </a:rPr>
                        <a:t>Means:</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947">
                <a:tc>
                  <a:txBody>
                    <a:bodyPr/>
                    <a:lstStyle/>
                    <a:p>
                      <a:pPr marL="0" marR="0" algn="ctr">
                        <a:lnSpc>
                          <a:spcPct val="115000"/>
                        </a:lnSpc>
                        <a:spcBef>
                          <a:spcPts val="0"/>
                        </a:spcBef>
                        <a:spcAft>
                          <a:spcPts val="0"/>
                        </a:spcAft>
                      </a:pPr>
                      <a:r>
                        <a:rPr lang="en-US" sz="2800" b="1" baseline="0" dirty="0" smtClean="0">
                          <a:latin typeface="Lucida Handwriting"/>
                          <a:ea typeface="Calibri"/>
                          <a:cs typeface="Times New Roman"/>
                        </a:rPr>
                        <a:t>∞</a:t>
                      </a:r>
                      <a:endParaRPr lang="en-US" sz="2800" baseline="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Connections you have to the text.</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You have seen, read, or thought about that before.  </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880">
                <a:tc>
                  <a:txBody>
                    <a:bodyPr/>
                    <a:lstStyle/>
                    <a:p>
                      <a:pPr marL="0" marR="0">
                        <a:lnSpc>
                          <a:spcPct val="115000"/>
                        </a:lnSpc>
                        <a:spcBef>
                          <a:spcPts val="0"/>
                        </a:spcBef>
                        <a:spcAft>
                          <a:spcPts val="0"/>
                        </a:spcAft>
                      </a:pPr>
                      <a:r>
                        <a:rPr lang="en-US" sz="2000" b="1" dirty="0">
                          <a:latin typeface="Calibri"/>
                          <a:ea typeface="Calibri"/>
                          <a:cs typeface="Times New Roman"/>
                        </a:rPr>
                        <a:t>         </a:t>
                      </a:r>
                      <a:r>
                        <a:rPr lang="en-US" sz="2000" b="1" dirty="0" smtClean="0">
                          <a:latin typeface="Calibri"/>
                          <a:ea typeface="Calibri"/>
                          <a:cs typeface="Times New Roman"/>
                        </a:rPr>
                        <a:t>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Question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I don’t understand.  I need more information.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947">
                <a:tc>
                  <a:txBody>
                    <a:bodyPr/>
                    <a:lstStyle/>
                    <a:p>
                      <a:pPr marL="0" marR="0">
                        <a:lnSpc>
                          <a:spcPct val="115000"/>
                        </a:lnSpc>
                        <a:spcBef>
                          <a:spcPts val="0"/>
                        </a:spcBef>
                        <a:spcAft>
                          <a:spcPts val="0"/>
                        </a:spcAft>
                      </a:pPr>
                      <a:r>
                        <a:rPr lang="en-US" sz="2000" b="1" dirty="0" smtClean="0">
                          <a:latin typeface="+mn-lt"/>
                          <a:ea typeface="Calibri"/>
                          <a:cs typeface="Times New Roman"/>
                        </a:rPr>
                        <a:t>           !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Main Idea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This is the important point the author is trying to get across.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613">
                <a:tc>
                  <a:txBody>
                    <a:bodyPr/>
                    <a:lstStyle/>
                    <a:p>
                      <a:pPr marL="0" marR="0">
                        <a:lnSpc>
                          <a:spcPct val="115000"/>
                        </a:lnSpc>
                        <a:spcBef>
                          <a:spcPts val="0"/>
                        </a:spcBef>
                        <a:spcAft>
                          <a:spcPts val="0"/>
                        </a:spcAft>
                      </a:pPr>
                      <a:r>
                        <a:rPr lang="en-US" sz="2000" b="1" dirty="0">
                          <a:latin typeface="Calibri"/>
                          <a:ea typeface="Calibri"/>
                          <a:cs typeface="Times New Roman"/>
                        </a:rPr>
                        <a:t>         </a:t>
                      </a:r>
                      <a:r>
                        <a:rPr lang="en-US" sz="2000" b="1" dirty="0" smtClean="0">
                          <a:latin typeface="Calibri"/>
                          <a:ea typeface="Calibri"/>
                          <a:cs typeface="Times New Roman"/>
                        </a:rPr>
                        <a:t> + (E)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latin typeface="Calibri"/>
                          <a:ea typeface="Calibri"/>
                          <a:cs typeface="Times New Roman"/>
                        </a:rPr>
                        <a:t>Agree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I agree with the author on this point</a:t>
                      </a:r>
                      <a:r>
                        <a:rPr lang="en-US" sz="2000" b="1" dirty="0" smtClean="0">
                          <a:latin typeface="Calibri"/>
                          <a:ea typeface="Calibri"/>
                          <a:cs typeface="Times New Roman"/>
                        </a:rPr>
                        <a:t>. (Support with (E)</a:t>
                      </a:r>
                      <a:r>
                        <a:rPr lang="en-US" sz="2000" b="1" dirty="0" err="1" smtClean="0">
                          <a:latin typeface="Calibri"/>
                          <a:ea typeface="Calibri"/>
                          <a:cs typeface="Times New Roman"/>
                        </a:rPr>
                        <a:t>vidence</a:t>
                      </a:r>
                      <a:r>
                        <a:rPr lang="en-US" sz="2000" b="1" dirty="0" smtClean="0">
                          <a:latin typeface="Calibri"/>
                          <a:ea typeface="Calibri"/>
                          <a:cs typeface="Times New Roman"/>
                        </a:rPr>
                        <a:t>)</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719">
                <a:tc>
                  <a:txBody>
                    <a:bodyPr/>
                    <a:lstStyle/>
                    <a:p>
                      <a:pPr marL="0" marR="0">
                        <a:lnSpc>
                          <a:spcPct val="115000"/>
                        </a:lnSpc>
                        <a:spcBef>
                          <a:spcPts val="0"/>
                        </a:spcBef>
                        <a:spcAft>
                          <a:spcPts val="0"/>
                        </a:spcAft>
                      </a:pPr>
                      <a:r>
                        <a:rPr lang="en-US" sz="2000" b="1" dirty="0">
                          <a:latin typeface="Calibri"/>
                          <a:ea typeface="Calibri"/>
                          <a:cs typeface="Times New Roman"/>
                        </a:rPr>
                        <a:t>      </a:t>
                      </a:r>
                      <a:r>
                        <a:rPr lang="en-US" sz="2000" b="1" dirty="0" smtClean="0">
                          <a:latin typeface="Calibri"/>
                          <a:ea typeface="Calibri"/>
                          <a:cs typeface="Times New Roman"/>
                        </a:rPr>
                        <a:t>    - (E)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Disagree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I disagree with the author.  I think </a:t>
                      </a:r>
                      <a:r>
                        <a:rPr lang="en-US" sz="2000" b="1" dirty="0" smtClean="0">
                          <a:latin typeface="Calibri"/>
                          <a:ea typeface="Calibri"/>
                          <a:cs typeface="Times New Roman"/>
                        </a:rPr>
                        <a:t>differently</a:t>
                      </a:r>
                      <a:r>
                        <a:rPr lang="en-US" sz="2000" b="1" baseline="0" dirty="0" smtClean="0">
                          <a:latin typeface="Calibri"/>
                          <a:ea typeface="Calibri"/>
                          <a:cs typeface="Times New Roman"/>
                        </a:rPr>
                        <a:t>. (Support with (E)</a:t>
                      </a:r>
                      <a:r>
                        <a:rPr lang="en-US" sz="2000" b="1" baseline="0" dirty="0" err="1" smtClean="0">
                          <a:latin typeface="Calibri"/>
                          <a:ea typeface="Calibri"/>
                          <a:cs typeface="Times New Roman"/>
                        </a:rPr>
                        <a:t>vidence</a:t>
                      </a:r>
                      <a:r>
                        <a:rPr lang="en-US" sz="2000" b="1" baseline="0" dirty="0" smtClean="0">
                          <a:latin typeface="Calibri"/>
                          <a:ea typeface="Calibri"/>
                          <a:cs typeface="Times New Roman"/>
                        </a:rPr>
                        <a:t>)</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631">
                <a:tc>
                  <a:txBody>
                    <a:bodyPr/>
                    <a:lstStyle/>
                    <a:p>
                      <a:pPr marL="0" marR="0">
                        <a:lnSpc>
                          <a:spcPct val="115000"/>
                        </a:lnSpc>
                        <a:spcBef>
                          <a:spcPts val="0"/>
                        </a:spcBef>
                        <a:spcAft>
                          <a:spcPts val="0"/>
                        </a:spcAft>
                      </a:pPr>
                      <a:r>
                        <a:rPr lang="en-US" sz="2000" b="1" dirty="0">
                          <a:latin typeface="Calibri"/>
                          <a:ea typeface="Calibri"/>
                          <a:cs typeface="Times New Roman"/>
                        </a:rPr>
                        <a:t>      </a:t>
                      </a:r>
                      <a:r>
                        <a:rPr lang="en-US" sz="2000" b="1" dirty="0" smtClean="0">
                          <a:latin typeface="Calibri"/>
                          <a:ea typeface="Calibri"/>
                          <a:cs typeface="Times New Roman"/>
                        </a:rPr>
                        <a:t>  NEW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New information</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This is brand new to my thinking.</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631">
                <a:tc>
                  <a:txBody>
                    <a:bodyPr/>
                    <a:lstStyle/>
                    <a:p>
                      <a:pPr marL="0" marR="0">
                        <a:lnSpc>
                          <a:spcPct val="115000"/>
                        </a:lnSpc>
                        <a:spcBef>
                          <a:spcPts val="0"/>
                        </a:spcBef>
                        <a:spcAft>
                          <a:spcPts val="0"/>
                        </a:spcAft>
                      </a:pPr>
                      <a:r>
                        <a:rPr lang="en-US" sz="2000" b="1" dirty="0" smtClean="0">
                          <a:latin typeface="Calibri"/>
                          <a:ea typeface="Calibri"/>
                          <a:cs typeface="Times New Roman"/>
                        </a:rPr>
                        <a:t>    </a:t>
                      </a:r>
                      <a:r>
                        <a:rPr lang="en-US" sz="2000" b="1" u="heavy" baseline="0" dirty="0" smtClean="0">
                          <a:uFill>
                            <a:solidFill>
                              <a:srgbClr val="FFFF00"/>
                            </a:solidFill>
                          </a:uFill>
                          <a:latin typeface="Calibri"/>
                          <a:ea typeface="Calibri"/>
                          <a:cs typeface="Times New Roman"/>
                        </a:rPr>
                        <a:t>Highlight</a:t>
                      </a:r>
                      <a:endParaRPr lang="en-US" sz="2000" b="1" u="heavy" baseline="0" dirty="0">
                        <a:uFill>
                          <a:solidFill>
                            <a:srgbClr val="FFFF00"/>
                          </a:solidFill>
                        </a:u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latin typeface="Calibri"/>
                          <a:ea typeface="Calibri"/>
                          <a:cs typeface="Times New Roman"/>
                        </a:rPr>
                        <a:t>Word analysis</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latin typeface="Calibri"/>
                          <a:ea typeface="Calibri"/>
                          <a:cs typeface="Times New Roman"/>
                        </a:rPr>
                        <a:t>Structure/figurative language</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1MfM-yiIJL__BO2,204,203,200_PIsitb-sticker-arrow-click,TopRight,35,-76_AA300_SH20_OU01_.jpg"/>
          <p:cNvPicPr>
            <a:picLocks noGrp="1" noChangeAspect="1"/>
          </p:cNvPicPr>
          <p:nvPr>
            <p:ph idx="1"/>
          </p:nvPr>
        </p:nvPicPr>
        <p:blipFill>
          <a:blip r:embed="rId3" cstate="print"/>
          <a:stretch>
            <a:fillRect/>
          </a:stretch>
        </p:blipFill>
        <p:spPr>
          <a:xfrm>
            <a:off x="1905000" y="1371600"/>
            <a:ext cx="5943600" cy="5105400"/>
          </a:xfrm>
        </p:spPr>
      </p:pic>
      <p:sp>
        <p:nvSpPr>
          <p:cNvPr id="4" name="Title 1"/>
          <p:cNvSpPr>
            <a:spLocks noGrp="1"/>
          </p:cNvSpPr>
          <p:nvPr>
            <p:ph type="title"/>
          </p:nvPr>
        </p:nvSpPr>
        <p:spPr>
          <a:xfrm>
            <a:off x="457200" y="457200"/>
            <a:ext cx="8229600" cy="960438"/>
          </a:xfrm>
        </p:spPr>
        <p:txBody>
          <a:bodyPr>
            <a:normAutofit fontScale="90000"/>
          </a:bodyPr>
          <a:lstStyle/>
          <a:p>
            <a:r>
              <a:rPr lang="en-US" dirty="0" smtClean="0"/>
              <a:t>A Poem for My Librarian, Mrs. Long</a:t>
            </a:r>
            <a:br>
              <a:rPr lang="en-US" dirty="0" smtClean="0"/>
            </a:br>
            <a:r>
              <a:rPr lang="en-US" sz="1800" dirty="0" smtClean="0"/>
              <a:t>by Nikki Giovanni, </a:t>
            </a:r>
            <a:r>
              <a:rPr lang="en-US" sz="1800" i="1" dirty="0" smtClean="0"/>
              <a:t>Acolytes</a:t>
            </a:r>
            <a:endParaRPr lang="en-US" dirty="0"/>
          </a:p>
        </p:txBody>
      </p:sp>
      <p:sp>
        <p:nvSpPr>
          <p:cNvPr id="6" name="Rectangle 5"/>
          <p:cNvSpPr/>
          <p:nvPr/>
        </p:nvSpPr>
        <p:spPr>
          <a:xfrm>
            <a:off x="3124200" y="1600200"/>
            <a:ext cx="3581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20574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smtClean="0"/>
              <a:t>A Poem for My Librarian, Mrs. Long</a:t>
            </a:r>
            <a:br>
              <a:rPr lang="en-US" dirty="0" smtClean="0"/>
            </a:br>
            <a:r>
              <a:rPr lang="en-US" sz="1800" dirty="0" smtClean="0"/>
              <a:t>by Nikki Giovanni, </a:t>
            </a:r>
            <a:r>
              <a:rPr lang="en-US" sz="1800" i="1" dirty="0" smtClean="0"/>
              <a:t>Acolytes</a:t>
            </a:r>
            <a:endParaRPr lang="en-US" dirty="0"/>
          </a:p>
        </p:txBody>
      </p:sp>
      <p:sp>
        <p:nvSpPr>
          <p:cNvPr id="3" name="Content Placeholder 2"/>
          <p:cNvSpPr>
            <a:spLocks noGrp="1"/>
          </p:cNvSpPr>
          <p:nvPr>
            <p:ph idx="1"/>
          </p:nvPr>
        </p:nvSpPr>
        <p:spPr>
          <a:xfrm>
            <a:off x="152400" y="1447800"/>
            <a:ext cx="8839200" cy="5029200"/>
          </a:xfrm>
        </p:spPr>
        <p:txBody>
          <a:bodyPr>
            <a:noAutofit/>
          </a:bodyPr>
          <a:lstStyle/>
          <a:p>
            <a:pPr>
              <a:buNone/>
            </a:pPr>
            <a:r>
              <a:rPr lang="en-US" sz="2200" dirty="0" smtClean="0"/>
              <a:t>A Poem for My Librarian, Mrs. Long</a:t>
            </a:r>
          </a:p>
          <a:p>
            <a:pPr>
              <a:buNone/>
            </a:pPr>
            <a:r>
              <a:rPr lang="en-US" sz="2200" dirty="0" smtClean="0"/>
              <a:t>(You never know what troubled little girl needs a book)..........</a:t>
            </a:r>
          </a:p>
          <a:p>
            <a:pPr>
              <a:buNone/>
            </a:pPr>
            <a:endParaRPr lang="en-US" sz="800" dirty="0" smtClean="0"/>
          </a:p>
          <a:p>
            <a:pPr>
              <a:buNone/>
            </a:pPr>
            <a:r>
              <a:rPr lang="en-US" sz="2200" dirty="0" smtClean="0"/>
              <a:t>There was a bookstore uptown on gay street</a:t>
            </a:r>
          </a:p>
          <a:p>
            <a:pPr>
              <a:buNone/>
            </a:pPr>
            <a:r>
              <a:rPr lang="en-US" sz="2200" dirty="0" smtClean="0"/>
              <a:t>Which I visited and inhaled that wonderful odor</a:t>
            </a:r>
          </a:p>
          <a:p>
            <a:pPr>
              <a:buNone/>
            </a:pPr>
            <a:r>
              <a:rPr lang="en-US" sz="2200" dirty="0" smtClean="0"/>
              <a:t>Of new books</a:t>
            </a:r>
          </a:p>
          <a:p>
            <a:pPr>
              <a:buNone/>
            </a:pPr>
            <a:r>
              <a:rPr lang="en-US" sz="2200" dirty="0" smtClean="0"/>
              <a:t>Even today I read hardcover as a preference paperback only </a:t>
            </a:r>
          </a:p>
          <a:p>
            <a:pPr>
              <a:spcBef>
                <a:spcPts val="0"/>
              </a:spcBef>
              <a:spcAft>
                <a:spcPts val="200"/>
              </a:spcAft>
              <a:buNone/>
            </a:pPr>
            <a:r>
              <a:rPr lang="en-US" sz="2200" dirty="0" smtClean="0"/>
              <a:t>As a last resort</a:t>
            </a:r>
          </a:p>
          <a:p>
            <a:pPr>
              <a:spcBef>
                <a:spcPts val="0"/>
              </a:spcBef>
              <a:spcAft>
                <a:spcPts val="200"/>
              </a:spcAft>
              <a:buNone/>
            </a:pPr>
            <a:endParaRPr lang="en-US" sz="800" dirty="0" smtClean="0"/>
          </a:p>
          <a:p>
            <a:pPr>
              <a:buNone/>
            </a:pPr>
            <a:r>
              <a:rPr lang="en-US" sz="2200" dirty="0" smtClean="0"/>
              <a:t>And up the hill on vine street</a:t>
            </a:r>
          </a:p>
          <a:p>
            <a:pPr>
              <a:buNone/>
            </a:pPr>
            <a:r>
              <a:rPr lang="en-US" sz="2200" dirty="0" smtClean="0"/>
              <a:t>(The main black corridor)sat our </a:t>
            </a:r>
            <a:r>
              <a:rPr lang="en-US" sz="2200" dirty="0" err="1" smtClean="0"/>
              <a:t>carnegie</a:t>
            </a:r>
            <a:r>
              <a:rPr lang="en-US" sz="2200" dirty="0" smtClean="0"/>
              <a:t> library</a:t>
            </a:r>
          </a:p>
          <a:p>
            <a:pPr>
              <a:buNone/>
            </a:pPr>
            <a:r>
              <a:rPr lang="en-US" sz="2200" dirty="0" smtClean="0"/>
              <a:t>Mrs. Long always glad to see you</a:t>
            </a:r>
          </a:p>
          <a:p>
            <a:pPr>
              <a:buNone/>
            </a:pPr>
            <a:r>
              <a:rPr lang="en-US" sz="2200" dirty="0" smtClean="0"/>
              <a:t>The stereoscope always ready to show you faraway</a:t>
            </a:r>
          </a:p>
          <a:p>
            <a:pPr>
              <a:buNone/>
            </a:pPr>
            <a:r>
              <a:rPr lang="en-US" sz="2200" dirty="0" smtClean="0"/>
              <a:t>Places to dream about</a:t>
            </a:r>
          </a:p>
          <a:p>
            <a:pPr>
              <a:buNone/>
            </a:pPr>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rmAutofit fontScale="55000" lnSpcReduction="20000"/>
          </a:bodyPr>
          <a:lstStyle/>
          <a:p>
            <a:pPr>
              <a:buNone/>
            </a:pPr>
            <a:r>
              <a:rPr lang="en-US" sz="3800" dirty="0" smtClean="0"/>
              <a:t>Mrs. Long asking what are you looking for today</a:t>
            </a:r>
          </a:p>
          <a:p>
            <a:pPr>
              <a:buNone/>
            </a:pPr>
            <a:r>
              <a:rPr lang="en-US" sz="3800" dirty="0" smtClean="0"/>
              <a:t>When I wanted Leaves of Grass or </a:t>
            </a:r>
            <a:r>
              <a:rPr lang="en-US" sz="3800" dirty="0" err="1" smtClean="0"/>
              <a:t>alfred</a:t>
            </a:r>
            <a:r>
              <a:rPr lang="en-US" sz="3800" dirty="0" smtClean="0"/>
              <a:t> north whitehead</a:t>
            </a:r>
          </a:p>
          <a:p>
            <a:pPr>
              <a:buNone/>
            </a:pPr>
            <a:r>
              <a:rPr lang="en-US" sz="3800" dirty="0" smtClean="0"/>
              <a:t>She would go to the big library uptown and </a:t>
            </a:r>
            <a:r>
              <a:rPr lang="en-US" sz="3800" dirty="0" err="1" smtClean="0"/>
              <a:t>i</a:t>
            </a:r>
            <a:r>
              <a:rPr lang="en-US" sz="3800" dirty="0" smtClean="0"/>
              <a:t> now know</a:t>
            </a:r>
          </a:p>
          <a:p>
            <a:pPr>
              <a:buNone/>
            </a:pPr>
            <a:r>
              <a:rPr lang="en-US" sz="3800" dirty="0" smtClean="0"/>
              <a:t>Hat in hand to ask to borrow so that I might borrow</a:t>
            </a:r>
          </a:p>
          <a:p>
            <a:pPr>
              <a:buNone/>
            </a:pPr>
            <a:endParaRPr lang="en-US" sz="1300" dirty="0" smtClean="0"/>
          </a:p>
          <a:p>
            <a:pPr>
              <a:buNone/>
            </a:pPr>
            <a:r>
              <a:rPr lang="en-US" sz="3800" dirty="0" smtClean="0"/>
              <a:t>Probably they said something humiliating since southern</a:t>
            </a:r>
          </a:p>
          <a:p>
            <a:pPr>
              <a:buNone/>
            </a:pPr>
            <a:r>
              <a:rPr lang="en-US" sz="3800" dirty="0" smtClean="0"/>
              <a:t>Whites like to humiliate southern blacks</a:t>
            </a:r>
          </a:p>
          <a:p>
            <a:pPr>
              <a:buNone/>
            </a:pPr>
            <a:endParaRPr lang="en-US" sz="1300" dirty="0" smtClean="0"/>
          </a:p>
          <a:p>
            <a:pPr>
              <a:buNone/>
            </a:pPr>
            <a:r>
              <a:rPr lang="en-US" sz="3800" dirty="0" smtClean="0"/>
              <a:t>But she nonetheless brought the books</a:t>
            </a:r>
          </a:p>
          <a:p>
            <a:pPr>
              <a:buNone/>
            </a:pPr>
            <a:r>
              <a:rPr lang="en-US" sz="3800" dirty="0" smtClean="0"/>
              <a:t>Back and I held them to my chest </a:t>
            </a:r>
          </a:p>
          <a:p>
            <a:pPr>
              <a:buNone/>
            </a:pPr>
            <a:r>
              <a:rPr lang="en-US" sz="3800" dirty="0" smtClean="0"/>
              <a:t>Close to my heart</a:t>
            </a:r>
          </a:p>
          <a:p>
            <a:pPr>
              <a:buNone/>
            </a:pPr>
            <a:r>
              <a:rPr lang="en-US" sz="3800" dirty="0" smtClean="0"/>
              <a:t>And happily skipped back to grandmother’s house</a:t>
            </a:r>
          </a:p>
          <a:p>
            <a:pPr>
              <a:buNone/>
            </a:pPr>
            <a:r>
              <a:rPr lang="en-US" sz="3800" dirty="0" smtClean="0"/>
              <a:t>Where I would sit on the front porch</a:t>
            </a:r>
          </a:p>
          <a:p>
            <a:pPr>
              <a:buNone/>
            </a:pPr>
            <a:r>
              <a:rPr lang="en-US" sz="3800" dirty="0" smtClean="0"/>
              <a:t>In a gray glider and dream of a world</a:t>
            </a:r>
          </a:p>
          <a:p>
            <a:pPr>
              <a:buNone/>
            </a:pPr>
            <a:r>
              <a:rPr lang="en-US" sz="3800" dirty="0" smtClean="0"/>
              <a:t>Far away</a:t>
            </a:r>
          </a:p>
        </p:txBody>
      </p:sp>
      <p:sp>
        <p:nvSpPr>
          <p:cNvPr id="6" name="Title 1"/>
          <p:cNvSpPr>
            <a:spLocks noGrp="1"/>
          </p:cNvSpPr>
          <p:nvPr>
            <p:ph type="title"/>
          </p:nvPr>
        </p:nvSpPr>
        <p:spPr>
          <a:xfrm>
            <a:off x="457200" y="457200"/>
            <a:ext cx="8229600" cy="1143000"/>
          </a:xfrm>
        </p:spPr>
        <p:txBody>
          <a:bodyPr>
            <a:normAutofit/>
          </a:bodyPr>
          <a:lstStyle/>
          <a:p>
            <a:r>
              <a:rPr lang="en-US" dirty="0" smtClean="0"/>
              <a:t>A Poem for My Librarian, Mrs. Long</a:t>
            </a:r>
            <a:br>
              <a:rPr lang="en-US" dirty="0" smtClean="0"/>
            </a:br>
            <a:r>
              <a:rPr lang="en-US" sz="1800" dirty="0" smtClean="0"/>
              <a:t>by Nikki Giovanni, </a:t>
            </a:r>
            <a:r>
              <a:rPr lang="en-US" sz="1800" i="1" dirty="0" smtClean="0"/>
              <a:t>Acolytes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Autofit/>
          </a:bodyPr>
          <a:lstStyle/>
          <a:p>
            <a:pPr>
              <a:buNone/>
            </a:pPr>
            <a:r>
              <a:rPr lang="en-US" sz="2400" dirty="0" smtClean="0"/>
              <a:t>I love the world where I was</a:t>
            </a:r>
          </a:p>
          <a:p>
            <a:pPr>
              <a:buNone/>
            </a:pPr>
            <a:r>
              <a:rPr lang="en-US" sz="2400" dirty="0" smtClean="0"/>
              <a:t>I was safe and warm and grandmother gave me neck kisses</a:t>
            </a:r>
          </a:p>
          <a:p>
            <a:pPr>
              <a:buNone/>
            </a:pPr>
            <a:r>
              <a:rPr lang="en-US" sz="2400" dirty="0" smtClean="0"/>
              <a:t>When I was on my way to bed</a:t>
            </a:r>
          </a:p>
          <a:p>
            <a:pPr>
              <a:buNone/>
            </a:pPr>
            <a:endParaRPr lang="en-US" sz="800" dirty="0" smtClean="0"/>
          </a:p>
          <a:p>
            <a:pPr>
              <a:buNone/>
            </a:pPr>
            <a:r>
              <a:rPr lang="en-US" sz="2400" dirty="0" smtClean="0"/>
              <a:t>But there was a world</a:t>
            </a:r>
          </a:p>
          <a:p>
            <a:pPr>
              <a:buNone/>
            </a:pPr>
            <a:r>
              <a:rPr lang="en-US" sz="2400" dirty="0" smtClean="0"/>
              <a:t>Somewhere</a:t>
            </a:r>
          </a:p>
          <a:p>
            <a:pPr>
              <a:buNone/>
            </a:pPr>
            <a:r>
              <a:rPr lang="en-US" sz="2400" dirty="0" smtClean="0"/>
              <a:t>Out there</a:t>
            </a:r>
          </a:p>
          <a:p>
            <a:pPr>
              <a:buNone/>
            </a:pPr>
            <a:r>
              <a:rPr lang="en-US" sz="2400" dirty="0" smtClean="0"/>
              <a:t>And Mrs. Long opened that wardrobe</a:t>
            </a:r>
          </a:p>
          <a:p>
            <a:pPr>
              <a:buNone/>
            </a:pPr>
            <a:r>
              <a:rPr lang="en-US" sz="2400" dirty="0" smtClean="0"/>
              <a:t>But not lions or witches scared me</a:t>
            </a:r>
          </a:p>
          <a:p>
            <a:pPr>
              <a:buNone/>
            </a:pPr>
            <a:r>
              <a:rPr lang="en-US" sz="2400" dirty="0" smtClean="0"/>
              <a:t>I went through</a:t>
            </a:r>
          </a:p>
          <a:p>
            <a:pPr>
              <a:buNone/>
            </a:pPr>
            <a:r>
              <a:rPr lang="en-US" sz="2400" dirty="0" smtClean="0"/>
              <a:t>Knowing there would be</a:t>
            </a:r>
          </a:p>
          <a:p>
            <a:pPr>
              <a:buNone/>
            </a:pPr>
            <a:r>
              <a:rPr lang="en-US" sz="2400" dirty="0" smtClean="0"/>
              <a:t>Spring</a:t>
            </a:r>
          </a:p>
        </p:txBody>
      </p:sp>
      <p:sp>
        <p:nvSpPr>
          <p:cNvPr id="6" name="Title 1"/>
          <p:cNvSpPr>
            <a:spLocks noGrp="1"/>
          </p:cNvSpPr>
          <p:nvPr>
            <p:ph type="title"/>
          </p:nvPr>
        </p:nvSpPr>
        <p:spPr>
          <a:xfrm>
            <a:off x="457200" y="609600"/>
            <a:ext cx="8229600" cy="808038"/>
          </a:xfrm>
        </p:spPr>
        <p:txBody>
          <a:bodyPr>
            <a:normAutofit fontScale="90000"/>
          </a:bodyPr>
          <a:lstStyle/>
          <a:p>
            <a:r>
              <a:rPr lang="en-US" dirty="0" smtClean="0"/>
              <a:t>A Poem for My Librarian, Mrs. Long</a:t>
            </a:r>
            <a:br>
              <a:rPr lang="en-US" dirty="0" smtClean="0"/>
            </a:br>
            <a:r>
              <a:rPr lang="en-US" sz="1800" dirty="0" smtClean="0"/>
              <a:t>by Nikki Giovanni, </a:t>
            </a:r>
            <a:r>
              <a:rPr lang="en-US" sz="1800" i="1" dirty="0" smtClean="0"/>
              <a:t>Acolytes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1MfM-yiIJL__BO2,204,203,200_PIsitb-sticker-arrow-click,TopRight,35,-76_AA300_SH20_OU01_.jpg"/>
          <p:cNvPicPr>
            <a:picLocks noGrp="1" noChangeAspect="1"/>
          </p:cNvPicPr>
          <p:nvPr>
            <p:ph idx="1"/>
          </p:nvPr>
        </p:nvPicPr>
        <p:blipFill>
          <a:blip r:embed="rId3" cstate="print"/>
          <a:stretch>
            <a:fillRect/>
          </a:stretch>
        </p:blipFill>
        <p:spPr>
          <a:xfrm>
            <a:off x="1905000" y="1371600"/>
            <a:ext cx="5943600" cy="5105400"/>
          </a:xfrm>
        </p:spPr>
      </p:pic>
      <p:sp>
        <p:nvSpPr>
          <p:cNvPr id="4" name="Title 1"/>
          <p:cNvSpPr>
            <a:spLocks noGrp="1"/>
          </p:cNvSpPr>
          <p:nvPr>
            <p:ph type="title"/>
          </p:nvPr>
        </p:nvSpPr>
        <p:spPr>
          <a:xfrm>
            <a:off x="457200" y="457200"/>
            <a:ext cx="8229600" cy="960438"/>
          </a:xfrm>
        </p:spPr>
        <p:txBody>
          <a:bodyPr>
            <a:normAutofit fontScale="90000"/>
          </a:bodyPr>
          <a:lstStyle/>
          <a:p>
            <a:r>
              <a:rPr lang="en-US" dirty="0" smtClean="0"/>
              <a:t>A Poem for My Librarian, Mrs. Long</a:t>
            </a:r>
            <a:br>
              <a:rPr lang="en-US" dirty="0" smtClean="0"/>
            </a:br>
            <a:r>
              <a:rPr lang="en-US" sz="1800" dirty="0" smtClean="0"/>
              <a:t>by Nikki Giovanni, </a:t>
            </a:r>
            <a:r>
              <a:rPr lang="en-US" sz="1800" i="1" dirty="0" smtClean="0"/>
              <a:t>Acolytes</a:t>
            </a:r>
            <a:endParaRPr lang="en-US" dirty="0"/>
          </a:p>
        </p:txBody>
      </p:sp>
      <p:sp>
        <p:nvSpPr>
          <p:cNvPr id="6" name="Rectangle 5"/>
          <p:cNvSpPr/>
          <p:nvPr/>
        </p:nvSpPr>
        <p:spPr>
          <a:xfrm>
            <a:off x="3124200" y="1600200"/>
            <a:ext cx="3581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20574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762" y="411162"/>
            <a:ext cx="8229600" cy="808038"/>
          </a:xfrm>
        </p:spPr>
        <p:txBody>
          <a:bodyPr>
            <a:normAutofit fontScale="90000"/>
          </a:bodyPr>
          <a:lstStyle/>
          <a:p>
            <a:r>
              <a:rPr lang="en-US" dirty="0" smtClean="0"/>
              <a:t>A Poem for My Librarian, Mrs. Long</a:t>
            </a:r>
            <a:br>
              <a:rPr lang="en-US" dirty="0" smtClean="0"/>
            </a:br>
            <a:r>
              <a:rPr lang="en-US" sz="1800" dirty="0" smtClean="0"/>
              <a:t>by Nikki Giovanni, </a:t>
            </a:r>
            <a:r>
              <a:rPr lang="en-US" sz="1800" i="1" dirty="0" smtClean="0"/>
              <a:t>Acolytes</a:t>
            </a:r>
            <a:endParaRPr lang="en-US" dirty="0"/>
          </a:p>
        </p:txBody>
      </p:sp>
      <p:sp>
        <p:nvSpPr>
          <p:cNvPr id="3" name="Content Placeholder 2"/>
          <p:cNvSpPr>
            <a:spLocks noGrp="1"/>
          </p:cNvSpPr>
          <p:nvPr>
            <p:ph idx="1"/>
          </p:nvPr>
        </p:nvSpPr>
        <p:spPr>
          <a:xfrm>
            <a:off x="208494" y="1371600"/>
            <a:ext cx="8839200" cy="5029200"/>
          </a:xfrm>
        </p:spPr>
        <p:txBody>
          <a:bodyPr>
            <a:noAutofit/>
          </a:bodyPr>
          <a:lstStyle/>
          <a:p>
            <a:pPr>
              <a:buNone/>
            </a:pPr>
            <a:r>
              <a:rPr lang="en-US" sz="2200" dirty="0" smtClean="0"/>
              <a:t>A Poem for My Librarian, Mrs. Long</a:t>
            </a:r>
          </a:p>
          <a:p>
            <a:pPr>
              <a:buNone/>
            </a:pPr>
            <a:r>
              <a:rPr lang="en-US" sz="2200" dirty="0" smtClean="0"/>
              <a:t>(</a:t>
            </a:r>
            <a:r>
              <a:rPr lang="en-US" sz="2200" dirty="0" smtClean="0">
                <a:uFill>
                  <a:solidFill>
                    <a:srgbClr val="FFFF00"/>
                  </a:solidFill>
                </a:uFill>
              </a:rPr>
              <a:t>You never know what troubled little girl needs a book</a:t>
            </a:r>
            <a:r>
              <a:rPr lang="en-US" sz="2200" dirty="0" smtClean="0"/>
              <a:t>)..........</a:t>
            </a:r>
          </a:p>
          <a:p>
            <a:pPr>
              <a:buNone/>
            </a:pPr>
            <a:endParaRPr lang="en-US" sz="800" dirty="0" smtClean="0"/>
          </a:p>
          <a:p>
            <a:pPr>
              <a:buNone/>
            </a:pPr>
            <a:r>
              <a:rPr lang="en-US" sz="2200" dirty="0" smtClean="0"/>
              <a:t>There was a bookstore uptown on gay</a:t>
            </a:r>
            <a:r>
              <a:rPr lang="en-US" sz="2200" dirty="0" smtClean="0">
                <a:solidFill>
                  <a:srgbClr val="FF0000"/>
                </a:solidFill>
              </a:rPr>
              <a:t> </a:t>
            </a:r>
            <a:r>
              <a:rPr lang="en-US" sz="2200" dirty="0" smtClean="0"/>
              <a:t>street</a:t>
            </a:r>
          </a:p>
          <a:p>
            <a:pPr>
              <a:buNone/>
            </a:pPr>
            <a:r>
              <a:rPr lang="en-US" sz="2200" dirty="0" smtClean="0"/>
              <a:t>Which I visited and inhaled that wonderful </a:t>
            </a:r>
            <a:r>
              <a:rPr lang="en-US" sz="2200" dirty="0" smtClean="0">
                <a:uFill>
                  <a:solidFill>
                    <a:srgbClr val="FFFF00"/>
                  </a:solidFill>
                </a:uFill>
              </a:rPr>
              <a:t>odor</a:t>
            </a:r>
          </a:p>
          <a:p>
            <a:pPr>
              <a:buNone/>
            </a:pPr>
            <a:r>
              <a:rPr lang="en-US" sz="2200" dirty="0" smtClean="0">
                <a:uFill>
                  <a:solidFill>
                    <a:srgbClr val="FFFF00"/>
                  </a:solidFill>
                </a:uFill>
              </a:rPr>
              <a:t>Of new books</a:t>
            </a:r>
          </a:p>
          <a:p>
            <a:pPr>
              <a:buNone/>
            </a:pPr>
            <a:r>
              <a:rPr lang="en-US" sz="2200" dirty="0" smtClean="0"/>
              <a:t>Even today I read hardcover as a preference paperback only </a:t>
            </a:r>
          </a:p>
          <a:p>
            <a:pPr>
              <a:spcBef>
                <a:spcPts val="0"/>
              </a:spcBef>
              <a:spcAft>
                <a:spcPts val="200"/>
              </a:spcAft>
              <a:buNone/>
            </a:pPr>
            <a:r>
              <a:rPr lang="en-US" sz="2200" dirty="0" smtClean="0"/>
              <a:t>As a last resort</a:t>
            </a:r>
          </a:p>
          <a:p>
            <a:pPr>
              <a:spcBef>
                <a:spcPts val="0"/>
              </a:spcBef>
              <a:spcAft>
                <a:spcPts val="200"/>
              </a:spcAft>
              <a:buNone/>
            </a:pPr>
            <a:endParaRPr lang="en-US" sz="800" dirty="0" smtClean="0"/>
          </a:p>
          <a:p>
            <a:pPr>
              <a:buNone/>
            </a:pPr>
            <a:r>
              <a:rPr lang="en-US" sz="2200" dirty="0" smtClean="0"/>
              <a:t>And up the hill on vine street</a:t>
            </a:r>
          </a:p>
          <a:p>
            <a:pPr>
              <a:buNone/>
            </a:pPr>
            <a:r>
              <a:rPr lang="en-US" sz="2200" dirty="0" smtClean="0"/>
              <a:t>(The main black corridor)sat our </a:t>
            </a:r>
            <a:r>
              <a:rPr lang="en-US" sz="2200" dirty="0" err="1" smtClean="0"/>
              <a:t>carnegie</a:t>
            </a:r>
            <a:r>
              <a:rPr lang="en-US" sz="2200" dirty="0" smtClean="0"/>
              <a:t> library</a:t>
            </a:r>
          </a:p>
          <a:p>
            <a:pPr>
              <a:buNone/>
            </a:pPr>
            <a:r>
              <a:rPr lang="en-US" sz="2200" dirty="0" smtClean="0"/>
              <a:t>Mrs. Long always glad to see you</a:t>
            </a:r>
          </a:p>
          <a:p>
            <a:pPr>
              <a:buNone/>
            </a:pPr>
            <a:r>
              <a:rPr lang="en-US" sz="2200" dirty="0" smtClean="0"/>
              <a:t>The </a:t>
            </a:r>
            <a:r>
              <a:rPr lang="en-US" sz="2200" b="1" dirty="0" smtClean="0"/>
              <a:t>stereoscope</a:t>
            </a:r>
            <a:r>
              <a:rPr lang="en-US" sz="2200" dirty="0" smtClean="0"/>
              <a:t> always ready to show you faraway</a:t>
            </a:r>
          </a:p>
          <a:p>
            <a:pPr>
              <a:buNone/>
            </a:pPr>
            <a:r>
              <a:rPr lang="en-US" sz="2200" dirty="0" smtClean="0"/>
              <a:t>Places to dream about</a:t>
            </a:r>
          </a:p>
          <a:p>
            <a:pPr>
              <a:buNone/>
            </a:pPr>
            <a:endParaRPr lang="en-US" sz="2800" dirty="0" smtClean="0"/>
          </a:p>
        </p:txBody>
      </p:sp>
      <p:sp>
        <p:nvSpPr>
          <p:cNvPr id="4" name="Rectangle 3"/>
          <p:cNvSpPr/>
          <p:nvPr/>
        </p:nvSpPr>
        <p:spPr>
          <a:xfrm>
            <a:off x="221632" y="1828800"/>
            <a:ext cx="7017367" cy="381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81600" y="2758966"/>
            <a:ext cx="838199" cy="381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5427" y="3139966"/>
            <a:ext cx="1704693" cy="381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309306"/>
            <a:ext cx="4101534" cy="4042320"/>
          </a:xfrm>
          <a:prstGeom prst="rect">
            <a:avLst/>
          </a:prstGeom>
          <a:effectLst>
            <a:softEdge rad="317500"/>
          </a:effectLst>
        </p:spPr>
      </p:pic>
      <p:sp>
        <p:nvSpPr>
          <p:cNvPr id="8" name="TextBox 7"/>
          <p:cNvSpPr txBox="1"/>
          <p:nvPr/>
        </p:nvSpPr>
        <p:spPr>
          <a:xfrm>
            <a:off x="304801" y="5660043"/>
            <a:ext cx="8653523" cy="769441"/>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sz="4400" dirty="0" smtClean="0">
                <a:solidFill>
                  <a:schemeClr val="bg1"/>
                </a:solidFill>
              </a:rPr>
              <a:t>What structure is used in the poem? </a:t>
            </a:r>
            <a:endParaRPr lang="en-US" sz="4400" dirty="0">
              <a:solidFill>
                <a:schemeClr val="bg1"/>
              </a:solidFill>
            </a:endParaRPr>
          </a:p>
        </p:txBody>
      </p:sp>
      <p:sp>
        <p:nvSpPr>
          <p:cNvPr id="9" name="TextBox 8"/>
          <p:cNvSpPr txBox="1"/>
          <p:nvPr/>
        </p:nvSpPr>
        <p:spPr>
          <a:xfrm>
            <a:off x="265427" y="152400"/>
            <a:ext cx="1216551" cy="369332"/>
          </a:xfrm>
          <a:prstGeom prst="rect">
            <a:avLst/>
          </a:prstGeom>
          <a:noFill/>
        </p:spPr>
        <p:txBody>
          <a:bodyPr wrap="none" rtlCol="0">
            <a:spAutoFit/>
          </a:bodyPr>
          <a:lstStyle/>
          <a:p>
            <a:r>
              <a:rPr lang="en-US" dirty="0" smtClean="0"/>
              <a:t>Page 1 of 3</a:t>
            </a:r>
            <a:endParaRPr lang="en-US" dirty="0"/>
          </a:p>
        </p:txBody>
      </p:sp>
      <p:sp>
        <p:nvSpPr>
          <p:cNvPr id="10" name="Rectangle 9"/>
          <p:cNvSpPr/>
          <p:nvPr/>
        </p:nvSpPr>
        <p:spPr>
          <a:xfrm>
            <a:off x="619983" y="5410200"/>
            <a:ext cx="8023158" cy="769441"/>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4400" dirty="0">
                <a:solidFill>
                  <a:schemeClr val="bg1"/>
                </a:solidFill>
              </a:rPr>
              <a:t>What figurative language is used?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2000"/>
                                        <p:tgtEl>
                                          <p:spTgt spid="5"/>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edge">
                                      <p:cBhvr>
                                        <p:cTn id="4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8" grpId="0" animBg="1"/>
      <p:bldP spid="10" grpId="0"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rmAutofit fontScale="55000" lnSpcReduction="20000"/>
          </a:bodyPr>
          <a:lstStyle/>
          <a:p>
            <a:pPr>
              <a:buNone/>
            </a:pPr>
            <a:r>
              <a:rPr lang="en-US" sz="3800" dirty="0" smtClean="0"/>
              <a:t>Mrs. Long asking what are you looking for today</a:t>
            </a:r>
          </a:p>
          <a:p>
            <a:pPr>
              <a:buNone/>
            </a:pPr>
            <a:r>
              <a:rPr lang="en-US" sz="3800" dirty="0" smtClean="0"/>
              <a:t>When I wanted Leaves of Grass or </a:t>
            </a:r>
            <a:r>
              <a:rPr lang="en-US" sz="3800" dirty="0" err="1" smtClean="0"/>
              <a:t>alfred</a:t>
            </a:r>
            <a:r>
              <a:rPr lang="en-US" sz="3800" dirty="0" smtClean="0"/>
              <a:t> north whitehead</a:t>
            </a:r>
          </a:p>
          <a:p>
            <a:pPr>
              <a:buNone/>
            </a:pPr>
            <a:r>
              <a:rPr lang="en-US" sz="3800" dirty="0" smtClean="0"/>
              <a:t>She would go to the big library uptown and </a:t>
            </a:r>
            <a:r>
              <a:rPr lang="en-US" sz="3800" dirty="0" err="1" smtClean="0"/>
              <a:t>i</a:t>
            </a:r>
            <a:r>
              <a:rPr lang="en-US" sz="3800" dirty="0" smtClean="0"/>
              <a:t> now know</a:t>
            </a:r>
          </a:p>
          <a:p>
            <a:pPr>
              <a:buNone/>
            </a:pPr>
            <a:r>
              <a:rPr lang="en-US" sz="3800" dirty="0" smtClean="0"/>
              <a:t>Hat in hand to ask to borrow so that I might borrow</a:t>
            </a:r>
          </a:p>
          <a:p>
            <a:pPr>
              <a:buNone/>
            </a:pPr>
            <a:endParaRPr lang="en-US" sz="1300" dirty="0" smtClean="0"/>
          </a:p>
          <a:p>
            <a:pPr>
              <a:buNone/>
            </a:pPr>
            <a:r>
              <a:rPr lang="en-US" sz="3800" dirty="0" smtClean="0"/>
              <a:t>Probably they said something humiliating since southern</a:t>
            </a:r>
          </a:p>
          <a:p>
            <a:pPr>
              <a:buNone/>
            </a:pPr>
            <a:r>
              <a:rPr lang="en-US" sz="3800" dirty="0" smtClean="0"/>
              <a:t>Whites like to humiliate southern blacks</a:t>
            </a:r>
          </a:p>
          <a:p>
            <a:pPr>
              <a:buNone/>
            </a:pPr>
            <a:endParaRPr lang="en-US" sz="1300" dirty="0" smtClean="0"/>
          </a:p>
          <a:p>
            <a:pPr>
              <a:buNone/>
            </a:pPr>
            <a:r>
              <a:rPr lang="en-US" sz="3800" dirty="0" smtClean="0"/>
              <a:t>But she nonetheless brought the books</a:t>
            </a:r>
          </a:p>
          <a:p>
            <a:pPr>
              <a:buNone/>
            </a:pPr>
            <a:r>
              <a:rPr lang="en-US" sz="3800" dirty="0" smtClean="0"/>
              <a:t>Back and I held them to my chest </a:t>
            </a:r>
          </a:p>
          <a:p>
            <a:pPr>
              <a:buNone/>
            </a:pPr>
            <a:r>
              <a:rPr lang="en-US" sz="3800" dirty="0" smtClean="0">
                <a:uFill>
                  <a:solidFill>
                    <a:srgbClr val="FFFF00"/>
                  </a:solidFill>
                </a:uFill>
              </a:rPr>
              <a:t>Close to my heart</a:t>
            </a:r>
          </a:p>
          <a:p>
            <a:pPr>
              <a:buNone/>
            </a:pPr>
            <a:r>
              <a:rPr lang="en-US" sz="3800" dirty="0" smtClean="0"/>
              <a:t>And happily skipped back to grandmother’s house</a:t>
            </a:r>
          </a:p>
          <a:p>
            <a:pPr>
              <a:buNone/>
            </a:pPr>
            <a:r>
              <a:rPr lang="en-US" sz="3800" dirty="0" smtClean="0"/>
              <a:t>Where I would sit on the front porch</a:t>
            </a:r>
          </a:p>
          <a:p>
            <a:pPr>
              <a:buNone/>
            </a:pPr>
            <a:r>
              <a:rPr lang="en-US" sz="3800" dirty="0" smtClean="0"/>
              <a:t>In a </a:t>
            </a:r>
            <a:r>
              <a:rPr lang="en-US" sz="3800" b="1" dirty="0" smtClean="0"/>
              <a:t>gray glider </a:t>
            </a:r>
            <a:r>
              <a:rPr lang="en-US" sz="3800" dirty="0" smtClean="0"/>
              <a:t>and dream of a world</a:t>
            </a:r>
          </a:p>
          <a:p>
            <a:pPr>
              <a:buNone/>
            </a:pPr>
            <a:r>
              <a:rPr lang="en-US" sz="3800" dirty="0" smtClean="0"/>
              <a:t>Far away</a:t>
            </a:r>
          </a:p>
        </p:txBody>
      </p:sp>
      <p:sp>
        <p:nvSpPr>
          <p:cNvPr id="6" name="Title 1"/>
          <p:cNvSpPr>
            <a:spLocks noGrp="1"/>
          </p:cNvSpPr>
          <p:nvPr>
            <p:ph type="title"/>
          </p:nvPr>
        </p:nvSpPr>
        <p:spPr>
          <a:xfrm>
            <a:off x="507125" y="228600"/>
            <a:ext cx="8229600" cy="1143000"/>
          </a:xfrm>
        </p:spPr>
        <p:txBody>
          <a:bodyPr>
            <a:normAutofit/>
          </a:bodyPr>
          <a:lstStyle/>
          <a:p>
            <a:pPr algn="r"/>
            <a:r>
              <a:rPr lang="en-US" sz="3200" dirty="0" smtClean="0"/>
              <a:t>A Poem for My Librarian, Mrs. Long</a:t>
            </a:r>
            <a:br>
              <a:rPr lang="en-US" sz="3200" dirty="0" smtClean="0"/>
            </a:br>
            <a:r>
              <a:rPr lang="en-US" sz="1800" dirty="0" smtClean="0"/>
              <a:t>by Nikki Giovanni, </a:t>
            </a:r>
            <a:r>
              <a:rPr lang="en-US" sz="1800" i="1" dirty="0" smtClean="0"/>
              <a:t>Acolytes</a:t>
            </a:r>
            <a:endParaRPr lang="en-US" dirty="0"/>
          </a:p>
        </p:txBody>
      </p:sp>
      <p:sp>
        <p:nvSpPr>
          <p:cNvPr id="4" name="Rectangle 3"/>
          <p:cNvSpPr/>
          <p:nvPr/>
        </p:nvSpPr>
        <p:spPr>
          <a:xfrm>
            <a:off x="533401" y="4267200"/>
            <a:ext cx="2057399" cy="381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5172" t="21035" r="19828" b="8505"/>
          <a:stretch/>
        </p:blipFill>
        <p:spPr>
          <a:xfrm flipH="1">
            <a:off x="4191000" y="1371600"/>
            <a:ext cx="4114800" cy="4832131"/>
          </a:xfrm>
          <a:prstGeom prst="rect">
            <a:avLst/>
          </a:prstGeom>
          <a:effectLst>
            <a:softEdge rad="127000"/>
          </a:effectLst>
        </p:spPr>
      </p:pic>
      <p:sp>
        <p:nvSpPr>
          <p:cNvPr id="7" name="TextBox 6"/>
          <p:cNvSpPr txBox="1"/>
          <p:nvPr/>
        </p:nvSpPr>
        <p:spPr>
          <a:xfrm>
            <a:off x="503320" y="457200"/>
            <a:ext cx="1554080" cy="461665"/>
          </a:xfrm>
          <a:prstGeom prst="rect">
            <a:avLst/>
          </a:prstGeom>
          <a:noFill/>
        </p:spPr>
        <p:txBody>
          <a:bodyPr wrap="none" rtlCol="0">
            <a:spAutoFit/>
          </a:bodyPr>
          <a:lstStyle/>
          <a:p>
            <a:r>
              <a:rPr lang="en-US" sz="2400" dirty="0" smtClean="0"/>
              <a:t>Page 2 of 3</a:t>
            </a:r>
            <a:endParaRPr lang="en-US" sz="2400" dirty="0"/>
          </a:p>
        </p:txBody>
      </p:sp>
      <p:sp>
        <p:nvSpPr>
          <p:cNvPr id="5" name="TextBox 4"/>
          <p:cNvSpPr txBox="1"/>
          <p:nvPr/>
        </p:nvSpPr>
        <p:spPr>
          <a:xfrm>
            <a:off x="228600" y="5334000"/>
            <a:ext cx="8686800" cy="1323439"/>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000" dirty="0" smtClean="0">
                <a:solidFill>
                  <a:schemeClr val="bg1"/>
                </a:solidFill>
              </a:rPr>
              <a:t>Is there a </a:t>
            </a:r>
            <a:r>
              <a:rPr lang="en-US" sz="4000" b="1" dirty="0" smtClean="0">
                <a:solidFill>
                  <a:schemeClr val="bg1"/>
                </a:solidFill>
              </a:rPr>
              <a:t>visualization</a:t>
            </a:r>
            <a:r>
              <a:rPr lang="en-US" sz="4000" dirty="0" smtClean="0">
                <a:solidFill>
                  <a:schemeClr val="bg1"/>
                </a:solidFill>
              </a:rPr>
              <a:t> that can drawn </a:t>
            </a:r>
          </a:p>
          <a:p>
            <a:pPr algn="ctr"/>
            <a:r>
              <a:rPr lang="en-US" sz="4000" dirty="0" smtClean="0">
                <a:solidFill>
                  <a:schemeClr val="bg1"/>
                </a:solidFill>
              </a:rPr>
              <a:t> from the </a:t>
            </a:r>
            <a:r>
              <a:rPr lang="en-US" sz="4000" b="1" dirty="0" smtClean="0">
                <a:solidFill>
                  <a:schemeClr val="bg1"/>
                </a:solidFill>
              </a:rPr>
              <a:t>figurative language</a:t>
            </a:r>
            <a:r>
              <a:rPr lang="en-US" sz="4000" dirty="0" smtClean="0">
                <a:solidFill>
                  <a:schemeClr val="bg1"/>
                </a:solidFill>
              </a:rPr>
              <a:t>?</a:t>
            </a:r>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78363"/>
          </a:xfrm>
        </p:spPr>
        <p:txBody>
          <a:bodyPr>
            <a:noAutofit/>
          </a:bodyPr>
          <a:lstStyle/>
          <a:p>
            <a:pPr>
              <a:buNone/>
            </a:pPr>
            <a:r>
              <a:rPr lang="en-US" sz="2400" dirty="0" smtClean="0"/>
              <a:t>I love the world where I was</a:t>
            </a:r>
          </a:p>
          <a:p>
            <a:pPr>
              <a:buNone/>
            </a:pPr>
            <a:r>
              <a:rPr lang="en-US" sz="2400" dirty="0" smtClean="0"/>
              <a:t>I was safe and warm and grandmother gave me neck kissed</a:t>
            </a:r>
          </a:p>
          <a:p>
            <a:pPr>
              <a:buNone/>
            </a:pPr>
            <a:r>
              <a:rPr lang="en-US" sz="2400" dirty="0" smtClean="0"/>
              <a:t>When I was on my way to bed</a:t>
            </a:r>
          </a:p>
          <a:p>
            <a:pPr>
              <a:buNone/>
            </a:pPr>
            <a:endParaRPr lang="en-US" sz="800" dirty="0" smtClean="0"/>
          </a:p>
          <a:p>
            <a:pPr>
              <a:buNone/>
            </a:pPr>
            <a:r>
              <a:rPr lang="en-US" sz="2400" dirty="0" smtClean="0"/>
              <a:t>But there was a world</a:t>
            </a:r>
          </a:p>
          <a:p>
            <a:pPr>
              <a:buNone/>
            </a:pPr>
            <a:r>
              <a:rPr lang="en-US" sz="2400" dirty="0" smtClean="0"/>
              <a:t>Somewhere</a:t>
            </a:r>
          </a:p>
          <a:p>
            <a:pPr>
              <a:buNone/>
            </a:pPr>
            <a:r>
              <a:rPr lang="en-US" sz="2400" dirty="0" smtClean="0"/>
              <a:t>Out there</a:t>
            </a:r>
          </a:p>
          <a:p>
            <a:pPr>
              <a:buNone/>
            </a:pPr>
            <a:r>
              <a:rPr lang="en-US" sz="2400" i="1" dirty="0" smtClean="0"/>
              <a:t>And Mrs. Long opened that wardrobe</a:t>
            </a:r>
          </a:p>
          <a:p>
            <a:pPr>
              <a:buNone/>
            </a:pPr>
            <a:r>
              <a:rPr lang="en-US" sz="2400" i="1" dirty="0" smtClean="0"/>
              <a:t>But not lions or witches scared me</a:t>
            </a:r>
          </a:p>
          <a:p>
            <a:pPr>
              <a:buNone/>
            </a:pPr>
            <a:r>
              <a:rPr lang="en-US" sz="2400" i="1" dirty="0" smtClean="0"/>
              <a:t>I went through</a:t>
            </a:r>
          </a:p>
          <a:p>
            <a:pPr>
              <a:buNone/>
            </a:pPr>
            <a:r>
              <a:rPr lang="en-US" sz="2400" i="1" dirty="0" smtClean="0"/>
              <a:t>Knowing there would be</a:t>
            </a:r>
          </a:p>
          <a:p>
            <a:pPr>
              <a:buNone/>
            </a:pPr>
            <a:r>
              <a:rPr lang="en-US" sz="2400" i="1" dirty="0" smtClean="0"/>
              <a:t>Spring</a:t>
            </a:r>
          </a:p>
        </p:txBody>
      </p:sp>
      <p:sp>
        <p:nvSpPr>
          <p:cNvPr id="6" name="Title 1"/>
          <p:cNvSpPr>
            <a:spLocks noGrp="1"/>
          </p:cNvSpPr>
          <p:nvPr>
            <p:ph type="title"/>
          </p:nvPr>
        </p:nvSpPr>
        <p:spPr>
          <a:xfrm>
            <a:off x="609600" y="487362"/>
            <a:ext cx="8229600" cy="808038"/>
          </a:xfrm>
        </p:spPr>
        <p:txBody>
          <a:bodyPr>
            <a:normAutofit fontScale="90000"/>
          </a:bodyPr>
          <a:lstStyle/>
          <a:p>
            <a:pPr algn="r"/>
            <a:r>
              <a:rPr lang="en-US" sz="3600" dirty="0" smtClean="0"/>
              <a:t>A Poem for My Librarian, Mrs. Long</a:t>
            </a:r>
            <a:br>
              <a:rPr lang="en-US" sz="3600" dirty="0" smtClean="0"/>
            </a:br>
            <a:r>
              <a:rPr lang="en-US" sz="1800" dirty="0" smtClean="0"/>
              <a:t>by Nikki Giovanni, </a:t>
            </a:r>
            <a:r>
              <a:rPr lang="en-US" sz="1800" i="1" dirty="0" smtClean="0"/>
              <a:t>Acolytes</a:t>
            </a:r>
            <a:endParaRPr lang="en-US" dirty="0"/>
          </a:p>
        </p:txBody>
      </p:sp>
      <p:sp>
        <p:nvSpPr>
          <p:cNvPr id="5" name="TextBox 4"/>
          <p:cNvSpPr txBox="1"/>
          <p:nvPr/>
        </p:nvSpPr>
        <p:spPr>
          <a:xfrm>
            <a:off x="503320" y="528935"/>
            <a:ext cx="1554080" cy="461665"/>
          </a:xfrm>
          <a:prstGeom prst="rect">
            <a:avLst/>
          </a:prstGeom>
          <a:noFill/>
        </p:spPr>
        <p:txBody>
          <a:bodyPr wrap="none" rtlCol="0">
            <a:spAutoFit/>
          </a:bodyPr>
          <a:lstStyle/>
          <a:p>
            <a:r>
              <a:rPr lang="en-US" sz="2400" dirty="0" smtClean="0"/>
              <a:t>Page 3 of 3</a:t>
            </a:r>
            <a:endParaRPr lang="en-US" sz="2400" dirty="0"/>
          </a:p>
        </p:txBody>
      </p:sp>
      <p:sp>
        <p:nvSpPr>
          <p:cNvPr id="7" name="Rectangle 6"/>
          <p:cNvSpPr/>
          <p:nvPr/>
        </p:nvSpPr>
        <p:spPr>
          <a:xfrm>
            <a:off x="503320" y="4267200"/>
            <a:ext cx="4830680" cy="20574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676400"/>
            <a:ext cx="2952750" cy="4429125"/>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4400" y="5105400"/>
            <a:ext cx="7254040" cy="1446550"/>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4400" dirty="0">
                <a:solidFill>
                  <a:schemeClr val="bg1"/>
                </a:solidFill>
              </a:rPr>
              <a:t>Compare the viewpoint of the southern whites to Mrs. </a:t>
            </a:r>
            <a:r>
              <a:rPr lang="en-US" sz="4400" dirty="0" smtClean="0">
                <a:solidFill>
                  <a:schemeClr val="bg1"/>
                </a:solidFill>
              </a:rPr>
              <a:t>Long.</a:t>
            </a:r>
            <a:endParaRPr lang="en-US" sz="4400" dirty="0">
              <a:solidFill>
                <a:schemeClr val="bg1"/>
              </a:solidFill>
            </a:endParaRPr>
          </a:p>
        </p:txBody>
      </p:sp>
      <p:sp>
        <p:nvSpPr>
          <p:cNvPr id="8" name="Rectangle 7"/>
          <p:cNvSpPr/>
          <p:nvPr/>
        </p:nvSpPr>
        <p:spPr>
          <a:xfrm>
            <a:off x="840465" y="3998655"/>
            <a:ext cx="7306954" cy="2554545"/>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4000" dirty="0">
                <a:solidFill>
                  <a:schemeClr val="bg1"/>
                </a:solidFill>
              </a:rPr>
              <a:t>Compare the viewpoint of narrator of the poem from the child to the viewpoint of the writer many years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027"/>
                                        </p:tgtEl>
                                      </p:cBhvr>
                                    </p:animEffect>
                                    <p:set>
                                      <p:cBhvr>
                                        <p:cTn id="22" dur="1" fill="hold">
                                          <p:stCondLst>
                                            <p:cond delay="499"/>
                                          </p:stCondLst>
                                        </p:cTn>
                                        <p:tgtEl>
                                          <p:spTgt spid="10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1MfM-yiIJL__BO2,204,203,200_PIsitb-sticker-arrow-click,TopRight,35,-76_AA300_SH20_OU01_.jpg"/>
          <p:cNvPicPr>
            <a:picLocks noGrp="1" noChangeAspect="1"/>
          </p:cNvPicPr>
          <p:nvPr>
            <p:ph idx="1"/>
          </p:nvPr>
        </p:nvPicPr>
        <p:blipFill>
          <a:blip r:embed="rId3" cstate="print"/>
          <a:stretch>
            <a:fillRect/>
          </a:stretch>
        </p:blipFill>
        <p:spPr>
          <a:xfrm>
            <a:off x="1905000" y="1371600"/>
            <a:ext cx="5943600" cy="5105400"/>
          </a:xfrm>
        </p:spPr>
      </p:pic>
      <p:sp>
        <p:nvSpPr>
          <p:cNvPr id="4" name="Title 1"/>
          <p:cNvSpPr>
            <a:spLocks noGrp="1"/>
          </p:cNvSpPr>
          <p:nvPr>
            <p:ph type="title"/>
          </p:nvPr>
        </p:nvSpPr>
        <p:spPr>
          <a:xfrm>
            <a:off x="457200" y="457200"/>
            <a:ext cx="8229600" cy="960438"/>
          </a:xfrm>
        </p:spPr>
        <p:txBody>
          <a:bodyPr>
            <a:normAutofit fontScale="90000"/>
          </a:bodyPr>
          <a:lstStyle/>
          <a:p>
            <a:r>
              <a:rPr lang="en-US" dirty="0" smtClean="0"/>
              <a:t>A Poem for My Librarian, Mrs. Long</a:t>
            </a:r>
            <a:br>
              <a:rPr lang="en-US" dirty="0" smtClean="0"/>
            </a:br>
            <a:r>
              <a:rPr lang="en-US" sz="1800" dirty="0" smtClean="0"/>
              <a:t>by Nikki Giovanni, </a:t>
            </a:r>
            <a:r>
              <a:rPr lang="en-US" sz="1800" i="1" dirty="0" smtClean="0"/>
              <a:t>Acolytes</a:t>
            </a:r>
            <a:endParaRPr lang="en-US" dirty="0"/>
          </a:p>
        </p:txBody>
      </p:sp>
      <p:sp>
        <p:nvSpPr>
          <p:cNvPr id="6" name="Rectangle 5"/>
          <p:cNvSpPr/>
          <p:nvPr/>
        </p:nvSpPr>
        <p:spPr>
          <a:xfrm>
            <a:off x="3124200" y="1600200"/>
            <a:ext cx="3581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20574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Discuss Text Complexity Model</a:t>
            </a:r>
          </a:p>
          <a:p>
            <a:r>
              <a:rPr lang="en-US" dirty="0" smtClean="0"/>
              <a:t>Expand knowledge of reader and task considerations</a:t>
            </a:r>
          </a:p>
          <a:p>
            <a:r>
              <a:rPr lang="en-US" dirty="0" smtClean="0"/>
              <a:t>Model close reading activity for literature</a:t>
            </a:r>
          </a:p>
          <a:p>
            <a:r>
              <a:rPr lang="en-US" dirty="0" smtClean="0"/>
              <a:t>Model close reading activity for informational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smtClean="0"/>
              <a:t>A Poem for My Librarian, Mrs. Long</a:t>
            </a:r>
            <a:br>
              <a:rPr lang="en-US" dirty="0" smtClean="0"/>
            </a:br>
            <a:r>
              <a:rPr lang="en-US" sz="1800" dirty="0" smtClean="0"/>
              <a:t>by Nikki Giovanni, </a:t>
            </a:r>
            <a:r>
              <a:rPr lang="en-US" sz="1800" i="1" dirty="0" smtClean="0"/>
              <a:t>Acolytes</a:t>
            </a:r>
            <a:endParaRPr lang="en-US" dirty="0"/>
          </a:p>
        </p:txBody>
      </p:sp>
      <p:sp>
        <p:nvSpPr>
          <p:cNvPr id="3" name="Content Placeholder 2"/>
          <p:cNvSpPr>
            <a:spLocks noGrp="1"/>
          </p:cNvSpPr>
          <p:nvPr>
            <p:ph idx="1"/>
          </p:nvPr>
        </p:nvSpPr>
        <p:spPr>
          <a:xfrm>
            <a:off x="152400" y="1447800"/>
            <a:ext cx="8839200" cy="5029200"/>
          </a:xfrm>
        </p:spPr>
        <p:txBody>
          <a:bodyPr>
            <a:noAutofit/>
          </a:bodyPr>
          <a:lstStyle/>
          <a:p>
            <a:pPr>
              <a:buNone/>
            </a:pPr>
            <a:r>
              <a:rPr lang="en-US" sz="2200" dirty="0" smtClean="0"/>
              <a:t>A Poem for My Librarian, Mrs. Long</a:t>
            </a:r>
          </a:p>
          <a:p>
            <a:pPr>
              <a:buNone/>
            </a:pPr>
            <a:r>
              <a:rPr lang="en-US" sz="2200" dirty="0" smtClean="0"/>
              <a:t>(</a:t>
            </a:r>
            <a:r>
              <a:rPr lang="en-US" sz="2200" dirty="0" smtClean="0">
                <a:uFill>
                  <a:solidFill>
                    <a:srgbClr val="FFFF00"/>
                  </a:solidFill>
                </a:uFill>
              </a:rPr>
              <a:t>You never know what troubled little girl needs a book</a:t>
            </a:r>
            <a:r>
              <a:rPr lang="en-US" sz="2200" dirty="0" smtClean="0"/>
              <a:t>)..........</a:t>
            </a:r>
          </a:p>
          <a:p>
            <a:pPr>
              <a:buNone/>
            </a:pPr>
            <a:endParaRPr lang="en-US" sz="800" dirty="0" smtClean="0"/>
          </a:p>
          <a:p>
            <a:pPr>
              <a:buNone/>
            </a:pPr>
            <a:r>
              <a:rPr lang="en-US" sz="2200" dirty="0" smtClean="0"/>
              <a:t>There was a bookstore uptown on gay</a:t>
            </a:r>
            <a:r>
              <a:rPr lang="en-US" sz="2200" dirty="0" smtClean="0">
                <a:solidFill>
                  <a:srgbClr val="FF0000"/>
                </a:solidFill>
              </a:rPr>
              <a:t> </a:t>
            </a:r>
            <a:r>
              <a:rPr lang="en-US" sz="2200" dirty="0" smtClean="0"/>
              <a:t>street</a:t>
            </a:r>
          </a:p>
          <a:p>
            <a:pPr>
              <a:buNone/>
            </a:pPr>
            <a:r>
              <a:rPr lang="en-US" sz="2200" dirty="0" smtClean="0"/>
              <a:t>Which I visited and inhaled that wonderful </a:t>
            </a:r>
            <a:r>
              <a:rPr lang="en-US" sz="2200" dirty="0" smtClean="0">
                <a:uFill>
                  <a:solidFill>
                    <a:srgbClr val="FFFF00"/>
                  </a:solidFill>
                </a:uFill>
              </a:rPr>
              <a:t>odor</a:t>
            </a:r>
          </a:p>
          <a:p>
            <a:pPr>
              <a:buNone/>
            </a:pPr>
            <a:r>
              <a:rPr lang="en-US" sz="2200" dirty="0" smtClean="0">
                <a:uFill>
                  <a:solidFill>
                    <a:srgbClr val="FFFF00"/>
                  </a:solidFill>
                </a:uFill>
              </a:rPr>
              <a:t>Of new books</a:t>
            </a:r>
          </a:p>
          <a:p>
            <a:pPr>
              <a:buNone/>
            </a:pPr>
            <a:r>
              <a:rPr lang="en-US" sz="2200" dirty="0" smtClean="0"/>
              <a:t>Even today I read hardcover as a preference paperback only </a:t>
            </a:r>
          </a:p>
          <a:p>
            <a:pPr>
              <a:spcBef>
                <a:spcPts val="0"/>
              </a:spcBef>
              <a:spcAft>
                <a:spcPts val="200"/>
              </a:spcAft>
              <a:buNone/>
            </a:pPr>
            <a:r>
              <a:rPr lang="en-US" sz="2200" dirty="0" smtClean="0"/>
              <a:t>As a last resort</a:t>
            </a:r>
          </a:p>
          <a:p>
            <a:pPr>
              <a:spcBef>
                <a:spcPts val="0"/>
              </a:spcBef>
              <a:spcAft>
                <a:spcPts val="200"/>
              </a:spcAft>
              <a:buNone/>
            </a:pPr>
            <a:endParaRPr lang="en-US" sz="800" dirty="0" smtClean="0"/>
          </a:p>
          <a:p>
            <a:pPr>
              <a:buNone/>
            </a:pPr>
            <a:r>
              <a:rPr lang="en-US" sz="2200" dirty="0" smtClean="0"/>
              <a:t>And up the hill on vine street</a:t>
            </a:r>
          </a:p>
          <a:p>
            <a:pPr>
              <a:buNone/>
            </a:pPr>
            <a:r>
              <a:rPr lang="en-US" sz="2200" dirty="0" smtClean="0"/>
              <a:t>(The main black corridor)sat our </a:t>
            </a:r>
            <a:r>
              <a:rPr lang="en-US" sz="2200" dirty="0" err="1" smtClean="0"/>
              <a:t>carnegie</a:t>
            </a:r>
            <a:r>
              <a:rPr lang="en-US" sz="2200" dirty="0" smtClean="0"/>
              <a:t> library</a:t>
            </a:r>
          </a:p>
          <a:p>
            <a:pPr>
              <a:buNone/>
            </a:pPr>
            <a:r>
              <a:rPr lang="en-US" sz="2200" dirty="0" smtClean="0"/>
              <a:t>Mrs. Long always glad to see you</a:t>
            </a:r>
          </a:p>
          <a:p>
            <a:pPr>
              <a:buNone/>
            </a:pPr>
            <a:r>
              <a:rPr lang="en-US" sz="2200" dirty="0" smtClean="0"/>
              <a:t>The stereoscope always ready to show you faraway</a:t>
            </a:r>
          </a:p>
          <a:p>
            <a:pPr>
              <a:buNone/>
            </a:pPr>
            <a:r>
              <a:rPr lang="en-US" sz="2200" dirty="0" smtClean="0"/>
              <a:t>Places to dream about</a:t>
            </a:r>
          </a:p>
          <a:p>
            <a:pPr>
              <a:buNone/>
            </a:pPr>
            <a:endParaRPr lang="en-US" sz="2800" dirty="0" smtClean="0"/>
          </a:p>
        </p:txBody>
      </p:sp>
      <p:sp>
        <p:nvSpPr>
          <p:cNvPr id="4" name="Rectangle 3"/>
          <p:cNvSpPr/>
          <p:nvPr/>
        </p:nvSpPr>
        <p:spPr>
          <a:xfrm>
            <a:off x="840465" y="3998655"/>
            <a:ext cx="7306954" cy="1323439"/>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4000" dirty="0" smtClean="0">
                <a:solidFill>
                  <a:schemeClr val="bg1"/>
                </a:solidFill>
              </a:rPr>
              <a:t>What did Mrs. Long mean to the narrator.</a:t>
            </a:r>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rmAutofit fontScale="55000" lnSpcReduction="20000"/>
          </a:bodyPr>
          <a:lstStyle/>
          <a:p>
            <a:pPr>
              <a:buNone/>
            </a:pPr>
            <a:r>
              <a:rPr lang="en-US" sz="3800" dirty="0" smtClean="0"/>
              <a:t>Mrs. Long asking what are you looking for today</a:t>
            </a:r>
          </a:p>
          <a:p>
            <a:pPr>
              <a:buNone/>
            </a:pPr>
            <a:r>
              <a:rPr lang="en-US" sz="3800" dirty="0" smtClean="0"/>
              <a:t>When I wanted Leaves of Grass or </a:t>
            </a:r>
            <a:r>
              <a:rPr lang="en-US" sz="3800" dirty="0" err="1" smtClean="0"/>
              <a:t>alfred</a:t>
            </a:r>
            <a:r>
              <a:rPr lang="en-US" sz="3800" dirty="0" smtClean="0"/>
              <a:t> north whitehead</a:t>
            </a:r>
          </a:p>
          <a:p>
            <a:pPr>
              <a:buNone/>
            </a:pPr>
            <a:r>
              <a:rPr lang="en-US" sz="3800" dirty="0" smtClean="0"/>
              <a:t>She would go to the big library uptown and </a:t>
            </a:r>
            <a:r>
              <a:rPr lang="en-US" sz="3800" dirty="0" err="1" smtClean="0"/>
              <a:t>i</a:t>
            </a:r>
            <a:r>
              <a:rPr lang="en-US" sz="3800" dirty="0" smtClean="0"/>
              <a:t> now know</a:t>
            </a:r>
          </a:p>
          <a:p>
            <a:pPr>
              <a:buNone/>
            </a:pPr>
            <a:r>
              <a:rPr lang="en-US" sz="3800" dirty="0" smtClean="0"/>
              <a:t>Hat in hand to ask to borrow so that I might borrow</a:t>
            </a:r>
          </a:p>
          <a:p>
            <a:pPr>
              <a:buNone/>
            </a:pPr>
            <a:endParaRPr lang="en-US" sz="1300" dirty="0" smtClean="0"/>
          </a:p>
          <a:p>
            <a:pPr>
              <a:buNone/>
            </a:pPr>
            <a:r>
              <a:rPr lang="en-US" sz="3800" dirty="0" smtClean="0"/>
              <a:t>Probably they said something humiliating since southern</a:t>
            </a:r>
          </a:p>
          <a:p>
            <a:pPr>
              <a:buNone/>
            </a:pPr>
            <a:r>
              <a:rPr lang="en-US" sz="3800" dirty="0" smtClean="0"/>
              <a:t>Whites like to humiliate southern blacks</a:t>
            </a:r>
          </a:p>
          <a:p>
            <a:pPr>
              <a:buNone/>
            </a:pPr>
            <a:endParaRPr lang="en-US" sz="1300" dirty="0" smtClean="0"/>
          </a:p>
          <a:p>
            <a:pPr>
              <a:buNone/>
            </a:pPr>
            <a:r>
              <a:rPr lang="en-US" sz="3800" dirty="0" smtClean="0"/>
              <a:t>But she nonetheless brought the books</a:t>
            </a:r>
          </a:p>
          <a:p>
            <a:pPr>
              <a:buNone/>
            </a:pPr>
            <a:r>
              <a:rPr lang="en-US" sz="3800" dirty="0" smtClean="0"/>
              <a:t>Back and I held them to my chest </a:t>
            </a:r>
          </a:p>
          <a:p>
            <a:pPr>
              <a:buNone/>
            </a:pPr>
            <a:r>
              <a:rPr lang="en-US" sz="3800" dirty="0" smtClean="0">
                <a:uFill>
                  <a:solidFill>
                    <a:srgbClr val="FFC000"/>
                  </a:solidFill>
                </a:uFill>
              </a:rPr>
              <a:t>Close to my heart</a:t>
            </a:r>
          </a:p>
          <a:p>
            <a:pPr>
              <a:buNone/>
            </a:pPr>
            <a:r>
              <a:rPr lang="en-US" sz="3800" dirty="0" smtClean="0"/>
              <a:t>And happily skipped back to grandmother’s house</a:t>
            </a:r>
          </a:p>
          <a:p>
            <a:pPr>
              <a:buNone/>
            </a:pPr>
            <a:r>
              <a:rPr lang="en-US" sz="3800" dirty="0" smtClean="0"/>
              <a:t>Where I would sit on the front porch</a:t>
            </a:r>
          </a:p>
          <a:p>
            <a:pPr>
              <a:buNone/>
            </a:pPr>
            <a:r>
              <a:rPr lang="en-US" sz="3800" dirty="0" smtClean="0"/>
              <a:t>In a gray glider and dream of a world</a:t>
            </a:r>
          </a:p>
          <a:p>
            <a:pPr>
              <a:buNone/>
            </a:pPr>
            <a:r>
              <a:rPr lang="en-US" sz="3800" dirty="0" smtClean="0"/>
              <a:t>Far away</a:t>
            </a:r>
          </a:p>
        </p:txBody>
      </p:sp>
      <p:sp>
        <p:nvSpPr>
          <p:cNvPr id="6" name="Title 1"/>
          <p:cNvSpPr>
            <a:spLocks noGrp="1"/>
          </p:cNvSpPr>
          <p:nvPr>
            <p:ph type="title"/>
          </p:nvPr>
        </p:nvSpPr>
        <p:spPr>
          <a:xfrm>
            <a:off x="457200" y="457200"/>
            <a:ext cx="8229600" cy="1143000"/>
          </a:xfrm>
        </p:spPr>
        <p:txBody>
          <a:bodyPr>
            <a:normAutofit/>
          </a:bodyPr>
          <a:lstStyle/>
          <a:p>
            <a:r>
              <a:rPr lang="en-US" dirty="0" smtClean="0"/>
              <a:t>A Poem for My Librarian, Mrs. Long</a:t>
            </a:r>
            <a:br>
              <a:rPr lang="en-US" dirty="0" smtClean="0"/>
            </a:br>
            <a:r>
              <a:rPr lang="en-US" sz="1800" dirty="0" smtClean="0"/>
              <a:t>by Nikki Giovanni, </a:t>
            </a:r>
            <a:r>
              <a:rPr lang="en-US" sz="1800" i="1" dirty="0" smtClean="0"/>
              <a:t>Acolytes</a:t>
            </a:r>
            <a:endParaRPr lang="en-US" dirty="0"/>
          </a:p>
        </p:txBody>
      </p:sp>
      <p:sp>
        <p:nvSpPr>
          <p:cNvPr id="4" name="Rectangle 3"/>
          <p:cNvSpPr/>
          <p:nvPr/>
        </p:nvSpPr>
        <p:spPr>
          <a:xfrm>
            <a:off x="838200" y="3657600"/>
            <a:ext cx="7306954" cy="2554545"/>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4000" dirty="0" smtClean="0">
                <a:solidFill>
                  <a:schemeClr val="bg1"/>
                </a:solidFill>
              </a:rPr>
              <a:t>Who are southern blacks?  Why are they different than northern blacks? Can you understand the difference? </a:t>
            </a:r>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Autofit/>
          </a:bodyPr>
          <a:lstStyle/>
          <a:p>
            <a:pPr>
              <a:buNone/>
            </a:pPr>
            <a:r>
              <a:rPr lang="en-US" sz="2400" dirty="0" smtClean="0"/>
              <a:t>I love the world where I was</a:t>
            </a:r>
          </a:p>
          <a:p>
            <a:pPr>
              <a:buNone/>
            </a:pPr>
            <a:r>
              <a:rPr lang="en-US" sz="2400" dirty="0" smtClean="0"/>
              <a:t>I was safe and warm and grandmother gave me neck kissed</a:t>
            </a:r>
          </a:p>
          <a:p>
            <a:pPr>
              <a:buNone/>
            </a:pPr>
            <a:r>
              <a:rPr lang="en-US" sz="2400" dirty="0" smtClean="0"/>
              <a:t>When I was on my way to bed</a:t>
            </a:r>
          </a:p>
          <a:p>
            <a:pPr>
              <a:buNone/>
            </a:pPr>
            <a:endParaRPr lang="en-US" sz="800" dirty="0" smtClean="0"/>
          </a:p>
          <a:p>
            <a:pPr>
              <a:buNone/>
            </a:pPr>
            <a:r>
              <a:rPr lang="en-US" sz="2400" dirty="0" smtClean="0"/>
              <a:t>But there was a world</a:t>
            </a:r>
          </a:p>
          <a:p>
            <a:pPr>
              <a:buNone/>
            </a:pPr>
            <a:r>
              <a:rPr lang="en-US" sz="2400" dirty="0" smtClean="0"/>
              <a:t>Somewhere</a:t>
            </a:r>
          </a:p>
          <a:p>
            <a:pPr>
              <a:buNone/>
            </a:pPr>
            <a:r>
              <a:rPr lang="en-US" sz="2400" dirty="0" smtClean="0"/>
              <a:t>Out there</a:t>
            </a:r>
          </a:p>
          <a:p>
            <a:pPr>
              <a:buNone/>
            </a:pPr>
            <a:r>
              <a:rPr lang="en-US" sz="2400" dirty="0" smtClean="0"/>
              <a:t>And Mrs. Long opened that wardrobe</a:t>
            </a:r>
          </a:p>
          <a:p>
            <a:pPr>
              <a:buNone/>
            </a:pPr>
            <a:r>
              <a:rPr lang="en-US" sz="2400" dirty="0" smtClean="0"/>
              <a:t>But not lions or witches scared me</a:t>
            </a:r>
          </a:p>
          <a:p>
            <a:pPr>
              <a:buNone/>
            </a:pPr>
            <a:r>
              <a:rPr lang="en-US" sz="2400" dirty="0" smtClean="0"/>
              <a:t>I went through</a:t>
            </a:r>
          </a:p>
          <a:p>
            <a:pPr>
              <a:buNone/>
            </a:pPr>
            <a:r>
              <a:rPr lang="en-US" sz="2400" dirty="0" smtClean="0"/>
              <a:t>Knowing there would be</a:t>
            </a:r>
          </a:p>
          <a:p>
            <a:pPr>
              <a:buNone/>
            </a:pPr>
            <a:r>
              <a:rPr lang="en-US" sz="2400" dirty="0" smtClean="0"/>
              <a:t>Spring</a:t>
            </a:r>
          </a:p>
        </p:txBody>
      </p:sp>
      <p:sp>
        <p:nvSpPr>
          <p:cNvPr id="6" name="Title 1"/>
          <p:cNvSpPr>
            <a:spLocks noGrp="1"/>
          </p:cNvSpPr>
          <p:nvPr>
            <p:ph type="title"/>
          </p:nvPr>
        </p:nvSpPr>
        <p:spPr>
          <a:xfrm>
            <a:off x="457200" y="609600"/>
            <a:ext cx="8229600" cy="808038"/>
          </a:xfrm>
        </p:spPr>
        <p:txBody>
          <a:bodyPr>
            <a:normAutofit fontScale="90000"/>
          </a:bodyPr>
          <a:lstStyle/>
          <a:p>
            <a:r>
              <a:rPr lang="en-US" dirty="0" smtClean="0"/>
              <a:t>A Poem for My Librarian, Mrs. Long</a:t>
            </a:r>
            <a:br>
              <a:rPr lang="en-US" dirty="0" smtClean="0"/>
            </a:br>
            <a:r>
              <a:rPr lang="en-US" sz="1800" dirty="0" smtClean="0"/>
              <a:t>by Nikki Giovanni, </a:t>
            </a:r>
            <a:r>
              <a:rPr lang="en-US" sz="1800" i="1" dirty="0" smtClean="0"/>
              <a:t>Acolytes</a:t>
            </a:r>
            <a:endParaRPr lang="en-US" dirty="0"/>
          </a:p>
        </p:txBody>
      </p:sp>
      <p:sp>
        <p:nvSpPr>
          <p:cNvPr id="4" name="Rectangle 3"/>
          <p:cNvSpPr/>
          <p:nvPr/>
        </p:nvSpPr>
        <p:spPr>
          <a:xfrm>
            <a:off x="840465" y="3998655"/>
            <a:ext cx="7306954" cy="2554545"/>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defTabSz="931774">
              <a:defRPr/>
            </a:pPr>
            <a:r>
              <a:rPr lang="en-US" sz="4000" dirty="0" smtClean="0">
                <a:solidFill>
                  <a:schemeClr val="bg1"/>
                </a:solidFill>
              </a:rPr>
              <a:t>What other places in our world have these same types of issues, such as racial tensions, going on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texts to compare...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buNone/>
            </a:pPr>
            <a:endParaRPr lang="en-US" dirty="0"/>
          </a:p>
        </p:txBody>
      </p:sp>
      <p:pic>
        <p:nvPicPr>
          <p:cNvPr id="4" name="Picture 3" descr="51C3CMZG74L__SS500_.jpg"/>
          <p:cNvPicPr>
            <a:picLocks noChangeAspect="1"/>
          </p:cNvPicPr>
          <p:nvPr/>
        </p:nvPicPr>
        <p:blipFill>
          <a:blip r:embed="rId3" cstate="print"/>
          <a:srcRect l="13235"/>
          <a:stretch>
            <a:fillRect/>
          </a:stretch>
        </p:blipFill>
        <p:spPr>
          <a:xfrm>
            <a:off x="457200" y="1143000"/>
            <a:ext cx="4495800" cy="5181600"/>
          </a:xfrm>
          <a:prstGeom prst="rect">
            <a:avLst/>
          </a:prstGeom>
        </p:spPr>
      </p:pic>
      <p:pic>
        <p:nvPicPr>
          <p:cNvPr id="5" name="Picture 4" descr="51huRXYAcVL__SS500_.jpg"/>
          <p:cNvPicPr>
            <a:picLocks noChangeAspect="1"/>
          </p:cNvPicPr>
          <p:nvPr/>
        </p:nvPicPr>
        <p:blipFill>
          <a:blip r:embed="rId4" cstate="print"/>
          <a:stretch>
            <a:fillRect/>
          </a:stretch>
        </p:blipFill>
        <p:spPr>
          <a:xfrm>
            <a:off x="4800600" y="1866900"/>
            <a:ext cx="4191000" cy="4191000"/>
          </a:xfrm>
          <a:prstGeom prst="rect">
            <a:avLst/>
          </a:prstGeom>
        </p:spPr>
      </p:pic>
      <p:sp>
        <p:nvSpPr>
          <p:cNvPr id="6" name="Rectangle 5"/>
          <p:cNvSpPr/>
          <p:nvPr/>
        </p:nvSpPr>
        <p:spPr>
          <a:xfrm>
            <a:off x="1143000" y="1371600"/>
            <a:ext cx="3048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18288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pt.jpg"/>
          <p:cNvPicPr>
            <a:picLocks noChangeAspect="1"/>
          </p:cNvPicPr>
          <p:nvPr/>
        </p:nvPicPr>
        <p:blipFill>
          <a:blip r:embed="rId3" cstate="print"/>
          <a:stretch>
            <a:fillRect/>
          </a:stretch>
        </p:blipFill>
        <p:spPr>
          <a:xfrm>
            <a:off x="0" y="0"/>
            <a:ext cx="9054703" cy="6858000"/>
          </a:xfrm>
          <a:prstGeom prst="rect">
            <a:avLst/>
          </a:prstGeom>
        </p:spPr>
      </p:pic>
      <p:sp>
        <p:nvSpPr>
          <p:cNvPr id="5" name="Title 4"/>
          <p:cNvSpPr>
            <a:spLocks noGrp="1"/>
          </p:cNvSpPr>
          <p:nvPr>
            <p:ph type="ctrTitle"/>
          </p:nvPr>
        </p:nvSpPr>
        <p:spPr>
          <a:xfrm>
            <a:off x="762000" y="533400"/>
            <a:ext cx="7772400" cy="685799"/>
          </a:xfrm>
        </p:spPr>
        <p:txBody>
          <a:bodyPr>
            <a:normAutofit fontScale="90000"/>
          </a:bodyPr>
          <a:lstStyle/>
          <a:p>
            <a:r>
              <a:rPr lang="en-US" dirty="0" smtClean="0"/>
              <a:t>Sample Process for Literature</a:t>
            </a:r>
            <a:endParaRPr lang="en-US" dirty="0"/>
          </a:p>
        </p:txBody>
      </p:sp>
      <p:sp>
        <p:nvSpPr>
          <p:cNvPr id="6" name="Subtitle 5"/>
          <p:cNvSpPr>
            <a:spLocks noGrp="1"/>
          </p:cNvSpPr>
          <p:nvPr>
            <p:ph type="subTitle" idx="1"/>
          </p:nvPr>
        </p:nvSpPr>
        <p:spPr>
          <a:xfrm>
            <a:off x="533400" y="1143000"/>
            <a:ext cx="8153400" cy="5334000"/>
          </a:xfrm>
        </p:spPr>
        <p:txBody>
          <a:bodyPr>
            <a:normAutofit lnSpcReduction="10000"/>
          </a:bodyPr>
          <a:lstStyle/>
          <a:p>
            <a:pPr algn="l">
              <a:buFont typeface="Arial" pitchFamily="34" charset="0"/>
              <a:buChar char="•"/>
            </a:pPr>
            <a:r>
              <a:rPr lang="en-US" dirty="0" smtClean="0">
                <a:solidFill>
                  <a:schemeClr val="tx1"/>
                </a:solidFill>
              </a:rPr>
              <a:t>Key Ideas and Details</a:t>
            </a:r>
          </a:p>
          <a:p>
            <a:pPr lvl="1" algn="l">
              <a:buFont typeface="Arial" pitchFamily="34" charset="0"/>
              <a:buChar char="•"/>
            </a:pPr>
            <a:r>
              <a:rPr lang="en-US" sz="2400" dirty="0" smtClean="0">
                <a:solidFill>
                  <a:schemeClr val="tx1"/>
                </a:solidFill>
              </a:rPr>
              <a:t>State what the text says explicitly and support it with   </a:t>
            </a:r>
          </a:p>
          <a:p>
            <a:pPr lvl="1" algn="l"/>
            <a:r>
              <a:rPr lang="en-US" sz="2400" dirty="0" smtClean="0">
                <a:solidFill>
                  <a:schemeClr val="tx1"/>
                </a:solidFill>
              </a:rPr>
              <a:t>  evidence. </a:t>
            </a:r>
          </a:p>
          <a:p>
            <a:pPr lvl="1" algn="l">
              <a:buFont typeface="Arial" pitchFamily="34" charset="0"/>
              <a:buChar char="•"/>
            </a:pPr>
            <a:r>
              <a:rPr lang="en-US" sz="2400" dirty="0" smtClean="0">
                <a:solidFill>
                  <a:schemeClr val="tx1"/>
                </a:solidFill>
              </a:rPr>
              <a:t>Identify the central idea and theme(s).</a:t>
            </a:r>
          </a:p>
          <a:p>
            <a:pPr lvl="1" algn="l">
              <a:buFont typeface="Arial" pitchFamily="34" charset="0"/>
              <a:buChar char="•"/>
            </a:pPr>
            <a:r>
              <a:rPr lang="en-US" sz="2400" dirty="0" smtClean="0">
                <a:solidFill>
                  <a:schemeClr val="tx1"/>
                </a:solidFill>
              </a:rPr>
              <a:t>Analyze characters and events.</a:t>
            </a:r>
          </a:p>
          <a:p>
            <a:pPr algn="l">
              <a:buFont typeface="Arial" pitchFamily="34" charset="0"/>
              <a:buChar char="•"/>
            </a:pPr>
            <a:r>
              <a:rPr lang="en-US" dirty="0" smtClean="0">
                <a:solidFill>
                  <a:schemeClr val="tx1"/>
                </a:solidFill>
              </a:rPr>
              <a:t>Craft and Structure</a:t>
            </a:r>
          </a:p>
          <a:p>
            <a:pPr lvl="1" algn="l">
              <a:buFont typeface="Arial" pitchFamily="34" charset="0"/>
              <a:buChar char="•"/>
            </a:pPr>
            <a:r>
              <a:rPr lang="en-US" sz="2400" dirty="0" smtClean="0">
                <a:solidFill>
                  <a:schemeClr val="tx1"/>
                </a:solidFill>
              </a:rPr>
              <a:t>Interpret words and phrases.</a:t>
            </a:r>
          </a:p>
          <a:p>
            <a:pPr lvl="1" algn="l">
              <a:buFont typeface="Arial" pitchFamily="34" charset="0"/>
              <a:buChar char="•"/>
            </a:pPr>
            <a:r>
              <a:rPr lang="en-US" sz="2400" dirty="0" smtClean="0">
                <a:solidFill>
                  <a:schemeClr val="tx1"/>
                </a:solidFill>
              </a:rPr>
              <a:t>Analyze structures of text and how styles relate.</a:t>
            </a:r>
          </a:p>
          <a:p>
            <a:pPr lvl="1" algn="l">
              <a:buFont typeface="Arial" pitchFamily="34" charset="0"/>
              <a:buChar char="•"/>
            </a:pPr>
            <a:r>
              <a:rPr lang="en-US" sz="2400" dirty="0" smtClean="0">
                <a:solidFill>
                  <a:schemeClr val="tx1"/>
                </a:solidFill>
              </a:rPr>
              <a:t>Discuss purposes and points of view.</a:t>
            </a:r>
          </a:p>
          <a:p>
            <a:pPr algn="l">
              <a:buFont typeface="Arial" pitchFamily="34" charset="0"/>
              <a:buChar char="•"/>
            </a:pPr>
            <a:r>
              <a:rPr lang="en-US" dirty="0" smtClean="0">
                <a:solidFill>
                  <a:schemeClr val="tx1"/>
                </a:solidFill>
              </a:rPr>
              <a:t>Integration of Knowledge and Ideas</a:t>
            </a:r>
          </a:p>
          <a:p>
            <a:pPr lvl="1" algn="l">
              <a:buFont typeface="Arial" pitchFamily="34" charset="0"/>
              <a:buChar char="•"/>
            </a:pPr>
            <a:r>
              <a:rPr lang="en-US" sz="2000" dirty="0" smtClean="0">
                <a:solidFill>
                  <a:schemeClr val="tx1"/>
                </a:solidFill>
              </a:rPr>
              <a:t>Evaluate the different medias.</a:t>
            </a:r>
          </a:p>
          <a:p>
            <a:pPr lvl="1" algn="l">
              <a:buFont typeface="Arial" pitchFamily="34" charset="0"/>
              <a:buChar char="•"/>
            </a:pPr>
            <a:r>
              <a:rPr lang="en-US" sz="2000" dirty="0" smtClean="0">
                <a:solidFill>
                  <a:schemeClr val="tx1"/>
                </a:solidFill>
              </a:rPr>
              <a:t>Compare and contrast the different cultural experiences and themes.</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3234" y="0"/>
            <a:ext cx="9157234" cy="7086599"/>
          </a:xfrm>
          <a:prstGeom prst="rect">
            <a:avLst/>
          </a:prstGeom>
          <a:noFill/>
          <a:ln w="9525">
            <a:noFill/>
            <a:miter lim="800000"/>
            <a:headEnd/>
            <a:tailEnd/>
          </a:ln>
        </p:spPr>
      </p:pic>
      <p:sp>
        <p:nvSpPr>
          <p:cNvPr id="6" name="Left Arrow 5"/>
          <p:cNvSpPr/>
          <p:nvPr/>
        </p:nvSpPr>
        <p:spPr>
          <a:xfrm>
            <a:off x="2895600" y="838200"/>
            <a:ext cx="3733800" cy="304800"/>
          </a:xfrm>
          <a:prstGeom prst="leftArrow">
            <a:avLst/>
          </a:prstGeom>
          <a:solidFill>
            <a:srgbClr val="FF000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2438400" y="2438400"/>
            <a:ext cx="3733800" cy="304800"/>
          </a:xfrm>
          <a:prstGeom prst="leftArrow">
            <a:avLst/>
          </a:prstGeom>
          <a:solidFill>
            <a:schemeClr val="tx2"/>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505200" y="4343400"/>
            <a:ext cx="3733800" cy="304800"/>
          </a:xfrm>
          <a:prstGeom prst="leftArrow">
            <a:avLst/>
          </a:prstGeom>
          <a:solidFill>
            <a:srgbClr val="FFFF0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81000"/>
            <a:ext cx="4191000" cy="2286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0" y="38100"/>
            <a:ext cx="9144000" cy="6781800"/>
          </a:xfrm>
          <a:prstGeom prst="rect">
            <a:avLst/>
          </a:prstGeom>
          <a:noFill/>
          <a:ln w="9525">
            <a:noFill/>
            <a:miter lim="800000"/>
            <a:headEnd/>
            <a:tailEnd/>
          </a:ln>
        </p:spPr>
      </p:pic>
      <p:sp>
        <p:nvSpPr>
          <p:cNvPr id="5" name="Left Arrow 4"/>
          <p:cNvSpPr/>
          <p:nvPr/>
        </p:nvSpPr>
        <p:spPr>
          <a:xfrm>
            <a:off x="2286000" y="1143000"/>
            <a:ext cx="3733800" cy="304800"/>
          </a:xfrm>
          <a:prstGeom prst="leftArrow">
            <a:avLst/>
          </a:prstGeom>
          <a:solidFill>
            <a:srgbClr val="FF000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2209800" y="2819400"/>
            <a:ext cx="3733800" cy="304800"/>
          </a:xfrm>
          <a:prstGeom prst="leftArrow">
            <a:avLst/>
          </a:prstGeom>
          <a:solidFill>
            <a:schemeClr val="tx2"/>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124200" y="4572000"/>
            <a:ext cx="3733800" cy="304800"/>
          </a:xfrm>
          <a:prstGeom prst="leftArrow">
            <a:avLst/>
          </a:prstGeom>
          <a:solidFill>
            <a:srgbClr val="FFFF0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0" y="304800"/>
            <a:ext cx="5410200" cy="2286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0" y="0"/>
            <a:ext cx="9144000" cy="6781800"/>
          </a:xfrm>
          <a:prstGeom prst="rect">
            <a:avLst/>
          </a:prstGeom>
          <a:noFill/>
          <a:ln w="9525">
            <a:noFill/>
            <a:miter lim="800000"/>
            <a:headEnd/>
            <a:tailEnd/>
          </a:ln>
        </p:spPr>
      </p:pic>
      <p:sp>
        <p:nvSpPr>
          <p:cNvPr id="5" name="Rectangle 4"/>
          <p:cNvSpPr/>
          <p:nvPr/>
        </p:nvSpPr>
        <p:spPr>
          <a:xfrm>
            <a:off x="838200" y="228600"/>
            <a:ext cx="6096000" cy="2286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2286000" y="685800"/>
            <a:ext cx="3733800" cy="304800"/>
          </a:xfrm>
          <a:prstGeom prst="leftArrow">
            <a:avLst/>
          </a:prstGeom>
          <a:solidFill>
            <a:srgbClr val="FF000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2209800" y="2438400"/>
            <a:ext cx="3733800" cy="304800"/>
          </a:xfrm>
          <a:prstGeom prst="leftArrow">
            <a:avLst/>
          </a:prstGeom>
          <a:solidFill>
            <a:schemeClr val="tx2"/>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048000" y="4191000"/>
            <a:ext cx="3733800" cy="304800"/>
          </a:xfrm>
          <a:prstGeom prst="leftArrow">
            <a:avLst/>
          </a:prstGeom>
          <a:solidFill>
            <a:srgbClr val="FFFF0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152400"/>
            <a:ext cx="8229600" cy="914400"/>
          </a:xfrm>
        </p:spPr>
        <p:txBody>
          <a:bodyPr>
            <a:normAutofit fontScale="90000"/>
          </a:bodyPr>
          <a:lstStyle/>
          <a:p>
            <a:r>
              <a:rPr lang="en-US" dirty="0" smtClean="0"/>
              <a:t>Franklin D. Roosevelt’s State of the Union Address (</a:t>
            </a:r>
            <a:r>
              <a:rPr lang="en-US" dirty="0" smtClean="0">
                <a:hlinkClick r:id="rId3"/>
              </a:rPr>
              <a:t>1941</a:t>
            </a:r>
            <a:r>
              <a:rPr lang="en-US" dirty="0" smtClean="0"/>
              <a:t>)</a:t>
            </a:r>
            <a:endParaRPr lang="en-US" dirty="0"/>
          </a:p>
        </p:txBody>
      </p:sp>
      <p:pic>
        <p:nvPicPr>
          <p:cNvPr id="5122" name="Picture 2"/>
          <p:cNvPicPr>
            <a:picLocks noChangeAspect="1" noChangeArrowheads="1"/>
          </p:cNvPicPr>
          <p:nvPr/>
        </p:nvPicPr>
        <p:blipFill>
          <a:blip r:embed="rId4" cstate="print"/>
          <a:srcRect/>
          <a:stretch>
            <a:fillRect/>
          </a:stretch>
        </p:blipFill>
        <p:spPr bwMode="auto">
          <a:xfrm>
            <a:off x="0" y="1295400"/>
            <a:ext cx="4487680" cy="5562600"/>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1523999" y="1295400"/>
            <a:ext cx="4387107" cy="5562600"/>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2819400" y="1295400"/>
            <a:ext cx="4452301" cy="5562600"/>
          </a:xfrm>
          <a:prstGeom prst="rect">
            <a:avLst/>
          </a:prstGeom>
          <a:noFill/>
          <a:ln w="9525">
            <a:noFill/>
            <a:miter lim="800000"/>
            <a:headEnd/>
            <a:tailEnd/>
          </a:ln>
        </p:spPr>
      </p:pic>
      <p:pic>
        <p:nvPicPr>
          <p:cNvPr id="5125" name="Picture 5"/>
          <p:cNvPicPr>
            <a:picLocks noChangeAspect="1" noChangeArrowheads="1"/>
          </p:cNvPicPr>
          <p:nvPr/>
        </p:nvPicPr>
        <p:blipFill>
          <a:blip r:embed="rId7" cstate="print"/>
          <a:srcRect/>
          <a:stretch>
            <a:fillRect/>
          </a:stretch>
        </p:blipFill>
        <p:spPr bwMode="auto">
          <a:xfrm>
            <a:off x="4724400" y="1295400"/>
            <a:ext cx="4419600"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subTnLst>
                                    <p:set>
                                      <p:cBhvr override="childStyle">
                                        <p:cTn dur="1" fill="hold" display="0" masterRel="nextClick" afterEffect="1"/>
                                        <p:tgtEl>
                                          <p:spTgt spid="512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diamond(in)">
                                      <p:cBhvr>
                                        <p:cTn id="12" dur="2000"/>
                                        <p:tgtEl>
                                          <p:spTgt spid="5123"/>
                                        </p:tgtEl>
                                      </p:cBhvr>
                                    </p:animEffect>
                                  </p:childTnLst>
                                  <p:subTnLst>
                                    <p:set>
                                      <p:cBhvr override="childStyle">
                                        <p:cTn dur="1" fill="hold" display="0" masterRel="nextClick" afterEffect="1"/>
                                        <p:tgtEl>
                                          <p:spTgt spid="512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2000"/>
                                        <p:tgtEl>
                                          <p:spTgt spid="5124"/>
                                        </p:tgtEl>
                                      </p:cBhvr>
                                    </p:animEffect>
                                  </p:childTnLst>
                                  <p:subTnLst>
                                    <p:set>
                                      <p:cBhvr override="childStyle">
                                        <p:cTn dur="1" fill="hold" display="0" masterRel="nextClick" afterEffect="1"/>
                                        <p:tgtEl>
                                          <p:spTgt spid="512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wheel(4)">
                                      <p:cBhvr>
                                        <p:cTn id="22"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152400"/>
            <a:ext cx="8229600" cy="914400"/>
          </a:xfrm>
        </p:spPr>
        <p:txBody>
          <a:bodyPr>
            <a:normAutofit fontScale="90000"/>
          </a:bodyPr>
          <a:lstStyle/>
          <a:p>
            <a:r>
              <a:rPr lang="en-US" dirty="0" smtClean="0"/>
              <a:t>Franklin D. Roosevelt’s State of the Union Address (</a:t>
            </a:r>
            <a:r>
              <a:rPr lang="en-US" dirty="0" smtClean="0">
                <a:hlinkClick r:id="rId3"/>
              </a:rPr>
              <a:t>1941</a:t>
            </a:r>
            <a:r>
              <a:rPr lang="en-US" dirty="0" smtClean="0"/>
              <a:t>)</a:t>
            </a:r>
            <a:endParaRPr lang="en-US" dirty="0"/>
          </a:p>
        </p:txBody>
      </p:sp>
      <p:pic>
        <p:nvPicPr>
          <p:cNvPr id="5122" name="Picture 2"/>
          <p:cNvPicPr>
            <a:picLocks noChangeAspect="1" noChangeArrowheads="1"/>
          </p:cNvPicPr>
          <p:nvPr/>
        </p:nvPicPr>
        <p:blipFill>
          <a:blip r:embed="rId4" cstate="print"/>
          <a:srcRect/>
          <a:stretch>
            <a:fillRect/>
          </a:stretch>
        </p:blipFill>
        <p:spPr bwMode="auto">
          <a:xfrm>
            <a:off x="0" y="1295400"/>
            <a:ext cx="4487680" cy="5562600"/>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1523999" y="1295400"/>
            <a:ext cx="4387107" cy="5562600"/>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2819400" y="1295400"/>
            <a:ext cx="4452301" cy="5562600"/>
          </a:xfrm>
          <a:prstGeom prst="rect">
            <a:avLst/>
          </a:prstGeom>
          <a:noFill/>
          <a:ln w="9525">
            <a:noFill/>
            <a:miter lim="800000"/>
            <a:headEnd/>
            <a:tailEnd/>
          </a:ln>
        </p:spPr>
      </p:pic>
      <p:pic>
        <p:nvPicPr>
          <p:cNvPr id="5125" name="Picture 5"/>
          <p:cNvPicPr>
            <a:picLocks noChangeAspect="1" noChangeArrowheads="1"/>
          </p:cNvPicPr>
          <p:nvPr/>
        </p:nvPicPr>
        <p:blipFill>
          <a:blip r:embed="rId7" cstate="print"/>
          <a:srcRect/>
          <a:stretch>
            <a:fillRect/>
          </a:stretch>
        </p:blipFill>
        <p:spPr bwMode="auto">
          <a:xfrm>
            <a:off x="4724400" y="1295400"/>
            <a:ext cx="4419600"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subTnLst>
                                    <p:set>
                                      <p:cBhvr override="childStyle">
                                        <p:cTn dur="1" fill="hold" display="0" masterRel="nextClick" afterEffect="1"/>
                                        <p:tgtEl>
                                          <p:spTgt spid="512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diamond(in)">
                                      <p:cBhvr>
                                        <p:cTn id="12" dur="2000"/>
                                        <p:tgtEl>
                                          <p:spTgt spid="5123"/>
                                        </p:tgtEl>
                                      </p:cBhvr>
                                    </p:animEffect>
                                  </p:childTnLst>
                                  <p:subTnLst>
                                    <p:set>
                                      <p:cBhvr override="childStyle">
                                        <p:cTn dur="1" fill="hold" display="0" masterRel="nextClick" afterEffect="1"/>
                                        <p:tgtEl>
                                          <p:spTgt spid="512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2000"/>
                                        <p:tgtEl>
                                          <p:spTgt spid="5124"/>
                                        </p:tgtEl>
                                      </p:cBhvr>
                                    </p:animEffect>
                                  </p:childTnLst>
                                  <p:subTnLst>
                                    <p:set>
                                      <p:cBhvr override="childStyle">
                                        <p:cTn dur="1" fill="hold" display="0" masterRel="nextClick" afterEffect="1"/>
                                        <p:tgtEl>
                                          <p:spTgt spid="512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wheel(4)">
                                      <p:cBhvr>
                                        <p:cTn id="22"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ight Arrow 3"/>
          <p:cNvSpPr/>
          <p:nvPr/>
        </p:nvSpPr>
        <p:spPr>
          <a:xfrm>
            <a:off x="304800" y="3886200"/>
            <a:ext cx="1905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3" cstate="print"/>
          <a:srcRect/>
          <a:stretch>
            <a:fillRect/>
          </a:stretch>
        </p:blipFill>
        <p:spPr bwMode="auto">
          <a:xfrm>
            <a:off x="0" y="0"/>
            <a:ext cx="9144000" cy="7353300"/>
          </a:xfrm>
          <a:prstGeom prst="rect">
            <a:avLst/>
          </a:prstGeom>
          <a:noFill/>
          <a:ln w="9525">
            <a:noFill/>
            <a:miter lim="800000"/>
            <a:headEnd/>
            <a:tailEnd/>
          </a:ln>
        </p:spPr>
      </p:pic>
      <p:sp>
        <p:nvSpPr>
          <p:cNvPr id="7" name="Left Arrow 6"/>
          <p:cNvSpPr/>
          <p:nvPr/>
        </p:nvSpPr>
        <p:spPr>
          <a:xfrm>
            <a:off x="2895600" y="6324600"/>
            <a:ext cx="2514600" cy="304800"/>
          </a:xfrm>
          <a:prstGeom prst="leftArrow">
            <a:avLst/>
          </a:prstGeom>
          <a:solidFill>
            <a:schemeClr val="accent5"/>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Franklin D. Roosevelt’s State of the Union Address (1941)</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sz="2800" dirty="0" smtClean="0"/>
              <a:t>For there is nothing mysterious about the foundations of a healthy and strong democracy. The basic things expected by our people of their political and economic systems are simple. They are:</a:t>
            </a:r>
          </a:p>
          <a:p>
            <a:r>
              <a:rPr lang="en-US" sz="2800" dirty="0" smtClean="0"/>
              <a:t>Equality of opportunity for youth and for others.</a:t>
            </a:r>
          </a:p>
          <a:p>
            <a:r>
              <a:rPr lang="en-US" sz="2800" dirty="0" smtClean="0"/>
              <a:t>Jobs for those who can work.</a:t>
            </a:r>
          </a:p>
          <a:p>
            <a:r>
              <a:rPr lang="en-US" sz="2800" dirty="0" smtClean="0"/>
              <a:t>Security for those who need it.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6248400"/>
          </a:xfrm>
        </p:spPr>
        <p:txBody>
          <a:bodyPr>
            <a:noAutofit/>
          </a:bodyPr>
          <a:lstStyle/>
          <a:p>
            <a:r>
              <a:rPr lang="en-US" sz="2800" dirty="0" smtClean="0"/>
              <a:t>The ending of special privilege for the few.</a:t>
            </a:r>
          </a:p>
          <a:p>
            <a:r>
              <a:rPr lang="en-US" sz="2800" dirty="0" smtClean="0"/>
              <a:t>The preservation of civil liberties for all.</a:t>
            </a:r>
          </a:p>
          <a:p>
            <a:r>
              <a:rPr lang="en-US" sz="2800" dirty="0" smtClean="0"/>
              <a:t>The enjoyment of the fruits of scientific progress in a wider and constantly rising standard of living.</a:t>
            </a:r>
          </a:p>
          <a:p>
            <a:pPr>
              <a:buNone/>
            </a:pPr>
            <a:endParaRPr lang="en-US" sz="2800" dirty="0" smtClean="0"/>
          </a:p>
          <a:p>
            <a:pPr>
              <a:buNone/>
            </a:pPr>
            <a:r>
              <a:rPr lang="en-US" sz="2800" dirty="0" smtClean="0"/>
              <a:t>These are the simple, basic things that must never be lost sight of in the turmoil and unbelievable complexity of our modern world. The inner and abiding strength of our economic and political systems is dependent upon the degree to which they fulfill these expectations.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rmAutofit/>
          </a:bodyPr>
          <a:lstStyle/>
          <a:p>
            <a:pPr>
              <a:buNone/>
            </a:pPr>
            <a:r>
              <a:rPr lang="en-US" sz="2800" dirty="0" smtClean="0"/>
              <a:t>Many subjects connected with our social economy call for immediate improvement. As examples:</a:t>
            </a:r>
          </a:p>
          <a:p>
            <a:r>
              <a:rPr lang="en-US" sz="2800" dirty="0" smtClean="0"/>
              <a:t>We should bring more citizens under the coverage of old-age pensions and unemployment insurance.</a:t>
            </a:r>
          </a:p>
          <a:p>
            <a:r>
              <a:rPr lang="en-US" sz="2800" dirty="0" smtClean="0"/>
              <a:t>We should widen the opportunities for adequate medical care.</a:t>
            </a:r>
          </a:p>
          <a:p>
            <a:r>
              <a:rPr lang="en-US" sz="2800" dirty="0" smtClean="0"/>
              <a:t>We should plan a better system by which persons deserving or needing gainful employment may obtain it. </a:t>
            </a:r>
          </a:p>
          <a:p>
            <a:r>
              <a:rPr lang="en-US" sz="2800" dirty="0" smtClean="0"/>
              <a:t>I have called for personal sacrifice. I am assured of the willingness of almost all Americans to respond to that call.</a:t>
            </a:r>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tle 1"/>
          <p:cNvSpPr>
            <a:spLocks noGrp="1"/>
          </p:cNvSpPr>
          <p:nvPr>
            <p:ph idx="1"/>
          </p:nvPr>
        </p:nvSpPr>
        <p:spPr>
          <a:xfrm>
            <a:off x="228600" y="228600"/>
            <a:ext cx="8610600" cy="6324600"/>
          </a:xfrm>
        </p:spPr>
        <p:txBody>
          <a:bodyPr>
            <a:noAutofit/>
          </a:bodyPr>
          <a:lstStyle/>
          <a:p>
            <a:r>
              <a:rPr lang="en-US" sz="2800" dirty="0" smtClean="0"/>
              <a:t>A part of the sacrifice means the payment of more money in taxes. In my Budget Message I shall recommend that a greater portion of this great defense program be paid for from taxation than we are paying today. No person should try, or be allowed, to get rich out of this program; and the principle of tax payments in accordance with ability to pay should be constantly before our eyes to guide our legislation.</a:t>
            </a:r>
          </a:p>
          <a:p>
            <a:pPr>
              <a:buNone/>
            </a:pPr>
            <a:r>
              <a:rPr lang="en-US" sz="2800" dirty="0" smtClean="0"/>
              <a:t> If the Congress maintains these principles, the voters, putting patriotism ahead of pocketbooks, will give you their applause.</a:t>
            </a:r>
          </a:p>
          <a:p>
            <a:pPr>
              <a:buNone/>
            </a:pPr>
            <a:endParaRPr lang="en-US" sz="255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152400"/>
            <a:ext cx="8229600" cy="914400"/>
          </a:xfrm>
        </p:spPr>
        <p:txBody>
          <a:bodyPr>
            <a:normAutofit fontScale="90000"/>
          </a:bodyPr>
          <a:lstStyle/>
          <a:p>
            <a:r>
              <a:rPr lang="en-US" dirty="0" smtClean="0"/>
              <a:t>Franklin D. Roosevelt’s State of the Union Address (1941)</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1295400"/>
            <a:ext cx="4487680" cy="55626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523999" y="1295400"/>
            <a:ext cx="4387107" cy="556260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2819400" y="1295400"/>
            <a:ext cx="4452301" cy="556260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4724400" y="1295400"/>
            <a:ext cx="4419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143000"/>
          </a:xfrm>
        </p:spPr>
        <p:txBody>
          <a:bodyPr>
            <a:normAutofit fontScale="90000"/>
          </a:bodyPr>
          <a:lstStyle/>
          <a:p>
            <a:r>
              <a:rPr lang="en-US" dirty="0" smtClean="0"/>
              <a:t>Franklin D. Roosevelt’s State of the Union Address (1941)</a:t>
            </a:r>
            <a:endParaRPr lang="en-US" dirty="0"/>
          </a:p>
        </p:txBody>
      </p:sp>
      <p:sp>
        <p:nvSpPr>
          <p:cNvPr id="5" name="Content Placeholder 2"/>
          <p:cNvSpPr>
            <a:spLocks noGrp="1"/>
          </p:cNvSpPr>
          <p:nvPr>
            <p:ph idx="1"/>
          </p:nvPr>
        </p:nvSpPr>
        <p:spPr>
          <a:xfrm>
            <a:off x="457200" y="1828800"/>
            <a:ext cx="8229600" cy="4525963"/>
          </a:xfrm>
        </p:spPr>
        <p:txBody>
          <a:bodyPr>
            <a:normAutofit/>
          </a:bodyPr>
          <a:lstStyle/>
          <a:p>
            <a:pPr>
              <a:buNone/>
            </a:pPr>
            <a:r>
              <a:rPr lang="en-US" sz="2800" dirty="0" smtClean="0"/>
              <a:t>For there is nothing mysterious about the foundations of a healthy and strong democracy. The basic things expected by our people of their political and economic systems are simple. They are:</a:t>
            </a:r>
          </a:p>
          <a:p>
            <a:r>
              <a:rPr lang="en-US" sz="2800" dirty="0" smtClean="0"/>
              <a:t>Equality of opportunity for youth and for others.</a:t>
            </a:r>
          </a:p>
          <a:p>
            <a:r>
              <a:rPr lang="en-US" sz="2800" dirty="0" smtClean="0"/>
              <a:t>Jobs for those who can work.</a:t>
            </a:r>
          </a:p>
          <a:p>
            <a:r>
              <a:rPr lang="en-US" sz="2800" dirty="0" smtClean="0"/>
              <a:t>Security for those who need it.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685800"/>
            <a:ext cx="8229600" cy="4525963"/>
          </a:xfrm>
        </p:spPr>
        <p:txBody>
          <a:bodyPr>
            <a:noAutofit/>
          </a:bodyPr>
          <a:lstStyle/>
          <a:p>
            <a:r>
              <a:rPr lang="en-US" sz="2800" dirty="0" smtClean="0"/>
              <a:t>The ending of special privilege for the few.</a:t>
            </a:r>
          </a:p>
          <a:p>
            <a:r>
              <a:rPr lang="en-US" sz="2800" dirty="0" smtClean="0"/>
              <a:t>The preservation of civil liberties for all.</a:t>
            </a:r>
          </a:p>
          <a:p>
            <a:r>
              <a:rPr lang="en-US" sz="2800" dirty="0" smtClean="0"/>
              <a:t>The enjoyment of the fruits of scientific progress in a wider and constantly rising standard of living.</a:t>
            </a:r>
          </a:p>
          <a:p>
            <a:pPr>
              <a:buNone/>
            </a:pPr>
            <a:endParaRPr lang="en-US" sz="2800" dirty="0" smtClean="0"/>
          </a:p>
          <a:p>
            <a:pPr>
              <a:buNone/>
            </a:pPr>
            <a:r>
              <a:rPr lang="en-US" sz="2800" dirty="0" smtClean="0"/>
              <a:t>These are the simple, basic things that must never be lost sight of in the turmoil and unbelievable complexity of our modern world. The inner and abiding strength of our economic and political systems is dependent upon the degree to which they fulfill these expectations.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762000"/>
            <a:ext cx="8229600" cy="5364163"/>
          </a:xfrm>
        </p:spPr>
        <p:txBody>
          <a:bodyPr>
            <a:normAutofit lnSpcReduction="10000"/>
          </a:bodyPr>
          <a:lstStyle/>
          <a:p>
            <a:pPr>
              <a:buNone/>
            </a:pPr>
            <a:r>
              <a:rPr lang="en-US" sz="2800" dirty="0" smtClean="0"/>
              <a:t>Many subjects connected with our social economy call for immediate improvement. As examples:</a:t>
            </a:r>
          </a:p>
          <a:p>
            <a:r>
              <a:rPr lang="en-US" sz="2800" dirty="0" smtClean="0"/>
              <a:t>We should bring more citizens under the coverage of old-age pensions and unemployment insurance.</a:t>
            </a:r>
          </a:p>
          <a:p>
            <a:r>
              <a:rPr lang="en-US" sz="2800" dirty="0" smtClean="0"/>
              <a:t>We should widen the opportunities for adequate medical care.</a:t>
            </a:r>
          </a:p>
          <a:p>
            <a:r>
              <a:rPr lang="en-US" sz="2800" dirty="0" smtClean="0"/>
              <a:t>We should plan a better system by which persons deserving or needing gainful employment may obtain it. </a:t>
            </a:r>
          </a:p>
          <a:p>
            <a:r>
              <a:rPr lang="en-US" sz="2800" dirty="0" smtClean="0"/>
              <a:t>I have called for personal sacrifice. I am assured of the willingness of almost all Americans to respond to that call.</a:t>
            </a:r>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762000"/>
            <a:ext cx="8229600" cy="5364163"/>
          </a:xfrm>
        </p:spPr>
        <p:txBody>
          <a:bodyPr>
            <a:noAutofit/>
          </a:bodyPr>
          <a:lstStyle/>
          <a:p>
            <a:r>
              <a:rPr lang="en-US" sz="2800" dirty="0" smtClean="0"/>
              <a:t>A part of the sacrifice means the payment of more money in taxes. In my Budget Message I shall recommend that a greater portion of this great defense program be paid for from taxation than we are paying today. No person should try, or be allowed, to get rich out of this program; and the principle of tax payments in accordance with ability to pay should be constantly before our eyes to guide our legislation.</a:t>
            </a:r>
          </a:p>
          <a:p>
            <a:pPr>
              <a:buNone/>
            </a:pPr>
            <a:r>
              <a:rPr lang="en-US" sz="2800" dirty="0" smtClean="0"/>
              <a:t> If the Congress maintains these principles, the voters, putting patriotism ahead of pocketbooks, will give you their applause.</a:t>
            </a:r>
          </a:p>
          <a:p>
            <a:pPr>
              <a:buNone/>
            </a:pPr>
            <a:endParaRPr lang="en-US" sz="255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152400"/>
            <a:ext cx="8229600" cy="914400"/>
          </a:xfrm>
        </p:spPr>
        <p:txBody>
          <a:bodyPr>
            <a:normAutofit fontScale="90000"/>
          </a:bodyPr>
          <a:lstStyle/>
          <a:p>
            <a:r>
              <a:rPr lang="en-US" dirty="0" smtClean="0"/>
              <a:t>Franklin D. Roosevelt’s State of the Union Address (1941)</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1295400"/>
            <a:ext cx="4487680" cy="55626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523999" y="1295400"/>
            <a:ext cx="4387107" cy="556260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2819400" y="1295400"/>
            <a:ext cx="4452301" cy="556260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4724400" y="1295400"/>
            <a:ext cx="4419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457200"/>
            <a:ext cx="8991600" cy="1285875"/>
          </a:xfrm>
          <a:prstGeom prst="rect">
            <a:avLst/>
          </a:prstGeom>
        </p:spPr>
        <p:txBody>
          <a:bodyPr anchor="ctr">
            <a:normAutofit/>
          </a:bodyPr>
          <a:lstStyle/>
          <a:p>
            <a:pPr marL="457200" eaLnBrk="0" fontAlgn="auto" hangingPunct="0">
              <a:spcBef>
                <a:spcPts val="0"/>
              </a:spcBef>
              <a:spcAft>
                <a:spcPts val="0"/>
              </a:spcAft>
              <a:defRPr/>
            </a:pPr>
            <a:r>
              <a:rPr lang="en-US" sz="3300" b="1" kern="0" dirty="0" smtClean="0">
                <a:latin typeface="+mj-lt"/>
                <a:ea typeface="Geneva" pitchFamily="-108" charset="-128"/>
              </a:rPr>
              <a:t>Text </a:t>
            </a:r>
            <a:r>
              <a:rPr lang="en-US" sz="3300" b="1" kern="0" dirty="0">
                <a:latin typeface="+mj-lt"/>
                <a:ea typeface="Geneva" pitchFamily="-108" charset="-128"/>
              </a:rPr>
              <a:t>Complexity </a:t>
            </a:r>
            <a:endParaRPr lang="en-US" sz="3300" b="1" kern="0" dirty="0">
              <a:solidFill>
                <a:schemeClr val="bg1"/>
              </a:solidFill>
              <a:latin typeface="+mj-lt"/>
              <a:ea typeface="Geneva" pitchFamily="-108" charset="-128"/>
              <a:cs typeface="Geneva" pitchFamily="-108" charset="-128"/>
            </a:endParaRPr>
          </a:p>
        </p:txBody>
      </p:sp>
      <p:sp>
        <p:nvSpPr>
          <p:cNvPr id="8" name="Rectangle 7"/>
          <p:cNvSpPr/>
          <p:nvPr/>
        </p:nvSpPr>
        <p:spPr>
          <a:xfrm>
            <a:off x="457200" y="1295400"/>
            <a:ext cx="8229600" cy="723900"/>
          </a:xfrm>
          <a:prstGeom prst="rect">
            <a:avLst/>
          </a:prstGeom>
        </p:spPr>
        <p:txBody>
          <a:bodyPr>
            <a:spAutoFit/>
          </a:bodyPr>
          <a:lstStyle/>
          <a:p>
            <a:pPr marL="0" lvl="1" eaLnBrk="0" fontAlgn="auto" hangingPunct="0">
              <a:spcBef>
                <a:spcPts val="600"/>
              </a:spcBef>
              <a:spcAft>
                <a:spcPts val="600"/>
              </a:spcAft>
              <a:buClr>
                <a:srgbClr val="E4A11B"/>
              </a:buClr>
              <a:buSzPct val="75000"/>
              <a:defRPr/>
            </a:pPr>
            <a:endParaRPr lang="en-US" b="1" kern="0" dirty="0">
              <a:solidFill>
                <a:srgbClr val="1D91B1"/>
              </a:solidFill>
              <a:latin typeface="Arial"/>
              <a:ea typeface="Geneva" pitchFamily="-108" charset="-128"/>
              <a:cs typeface="+mn-cs"/>
            </a:endParaRPr>
          </a:p>
          <a:p>
            <a:pPr marL="402336" lvl="1" indent="-287338" eaLnBrk="0" fontAlgn="auto" hangingPunct="0">
              <a:spcBef>
                <a:spcPts val="0"/>
              </a:spcBef>
              <a:spcAft>
                <a:spcPts val="600"/>
              </a:spcAft>
              <a:buClr>
                <a:srgbClr val="E4A11B"/>
              </a:buClr>
              <a:buSzPct val="75000"/>
              <a:defRPr/>
            </a:pPr>
            <a:r>
              <a:rPr lang="en-US" b="1" kern="0" dirty="0">
                <a:latin typeface="Arial"/>
                <a:ea typeface="Geneva" pitchFamily="-108" charset="-128"/>
                <a:cs typeface="+mn-cs"/>
              </a:rPr>
              <a:t>Text complexity </a:t>
            </a:r>
            <a:r>
              <a:rPr lang="en-US" kern="0" dirty="0">
                <a:latin typeface="Arial"/>
                <a:ea typeface="Geneva" pitchFamily="-108" charset="-128"/>
                <a:cs typeface="+mn-cs"/>
              </a:rPr>
              <a:t>is defined by:</a:t>
            </a:r>
          </a:p>
        </p:txBody>
      </p:sp>
      <p:grpSp>
        <p:nvGrpSpPr>
          <p:cNvPr id="2" name="Group 20"/>
          <p:cNvGrpSpPr>
            <a:grpSpLocks/>
          </p:cNvGrpSpPr>
          <p:nvPr/>
        </p:nvGrpSpPr>
        <p:grpSpPr bwMode="auto">
          <a:xfrm>
            <a:off x="506413" y="2209800"/>
            <a:ext cx="6754812" cy="2951163"/>
            <a:chOff x="507104" y="2209800"/>
            <a:chExt cx="6754121" cy="2951162"/>
          </a:xfrm>
        </p:grpSpPr>
        <p:grpSp>
          <p:nvGrpSpPr>
            <p:cNvPr id="3" name="Group 8"/>
            <p:cNvGrpSpPr>
              <a:grpSpLocks/>
            </p:cNvGrpSpPr>
            <p:nvPr/>
          </p:nvGrpSpPr>
          <p:grpSpPr bwMode="auto">
            <a:xfrm>
              <a:off x="6502206" y="2419049"/>
              <a:ext cx="759019" cy="2741913"/>
              <a:chOff x="6502206" y="2419049"/>
              <a:chExt cx="759019" cy="2741913"/>
            </a:xfrm>
          </p:grpSpPr>
          <p:sp>
            <p:nvSpPr>
              <p:cNvPr id="30739" name="Isosceles Triangle 22"/>
              <p:cNvSpPr>
                <a:spLocks noChangeArrowheads="1"/>
              </p:cNvSpPr>
              <p:nvPr/>
            </p:nvSpPr>
            <p:spPr bwMode="auto">
              <a:xfrm rot="7297754">
                <a:off x="5510759" y="3410496"/>
                <a:ext cx="2741913" cy="759019"/>
              </a:xfrm>
              <a:prstGeom prst="triangle">
                <a:avLst>
                  <a:gd name="adj" fmla="val 50000"/>
                </a:avLst>
              </a:prstGeom>
              <a:solidFill>
                <a:srgbClr val="FFCC00"/>
              </a:solidFill>
              <a:ln w="9525" algn="ctr">
                <a:noFill/>
                <a:round/>
                <a:headEnd/>
                <a:tailEnd/>
              </a:ln>
            </p:spPr>
            <p:txBody>
              <a:bodyPr wrap="none" anchor="ctr"/>
              <a:lstStyle/>
              <a:p>
                <a:pPr algn="ctr"/>
                <a:endParaRPr lang="en-US"/>
              </a:p>
            </p:txBody>
          </p:sp>
          <p:sp>
            <p:nvSpPr>
              <p:cNvPr id="30740" name="TextBox 18"/>
              <p:cNvSpPr txBox="1">
                <a:spLocks noChangeArrowheads="1"/>
              </p:cNvSpPr>
              <p:nvPr/>
            </p:nvSpPr>
            <p:spPr bwMode="auto">
              <a:xfrm rot="-3649141">
                <a:off x="6020170" y="3522509"/>
                <a:ext cx="1523284" cy="369316"/>
              </a:xfrm>
              <a:prstGeom prst="rect">
                <a:avLst/>
              </a:prstGeom>
              <a:noFill/>
              <a:ln w="9525">
                <a:noFill/>
                <a:miter lim="800000"/>
                <a:headEnd/>
                <a:tailEnd/>
              </a:ln>
            </p:spPr>
            <p:txBody>
              <a:bodyPr>
                <a:spAutoFit/>
              </a:bodyPr>
              <a:lstStyle/>
              <a:p>
                <a:pPr algn="ctr"/>
                <a:r>
                  <a:rPr lang="en-US" b="1"/>
                  <a:t>Qualitative</a:t>
                </a:r>
              </a:p>
            </p:txBody>
          </p:sp>
        </p:grpSp>
        <p:sp>
          <p:nvSpPr>
            <p:cNvPr id="30738" name="TextBox 25"/>
            <p:cNvSpPr txBox="1">
              <a:spLocks noChangeArrowheads="1"/>
            </p:cNvSpPr>
            <p:nvPr/>
          </p:nvSpPr>
          <p:spPr bwMode="auto">
            <a:xfrm>
              <a:off x="507104" y="2209800"/>
              <a:ext cx="5344374" cy="1138773"/>
            </a:xfrm>
            <a:prstGeom prst="rect">
              <a:avLst/>
            </a:prstGeom>
            <a:noFill/>
            <a:ln w="9525">
              <a:noFill/>
              <a:miter lim="800000"/>
              <a:headEnd/>
              <a:tailEnd/>
            </a:ln>
          </p:spPr>
          <p:txBody>
            <a:bodyPr>
              <a:spAutoFit/>
            </a:bodyPr>
            <a:lstStyle/>
            <a:p>
              <a:pPr marL="739775" indent="-282575">
                <a:spcBef>
                  <a:spcPts val="600"/>
                </a:spcBef>
                <a:buClr>
                  <a:srgbClr val="E4A11B"/>
                </a:buClr>
                <a:buSzPct val="100000"/>
              </a:pPr>
              <a:r>
                <a:rPr lang="en-US" sz="1700" b="1" dirty="0"/>
                <a:t>Qualitative measures </a:t>
              </a:r>
              <a:r>
                <a:rPr lang="en-US" sz="1700" dirty="0"/>
                <a:t>– levels of meaning, structure, language conventionality and clarity, and knowledge demands often best measured by an attentive human reader.</a:t>
              </a:r>
            </a:p>
          </p:txBody>
        </p:sp>
      </p:grpSp>
      <p:grpSp>
        <p:nvGrpSpPr>
          <p:cNvPr id="4" name="Group 21"/>
          <p:cNvGrpSpPr>
            <a:grpSpLocks/>
          </p:cNvGrpSpPr>
          <p:nvPr/>
        </p:nvGrpSpPr>
        <p:grpSpPr bwMode="auto">
          <a:xfrm>
            <a:off x="495300" y="2424113"/>
            <a:ext cx="7580313" cy="2743200"/>
            <a:chOff x="495300" y="2424113"/>
            <a:chExt cx="7579879" cy="2743197"/>
          </a:xfrm>
        </p:grpSpPr>
        <p:grpSp>
          <p:nvGrpSpPr>
            <p:cNvPr id="5" name="Group 11"/>
            <p:cNvGrpSpPr>
              <a:grpSpLocks/>
            </p:cNvGrpSpPr>
            <p:nvPr/>
          </p:nvGrpSpPr>
          <p:grpSpPr bwMode="auto">
            <a:xfrm>
              <a:off x="7316234" y="2424113"/>
              <a:ext cx="758945" cy="2743197"/>
              <a:chOff x="7316234" y="2424113"/>
              <a:chExt cx="758945" cy="2743197"/>
            </a:xfrm>
          </p:grpSpPr>
          <p:sp>
            <p:nvSpPr>
              <p:cNvPr id="30735" name="Isosceles Triangle 23"/>
              <p:cNvSpPr>
                <a:spLocks noChangeArrowheads="1"/>
              </p:cNvSpPr>
              <p:nvPr/>
            </p:nvSpPr>
            <p:spPr bwMode="auto">
              <a:xfrm rot="14352476" flipH="1">
                <a:off x="6324108" y="3416239"/>
                <a:ext cx="2743197" cy="758945"/>
              </a:xfrm>
              <a:prstGeom prst="triangle">
                <a:avLst>
                  <a:gd name="adj" fmla="val 50000"/>
                </a:avLst>
              </a:prstGeom>
              <a:solidFill>
                <a:srgbClr val="DD4F23"/>
              </a:solidFill>
              <a:ln w="9525" algn="ctr">
                <a:noFill/>
                <a:round/>
                <a:headEnd/>
                <a:tailEnd/>
              </a:ln>
            </p:spPr>
            <p:txBody>
              <a:bodyPr wrap="none" anchor="ctr"/>
              <a:lstStyle/>
              <a:p>
                <a:pPr algn="ctr"/>
                <a:endParaRPr lang="en-US"/>
              </a:p>
            </p:txBody>
          </p:sp>
          <p:sp>
            <p:nvSpPr>
              <p:cNvPr id="30736" name="TextBox 19"/>
              <p:cNvSpPr txBox="1">
                <a:spLocks noChangeArrowheads="1"/>
              </p:cNvSpPr>
              <p:nvPr/>
            </p:nvSpPr>
            <p:spPr bwMode="auto">
              <a:xfrm rot="3558274">
                <a:off x="7099944" y="3522373"/>
                <a:ext cx="1523997" cy="369280"/>
              </a:xfrm>
              <a:prstGeom prst="rect">
                <a:avLst/>
              </a:prstGeom>
              <a:noFill/>
              <a:ln w="9525">
                <a:noFill/>
                <a:miter lim="800000"/>
                <a:headEnd/>
                <a:tailEnd/>
              </a:ln>
            </p:spPr>
            <p:txBody>
              <a:bodyPr>
                <a:spAutoFit/>
              </a:bodyPr>
              <a:lstStyle/>
              <a:p>
                <a:pPr algn="ctr"/>
                <a:r>
                  <a:rPr lang="en-US" b="1"/>
                  <a:t>Quantitative</a:t>
                </a:r>
              </a:p>
            </p:txBody>
          </p:sp>
        </p:grpSp>
        <p:sp>
          <p:nvSpPr>
            <p:cNvPr id="30734" name="TextBox 26"/>
            <p:cNvSpPr txBox="1">
              <a:spLocks noChangeArrowheads="1"/>
            </p:cNvSpPr>
            <p:nvPr/>
          </p:nvSpPr>
          <p:spPr bwMode="auto">
            <a:xfrm>
              <a:off x="495300" y="3348918"/>
              <a:ext cx="5343855" cy="877162"/>
            </a:xfrm>
            <a:prstGeom prst="rect">
              <a:avLst/>
            </a:prstGeom>
            <a:noFill/>
            <a:ln w="9525">
              <a:noFill/>
              <a:miter lim="800000"/>
              <a:headEnd/>
              <a:tailEnd/>
            </a:ln>
          </p:spPr>
          <p:txBody>
            <a:bodyPr>
              <a:spAutoFit/>
            </a:bodyPr>
            <a:lstStyle/>
            <a:p>
              <a:pPr marL="739775" indent="-282575">
                <a:spcBef>
                  <a:spcPts val="600"/>
                </a:spcBef>
                <a:buClr>
                  <a:srgbClr val="E4A11B"/>
                </a:buClr>
                <a:buSzPct val="100000"/>
              </a:pPr>
              <a:r>
                <a:rPr lang="en-US" sz="1700" b="1" dirty="0"/>
                <a:t>Quantitative measures </a:t>
              </a:r>
              <a:r>
                <a:rPr lang="en-US" sz="1700" dirty="0"/>
                <a:t>– readability and other scores of text complexity often best measured by computer software.</a:t>
              </a:r>
            </a:p>
          </p:txBody>
        </p:sp>
      </p:grpSp>
      <p:grpSp>
        <p:nvGrpSpPr>
          <p:cNvPr id="6" name="Group 22"/>
          <p:cNvGrpSpPr>
            <a:grpSpLocks/>
          </p:cNvGrpSpPr>
          <p:nvPr/>
        </p:nvGrpSpPr>
        <p:grpSpPr bwMode="auto">
          <a:xfrm>
            <a:off x="457200" y="4191000"/>
            <a:ext cx="8229600" cy="1482725"/>
            <a:chOff x="506413" y="4143375"/>
            <a:chExt cx="8229600" cy="1482725"/>
          </a:xfrm>
        </p:grpSpPr>
        <p:grpSp>
          <p:nvGrpSpPr>
            <p:cNvPr id="9" name="Group 14"/>
            <p:cNvGrpSpPr>
              <a:grpSpLocks/>
            </p:cNvGrpSpPr>
            <p:nvPr/>
          </p:nvGrpSpPr>
          <p:grpSpPr bwMode="auto">
            <a:xfrm>
              <a:off x="5878514" y="4143375"/>
              <a:ext cx="2857499" cy="798264"/>
              <a:chOff x="5878514" y="4143375"/>
              <a:chExt cx="2857499" cy="798264"/>
            </a:xfrm>
          </p:grpSpPr>
          <p:sp>
            <p:nvSpPr>
              <p:cNvPr id="30731" name="Isosceles Triangle 21"/>
              <p:cNvSpPr>
                <a:spLocks noChangeArrowheads="1"/>
              </p:cNvSpPr>
              <p:nvPr/>
            </p:nvSpPr>
            <p:spPr bwMode="auto">
              <a:xfrm>
                <a:off x="5878514" y="4143375"/>
                <a:ext cx="2857499" cy="759226"/>
              </a:xfrm>
              <a:prstGeom prst="triangle">
                <a:avLst>
                  <a:gd name="adj" fmla="val 50000"/>
                </a:avLst>
              </a:prstGeom>
              <a:solidFill>
                <a:srgbClr val="2E7084"/>
              </a:solidFill>
              <a:ln w="9525" algn="ctr">
                <a:noFill/>
                <a:round/>
                <a:headEnd/>
                <a:tailEnd/>
              </a:ln>
            </p:spPr>
            <p:txBody>
              <a:bodyPr wrap="none" anchor="ctr"/>
              <a:lstStyle/>
              <a:p>
                <a:pPr algn="ctr"/>
                <a:endParaRPr lang="en-US"/>
              </a:p>
            </p:txBody>
          </p:sp>
          <p:sp>
            <p:nvSpPr>
              <p:cNvPr id="30732" name="TextBox 20"/>
              <p:cNvSpPr txBox="1">
                <a:spLocks noChangeArrowheads="1"/>
              </p:cNvSpPr>
              <p:nvPr/>
            </p:nvSpPr>
            <p:spPr bwMode="auto">
              <a:xfrm>
                <a:off x="6259516" y="4572223"/>
                <a:ext cx="2133600" cy="369416"/>
              </a:xfrm>
              <a:prstGeom prst="rect">
                <a:avLst/>
              </a:prstGeom>
              <a:noFill/>
              <a:ln w="9525">
                <a:noFill/>
                <a:miter lim="800000"/>
                <a:headEnd/>
                <a:tailEnd/>
              </a:ln>
            </p:spPr>
            <p:txBody>
              <a:bodyPr>
                <a:spAutoFit/>
              </a:bodyPr>
              <a:lstStyle/>
              <a:p>
                <a:pPr algn="ctr"/>
                <a:r>
                  <a:rPr lang="en-US" b="1" dirty="0"/>
                  <a:t>Reader and Task</a:t>
                </a:r>
              </a:p>
            </p:txBody>
          </p:sp>
        </p:grpSp>
        <p:sp>
          <p:nvSpPr>
            <p:cNvPr id="30730" name="TextBox 27"/>
            <p:cNvSpPr txBox="1">
              <a:spLocks noChangeArrowheads="1"/>
            </p:cNvSpPr>
            <p:nvPr/>
          </p:nvSpPr>
          <p:spPr bwMode="auto">
            <a:xfrm>
              <a:off x="506413" y="4225140"/>
              <a:ext cx="5344606" cy="1400960"/>
            </a:xfrm>
            <a:prstGeom prst="rect">
              <a:avLst/>
            </a:prstGeom>
            <a:noFill/>
            <a:ln w="9525">
              <a:noFill/>
              <a:miter lim="800000"/>
              <a:headEnd/>
              <a:tailEnd/>
            </a:ln>
          </p:spPr>
          <p:txBody>
            <a:bodyPr>
              <a:spAutoFit/>
            </a:bodyPr>
            <a:lstStyle/>
            <a:p>
              <a:pPr marL="739775" indent="-282575">
                <a:spcBef>
                  <a:spcPts val="600"/>
                </a:spcBef>
                <a:buClr>
                  <a:srgbClr val="E4A11B"/>
                </a:buClr>
                <a:buSzPct val="100000"/>
              </a:pPr>
              <a:r>
                <a:rPr lang="en-US" sz="1700" b="1" dirty="0"/>
                <a:t>Reader and Task considerations </a:t>
              </a:r>
              <a:r>
                <a:rPr lang="en-US" sz="1700" dirty="0"/>
                <a:t>– background knowledge of reader, motivation, interests, and complexity generated by tasks assigned often best made by educators employing their professional judgment.</a:t>
              </a:r>
            </a:p>
          </p:txBody>
        </p:sp>
      </p:grpSp>
      <p:sp>
        <p:nvSpPr>
          <p:cNvPr id="30728" name="Footer Placeholder 22"/>
          <p:cNvSpPr>
            <a:spLocks noGrp="1"/>
          </p:cNvSpPr>
          <p:nvPr>
            <p:ph type="ftr" sz="quarter" idx="11"/>
          </p:nvPr>
        </p:nvSpPr>
        <p:spPr bwMode="auto">
          <a:xfrm>
            <a:off x="609600" y="6019800"/>
            <a:ext cx="8077200" cy="593531"/>
          </a:xfrm>
          <a:noFill/>
          <a:ln>
            <a:miter lim="800000"/>
            <a:headEnd/>
            <a:tailEnd/>
          </a:ln>
        </p:spPr>
        <p:txBody>
          <a:bodyPr wrap="square" lIns="91440" tIns="45720" rIns="91440" bIns="45720" numCol="1" anchor="t" anchorCtr="0" compatLnSpc="1">
            <a:prstTxWarp prst="textNoShape">
              <a:avLst/>
            </a:prstTxWarp>
          </a:bodyPr>
          <a:lstStyle/>
          <a:p>
            <a:r>
              <a:rPr lang="en-US" dirty="0" smtClean="0"/>
              <a:t>(Common Core State Standards Initiative)</a:t>
            </a:r>
          </a:p>
        </p:txBody>
      </p:sp>
      <p:sp>
        <p:nvSpPr>
          <p:cNvPr id="22" name="Slide Number Placeholder 21"/>
          <p:cNvSpPr>
            <a:spLocks noGrp="1"/>
          </p:cNvSpPr>
          <p:nvPr>
            <p:ph type="sldNum" sz="quarter" idx="12"/>
          </p:nvPr>
        </p:nvSpPr>
        <p:spPr/>
        <p:txBody>
          <a:bodyPr>
            <a:normAutofit/>
          </a:bodyPr>
          <a:lstStyle/>
          <a:p>
            <a:pPr>
              <a:defRPr/>
            </a:pPr>
            <a:fld id="{0190D9BE-D1FD-44B6-8B48-18B1646FE565}" type="slidenum">
              <a:rPr lang="en-US" smtClean="0"/>
              <a:pPr>
                <a:defRPr/>
              </a:pPr>
              <a:t>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143000"/>
          </a:xfrm>
        </p:spPr>
        <p:txBody>
          <a:bodyPr>
            <a:normAutofit fontScale="90000"/>
          </a:bodyPr>
          <a:lstStyle/>
          <a:p>
            <a:r>
              <a:rPr lang="en-US" dirty="0" smtClean="0"/>
              <a:t>Franklin D. Roosevelt’s State of the Union Address (1941)</a:t>
            </a:r>
            <a:endParaRPr lang="en-US" dirty="0"/>
          </a:p>
        </p:txBody>
      </p:sp>
      <p:sp>
        <p:nvSpPr>
          <p:cNvPr id="5" name="Content Placeholder 2"/>
          <p:cNvSpPr>
            <a:spLocks noGrp="1"/>
          </p:cNvSpPr>
          <p:nvPr>
            <p:ph idx="1"/>
          </p:nvPr>
        </p:nvSpPr>
        <p:spPr>
          <a:xfrm>
            <a:off x="457200" y="1828800"/>
            <a:ext cx="8229600" cy="4525963"/>
          </a:xfrm>
        </p:spPr>
        <p:txBody>
          <a:bodyPr>
            <a:normAutofit/>
          </a:bodyPr>
          <a:lstStyle/>
          <a:p>
            <a:pPr>
              <a:buNone/>
            </a:pPr>
            <a:r>
              <a:rPr lang="en-US" sz="2800" dirty="0" smtClean="0"/>
              <a:t>For there is nothing mysterious about the foundations of a healthy and strong democracy. The basic things expected by our people of their political and economic systems are simple. They are:</a:t>
            </a:r>
          </a:p>
          <a:p>
            <a:r>
              <a:rPr lang="en-US" sz="2800" dirty="0" smtClean="0"/>
              <a:t>Equality of opportunity for youth and for others.</a:t>
            </a:r>
          </a:p>
          <a:p>
            <a:r>
              <a:rPr lang="en-US" sz="2800" dirty="0" smtClean="0"/>
              <a:t>Jobs for those who can work.</a:t>
            </a:r>
          </a:p>
          <a:p>
            <a:r>
              <a:rPr lang="en-US" sz="2800" dirty="0" smtClean="0"/>
              <a:t>Security for those who need it.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685800"/>
            <a:ext cx="8229600" cy="4525963"/>
          </a:xfrm>
        </p:spPr>
        <p:txBody>
          <a:bodyPr>
            <a:noAutofit/>
          </a:bodyPr>
          <a:lstStyle/>
          <a:p>
            <a:r>
              <a:rPr lang="en-US" sz="2800" dirty="0" smtClean="0"/>
              <a:t>The ending of special privilege for the few.</a:t>
            </a:r>
          </a:p>
          <a:p>
            <a:r>
              <a:rPr lang="en-US" sz="2800" dirty="0" smtClean="0"/>
              <a:t>The preservation of civil liberties for all.</a:t>
            </a:r>
          </a:p>
          <a:p>
            <a:r>
              <a:rPr lang="en-US" sz="2800" dirty="0" smtClean="0"/>
              <a:t>The enjoyment of the fruits of scientific progress in a wider and constantly rising standard of living.</a:t>
            </a:r>
          </a:p>
          <a:p>
            <a:pPr>
              <a:buNone/>
            </a:pPr>
            <a:endParaRPr lang="en-US" sz="2800" dirty="0" smtClean="0"/>
          </a:p>
          <a:p>
            <a:pPr>
              <a:buNone/>
            </a:pPr>
            <a:r>
              <a:rPr lang="en-US" sz="2800" dirty="0" smtClean="0"/>
              <a:t>These are the simple, basic things that must never be lost sight of in the turmoil and unbelievable complexity of our modern world. The inner and abiding strength of our economic and political systems is dependent upon the degree to which they fulfill these expectations.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762000"/>
            <a:ext cx="8229600" cy="5364163"/>
          </a:xfrm>
        </p:spPr>
        <p:txBody>
          <a:bodyPr>
            <a:normAutofit lnSpcReduction="10000"/>
          </a:bodyPr>
          <a:lstStyle/>
          <a:p>
            <a:pPr>
              <a:buNone/>
            </a:pPr>
            <a:r>
              <a:rPr lang="en-US" sz="2800" dirty="0" smtClean="0"/>
              <a:t>Many subjects connected with our social economy call for immediate improvement. As examples:</a:t>
            </a:r>
          </a:p>
          <a:p>
            <a:r>
              <a:rPr lang="en-US" sz="2800" dirty="0" smtClean="0"/>
              <a:t>We should bring more citizens under the coverage of old-age pensions and unemployment insurance.</a:t>
            </a:r>
          </a:p>
          <a:p>
            <a:r>
              <a:rPr lang="en-US" sz="2800" dirty="0" smtClean="0"/>
              <a:t>We should widen the opportunities for adequate medical care.</a:t>
            </a:r>
          </a:p>
          <a:p>
            <a:r>
              <a:rPr lang="en-US" sz="2800" dirty="0" smtClean="0"/>
              <a:t>We should plan a better system by which persons deserving or needing gainful employment may obtain it. </a:t>
            </a:r>
          </a:p>
          <a:p>
            <a:r>
              <a:rPr lang="en-US" sz="2800" dirty="0" smtClean="0"/>
              <a:t>I have called for personal sacrifice. I am assured of the willingness of almost all Americans to respond to that call.</a:t>
            </a:r>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762000"/>
            <a:ext cx="8229600" cy="5364163"/>
          </a:xfrm>
        </p:spPr>
        <p:txBody>
          <a:bodyPr>
            <a:noAutofit/>
          </a:bodyPr>
          <a:lstStyle/>
          <a:p>
            <a:r>
              <a:rPr lang="en-US" sz="2800" dirty="0" smtClean="0"/>
              <a:t>A part of the sacrifice means the payment of more money in taxes. In my Budget Message I shall recommend that a greater portion of this great defense program be paid for from taxation than we are paying today. No person should try, or be allowed, to get rich out of this program; and the principle of tax payments in accordance with ability to pay should be constantly before our eyes to guide our legislation.</a:t>
            </a:r>
          </a:p>
          <a:p>
            <a:pPr>
              <a:buNone/>
            </a:pPr>
            <a:r>
              <a:rPr lang="en-US" sz="2800" dirty="0" smtClean="0"/>
              <a:t> If the Congress maintains these principles, the voters, putting patriotism ahead of pocketbooks, will give you their applause.</a:t>
            </a:r>
          </a:p>
          <a:p>
            <a:pPr>
              <a:buNone/>
            </a:pPr>
            <a:endParaRPr lang="en-US" sz="255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pt.jpg"/>
          <p:cNvPicPr>
            <a:picLocks noChangeAspect="1"/>
          </p:cNvPicPr>
          <p:nvPr/>
        </p:nvPicPr>
        <p:blipFill>
          <a:blip r:embed="rId3" cstate="print"/>
          <a:stretch>
            <a:fillRect/>
          </a:stretch>
        </p:blipFill>
        <p:spPr>
          <a:xfrm>
            <a:off x="0" y="0"/>
            <a:ext cx="9054703" cy="6858000"/>
          </a:xfrm>
          <a:prstGeom prst="rect">
            <a:avLst/>
          </a:prstGeom>
        </p:spPr>
      </p:pic>
      <p:sp>
        <p:nvSpPr>
          <p:cNvPr id="5" name="Title 4"/>
          <p:cNvSpPr>
            <a:spLocks noGrp="1"/>
          </p:cNvSpPr>
          <p:nvPr>
            <p:ph type="ctrTitle"/>
          </p:nvPr>
        </p:nvSpPr>
        <p:spPr>
          <a:xfrm>
            <a:off x="762000" y="533400"/>
            <a:ext cx="7772400" cy="685799"/>
          </a:xfrm>
        </p:spPr>
        <p:txBody>
          <a:bodyPr>
            <a:normAutofit/>
          </a:bodyPr>
          <a:lstStyle/>
          <a:p>
            <a:r>
              <a:rPr lang="en-US" sz="3600" b="1" dirty="0" smtClean="0"/>
              <a:t>Sample Process for Informational Text</a:t>
            </a:r>
            <a:endParaRPr lang="en-US" sz="3600" b="1" dirty="0"/>
          </a:p>
        </p:txBody>
      </p:sp>
      <p:sp>
        <p:nvSpPr>
          <p:cNvPr id="6" name="Subtitle 5"/>
          <p:cNvSpPr>
            <a:spLocks noGrp="1"/>
          </p:cNvSpPr>
          <p:nvPr>
            <p:ph type="subTitle" idx="1"/>
          </p:nvPr>
        </p:nvSpPr>
        <p:spPr>
          <a:xfrm>
            <a:off x="533400" y="1143000"/>
            <a:ext cx="8153400" cy="5334000"/>
          </a:xfrm>
        </p:spPr>
        <p:txBody>
          <a:bodyPr>
            <a:normAutofit fontScale="92500" lnSpcReduction="10000"/>
          </a:bodyPr>
          <a:lstStyle/>
          <a:p>
            <a:pPr algn="l">
              <a:buFont typeface="Arial" pitchFamily="34" charset="0"/>
              <a:buChar char="•"/>
            </a:pPr>
            <a:r>
              <a:rPr lang="en-US" dirty="0" smtClean="0">
                <a:solidFill>
                  <a:schemeClr val="tx1"/>
                </a:solidFill>
              </a:rPr>
              <a:t>Key Ideas and Details</a:t>
            </a:r>
          </a:p>
          <a:p>
            <a:pPr lvl="1" algn="l">
              <a:buFont typeface="Arial" pitchFamily="34" charset="0"/>
              <a:buChar char="•"/>
            </a:pPr>
            <a:r>
              <a:rPr lang="en-US" sz="2400" dirty="0" smtClean="0">
                <a:solidFill>
                  <a:schemeClr val="tx1"/>
                </a:solidFill>
              </a:rPr>
              <a:t>State what the text says explicitly and support it with   </a:t>
            </a:r>
          </a:p>
          <a:p>
            <a:pPr lvl="1" algn="l"/>
            <a:r>
              <a:rPr lang="en-US" sz="2400" dirty="0" smtClean="0">
                <a:solidFill>
                  <a:schemeClr val="tx1"/>
                </a:solidFill>
              </a:rPr>
              <a:t>  evidence. </a:t>
            </a:r>
          </a:p>
          <a:p>
            <a:pPr lvl="1" algn="l">
              <a:buFont typeface="Arial" pitchFamily="34" charset="0"/>
              <a:buChar char="•"/>
            </a:pPr>
            <a:r>
              <a:rPr lang="en-US" sz="2400" dirty="0" smtClean="0">
                <a:solidFill>
                  <a:schemeClr val="tx1"/>
                </a:solidFill>
              </a:rPr>
              <a:t>Identify the central idea and theme(s).</a:t>
            </a:r>
          </a:p>
          <a:p>
            <a:pPr lvl="1" algn="l">
              <a:buFont typeface="Arial" pitchFamily="34" charset="0"/>
              <a:buChar char="•"/>
            </a:pPr>
            <a:r>
              <a:rPr lang="en-US" sz="2400" dirty="0" smtClean="0">
                <a:solidFill>
                  <a:schemeClr val="tx1"/>
                </a:solidFill>
              </a:rPr>
              <a:t>Analyze relationships, concepts, or events.</a:t>
            </a:r>
          </a:p>
          <a:p>
            <a:pPr algn="l">
              <a:buFont typeface="Arial" pitchFamily="34" charset="0"/>
              <a:buChar char="•"/>
            </a:pPr>
            <a:r>
              <a:rPr lang="en-US" dirty="0" smtClean="0">
                <a:solidFill>
                  <a:schemeClr val="tx1"/>
                </a:solidFill>
              </a:rPr>
              <a:t>Craft and Structure</a:t>
            </a:r>
          </a:p>
          <a:p>
            <a:pPr lvl="1" algn="l">
              <a:buFont typeface="Arial" pitchFamily="34" charset="0"/>
              <a:buChar char="•"/>
            </a:pPr>
            <a:r>
              <a:rPr lang="en-US" sz="2400" dirty="0" smtClean="0">
                <a:solidFill>
                  <a:schemeClr val="tx1"/>
                </a:solidFill>
              </a:rPr>
              <a:t>Interpret words and phrases.</a:t>
            </a:r>
          </a:p>
          <a:p>
            <a:pPr lvl="1" algn="l">
              <a:buFont typeface="Arial" pitchFamily="34" charset="0"/>
              <a:buChar char="•"/>
            </a:pPr>
            <a:r>
              <a:rPr lang="en-US" sz="2400" dirty="0" smtClean="0">
                <a:solidFill>
                  <a:schemeClr val="tx1"/>
                </a:solidFill>
              </a:rPr>
              <a:t>Analyze  features and structures of text.</a:t>
            </a:r>
          </a:p>
          <a:p>
            <a:pPr lvl="1" algn="l">
              <a:buFont typeface="Arial" pitchFamily="34" charset="0"/>
              <a:buChar char="•"/>
            </a:pPr>
            <a:r>
              <a:rPr lang="en-US" sz="2400" dirty="0" smtClean="0">
                <a:solidFill>
                  <a:schemeClr val="tx1"/>
                </a:solidFill>
              </a:rPr>
              <a:t>Discuss purposes and points of view.</a:t>
            </a:r>
          </a:p>
          <a:p>
            <a:pPr algn="l">
              <a:buFont typeface="Arial" pitchFamily="34" charset="0"/>
              <a:buChar char="•"/>
            </a:pPr>
            <a:r>
              <a:rPr lang="en-US" dirty="0" smtClean="0">
                <a:solidFill>
                  <a:schemeClr val="tx1"/>
                </a:solidFill>
              </a:rPr>
              <a:t>Integration of Knowledge and Ideas</a:t>
            </a:r>
          </a:p>
          <a:p>
            <a:pPr lvl="1" algn="l">
              <a:buFont typeface="Arial" pitchFamily="34" charset="0"/>
              <a:buChar char="•"/>
            </a:pPr>
            <a:r>
              <a:rPr lang="en-US" sz="2400" dirty="0" smtClean="0">
                <a:solidFill>
                  <a:schemeClr val="tx1"/>
                </a:solidFill>
              </a:rPr>
              <a:t>Evaluate the different medias.</a:t>
            </a:r>
          </a:p>
          <a:p>
            <a:pPr lvl="1" algn="l">
              <a:buFont typeface="Arial" pitchFamily="34" charset="0"/>
              <a:buChar char="•"/>
            </a:pPr>
            <a:r>
              <a:rPr lang="en-US" sz="2400" dirty="0" smtClean="0">
                <a:solidFill>
                  <a:schemeClr val="tx1"/>
                </a:solidFill>
              </a:rPr>
              <a:t>Integrate information from several sources to address related  </a:t>
            </a:r>
          </a:p>
          <a:p>
            <a:pPr lvl="1" algn="l"/>
            <a:r>
              <a:rPr lang="en-US" sz="2400" smtClean="0">
                <a:solidFill>
                  <a:schemeClr val="tx1"/>
                </a:solidFill>
              </a:rPr>
              <a:t>  themes and concepts.</a:t>
            </a:r>
            <a:endParaRPr lang="en-US" sz="2400" dirty="0" smtClean="0">
              <a:solidFill>
                <a:schemeClr val="tx1"/>
              </a:solidFill>
            </a:endParaRPr>
          </a:p>
          <a:p>
            <a:pPr lvl="1" algn="l"/>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Grp="1" noChangeAspect="1" noChangeArrowheads="1"/>
          </p:cNvPicPr>
          <p:nvPr>
            <p:ph idx="1"/>
          </p:nvPr>
        </p:nvPicPr>
        <p:blipFill>
          <a:blip r:embed="rId3" cstate="print"/>
          <a:srcRect/>
          <a:stretch>
            <a:fillRect/>
          </a:stretch>
        </p:blipFill>
        <p:spPr bwMode="auto">
          <a:xfrm>
            <a:off x="0" y="0"/>
            <a:ext cx="9144000" cy="6855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lstStyle/>
          <a:p>
            <a:r>
              <a:rPr lang="en-US" dirty="0" smtClean="0"/>
              <a:t>Students and teachers understand multiple reads will occur</a:t>
            </a:r>
          </a:p>
          <a:p>
            <a:pPr lvl="1"/>
            <a:r>
              <a:rPr lang="en-US" dirty="0" smtClean="0"/>
              <a:t>Independently</a:t>
            </a:r>
          </a:p>
          <a:p>
            <a:pPr lvl="1"/>
            <a:r>
              <a:rPr lang="en-US" dirty="0" smtClean="0"/>
              <a:t>By proficient readers including teacher</a:t>
            </a:r>
          </a:p>
          <a:p>
            <a:r>
              <a:rPr lang="en-US" dirty="0" smtClean="0"/>
              <a:t>Vocabulary instruction with a focus on Tier 2 words </a:t>
            </a:r>
          </a:p>
          <a:p>
            <a:r>
              <a:rPr lang="en-US" dirty="0" smtClean="0"/>
              <a:t>Questions will follow Common Core Standards structure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68362"/>
          </a:xfrm>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2400" dirty="0" smtClean="0">
                <a:hlinkClick r:id="rId2"/>
              </a:rPr>
              <a:t>http://programs.ccsso.org/projects/common%20core%20resources/documents/Reader%20and%20Task%20Considerations.pdf</a:t>
            </a:r>
            <a:endParaRPr lang="en-US" sz="2400" dirty="0" smtClean="0"/>
          </a:p>
          <a:p>
            <a:r>
              <a:rPr lang="en-US" sz="2400" dirty="0" smtClean="0"/>
              <a:t>Giovanni, N. (2007). A poem for my librarian. In </a:t>
            </a:r>
            <a:r>
              <a:rPr lang="en-US" sz="2400" i="1" dirty="0" smtClean="0"/>
              <a:t>Acolytes</a:t>
            </a:r>
            <a:r>
              <a:rPr lang="en-US" sz="2400" dirty="0" smtClean="0"/>
              <a:t> New York, NY: William Morrow.</a:t>
            </a:r>
          </a:p>
          <a:p>
            <a:r>
              <a:rPr lang="en-US" sz="2400" dirty="0" smtClean="0"/>
              <a:t>Fisher, D., Frey, N., &amp; Lapp, D. (2012). </a:t>
            </a:r>
            <a:r>
              <a:rPr lang="en-US" sz="2400" i="1" dirty="0" smtClean="0"/>
              <a:t>Text Complexity: Raising Rigor in Reading.</a:t>
            </a:r>
            <a:r>
              <a:rPr lang="en-US" sz="2400" dirty="0" smtClean="0"/>
              <a:t> New York: International Reading Association.</a:t>
            </a:r>
          </a:p>
          <a:p>
            <a:r>
              <a:rPr lang="en-US" sz="2400" dirty="0" smtClean="0"/>
              <a:t>Council of Chief State School Officers. , &amp; National Governors Association, (2010). </a:t>
            </a:r>
            <a:r>
              <a:rPr lang="en-US" sz="2400" i="1" dirty="0" smtClean="0"/>
              <a:t>Common core state standards initiative</a:t>
            </a:r>
            <a:r>
              <a:rPr lang="en-US" sz="2400" dirty="0" smtClean="0"/>
              <a:t>: </a:t>
            </a:r>
            <a:r>
              <a:rPr lang="en-US" sz="2400" i="1" dirty="0" smtClean="0"/>
              <a:t>Appendix B.</a:t>
            </a:r>
            <a:r>
              <a:rPr lang="en-US" sz="2400" dirty="0" smtClean="0"/>
              <a:t> DOI: </a:t>
            </a:r>
            <a:r>
              <a:rPr lang="en-US" sz="2400" dirty="0" smtClean="0">
                <a:hlinkClick r:id="rId3"/>
              </a:rPr>
              <a:t>www.corestandards.org</a:t>
            </a:r>
            <a:endParaRPr lang="en-US" sz="2400" dirty="0" smtClean="0"/>
          </a:p>
          <a:p>
            <a:endParaRPr lang="en-US" sz="2400" dirty="0" smtClean="0"/>
          </a:p>
          <a:p>
            <a:endParaRPr lang="en-US" sz="1800" i="1"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dirty="0" smtClean="0"/>
              <a:t>Questions or </a:t>
            </a:r>
            <a:r>
              <a:rPr lang="en-US" dirty="0" smtClean="0"/>
              <a:t>Comments</a:t>
            </a:r>
          </a:p>
          <a:p>
            <a:pPr>
              <a:buNone/>
            </a:pPr>
            <a:r>
              <a:rPr lang="en-US" dirty="0" smtClean="0"/>
              <a:t>Please contact Jill Brown or </a:t>
            </a:r>
            <a:r>
              <a:rPr lang="en-US" smtClean="0"/>
              <a:t>Kathi Rhodus at </a:t>
            </a:r>
            <a:endParaRPr lang="en-US" dirty="0" smtClean="0"/>
          </a:p>
          <a:p>
            <a:pPr>
              <a:buNone/>
            </a:pPr>
            <a:r>
              <a:rPr lang="en-US" dirty="0" smtClean="0">
                <a:hlinkClick r:id="rId2"/>
              </a:rPr>
              <a:t>plscomments@gmail.com</a:t>
            </a:r>
            <a:r>
              <a:rPr lang="en-US" dirty="0" smtClean="0"/>
              <a:t> </a:t>
            </a:r>
          </a:p>
          <a:p>
            <a:pPr>
              <a:buNone/>
            </a:pPr>
            <a:endParaRPr lang="en-US" sz="2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2"/>
          <p:cNvPicPr>
            <a:picLocks noChangeAspect="1" noChangeArrowheads="1"/>
          </p:cNvPicPr>
          <p:nvPr/>
        </p:nvPicPr>
        <p:blipFill>
          <a:blip r:embed="rId3" cstate="print"/>
          <a:srcRect/>
          <a:stretch>
            <a:fillRect/>
          </a:stretch>
        </p:blipFill>
        <p:spPr bwMode="auto">
          <a:xfrm>
            <a:off x="304800" y="2362200"/>
            <a:ext cx="3175000" cy="2667000"/>
          </a:xfrm>
          <a:prstGeom prst="rect">
            <a:avLst/>
          </a:prstGeom>
          <a:noFill/>
          <a:ln w="9525">
            <a:noFill/>
            <a:miter lim="800000"/>
            <a:headEnd/>
            <a:tailEnd/>
          </a:ln>
        </p:spPr>
      </p:pic>
      <p:sp>
        <p:nvSpPr>
          <p:cNvPr id="53251" name="TextBox 1"/>
          <p:cNvSpPr txBox="1">
            <a:spLocks noChangeArrowheads="1"/>
          </p:cNvSpPr>
          <p:nvPr/>
        </p:nvSpPr>
        <p:spPr bwMode="auto">
          <a:xfrm>
            <a:off x="838200" y="762000"/>
            <a:ext cx="7010400" cy="1015663"/>
          </a:xfrm>
          <a:prstGeom prst="rect">
            <a:avLst/>
          </a:prstGeom>
          <a:noFill/>
          <a:ln w="9525">
            <a:noFill/>
            <a:miter lim="800000"/>
            <a:headEnd/>
            <a:tailEnd/>
          </a:ln>
        </p:spPr>
        <p:txBody>
          <a:bodyPr wrap="square">
            <a:spAutoFit/>
          </a:bodyPr>
          <a:lstStyle/>
          <a:p>
            <a:pPr algn="ctr"/>
            <a:r>
              <a:rPr lang="en-US" sz="3600" b="1" dirty="0">
                <a:ea typeface="Geneva"/>
                <a:cs typeface="Geneva"/>
              </a:rPr>
              <a:t>Step 3: Reader and </a:t>
            </a:r>
            <a:r>
              <a:rPr lang="en-US" sz="3600" b="1" dirty="0" smtClean="0">
                <a:ea typeface="Geneva"/>
                <a:cs typeface="Geneva"/>
              </a:rPr>
              <a:t>Task</a:t>
            </a:r>
          </a:p>
          <a:p>
            <a:pPr algn="ctr"/>
            <a:endParaRPr lang="en-US" sz="2400" dirty="0"/>
          </a:p>
        </p:txBody>
      </p:sp>
      <p:sp>
        <p:nvSpPr>
          <p:cNvPr id="6" name="TextBox 5"/>
          <p:cNvSpPr txBox="1"/>
          <p:nvPr/>
        </p:nvSpPr>
        <p:spPr>
          <a:xfrm>
            <a:off x="3505200" y="1752600"/>
            <a:ext cx="5638800" cy="6093976"/>
          </a:xfrm>
          <a:prstGeom prst="rect">
            <a:avLst/>
          </a:prstGeom>
          <a:noFill/>
        </p:spPr>
        <p:txBody>
          <a:bodyPr wrap="square">
            <a:spAutoFit/>
          </a:bodyPr>
          <a:lstStyle/>
          <a:p>
            <a:pPr>
              <a:defRPr/>
            </a:pPr>
            <a:r>
              <a:rPr lang="en-US" sz="2400" b="1" dirty="0"/>
              <a:t>Considerations such as:</a:t>
            </a:r>
          </a:p>
          <a:p>
            <a:pPr marL="342900" indent="-342900">
              <a:buFont typeface="Arial" pitchFamily="34" charset="0"/>
              <a:buChar char="•"/>
              <a:defRPr/>
            </a:pPr>
            <a:r>
              <a:rPr lang="en-US" sz="2400" dirty="0"/>
              <a:t>Motivation</a:t>
            </a:r>
          </a:p>
          <a:p>
            <a:pPr marL="342900" indent="-342900">
              <a:buFont typeface="Arial" pitchFamily="34" charset="0"/>
              <a:buChar char="•"/>
              <a:defRPr/>
            </a:pPr>
            <a:r>
              <a:rPr lang="en-US" sz="2400" dirty="0"/>
              <a:t>Knowledge and experience</a:t>
            </a:r>
          </a:p>
          <a:p>
            <a:pPr marL="342900" indent="-342900">
              <a:buFont typeface="Arial" pitchFamily="34" charset="0"/>
              <a:buChar char="•"/>
              <a:defRPr/>
            </a:pPr>
            <a:r>
              <a:rPr lang="en-US" sz="2400" dirty="0"/>
              <a:t>Purpose for reading</a:t>
            </a:r>
          </a:p>
          <a:p>
            <a:pPr marL="342900" indent="-342900">
              <a:buFont typeface="Arial" pitchFamily="34" charset="0"/>
              <a:buChar char="•"/>
              <a:defRPr/>
            </a:pPr>
            <a:r>
              <a:rPr lang="en-US" sz="2400" dirty="0"/>
              <a:t>Complexity of task assigned regarding text</a:t>
            </a:r>
          </a:p>
          <a:p>
            <a:pPr marL="342900" indent="-342900">
              <a:buFont typeface="Arial" pitchFamily="34" charset="0"/>
              <a:buChar char="•"/>
              <a:defRPr/>
            </a:pPr>
            <a:r>
              <a:rPr lang="en-US" sz="2400" dirty="0"/>
              <a:t>Complexity of questions asked regarding </a:t>
            </a:r>
            <a:r>
              <a:rPr lang="en-US" sz="2400" dirty="0" smtClean="0"/>
              <a:t>text</a:t>
            </a:r>
          </a:p>
          <a:p>
            <a:pPr marL="342900" indent="-342900">
              <a:defRPr/>
            </a:pPr>
            <a:endParaRPr lang="en-US" sz="2000" dirty="0" smtClean="0"/>
          </a:p>
          <a:p>
            <a:pPr marL="342900" indent="-342900">
              <a:defRPr/>
            </a:pPr>
            <a:endParaRPr lang="en-US" sz="2000" dirty="0" smtClean="0"/>
          </a:p>
          <a:p>
            <a:pPr marL="342900" indent="-342900">
              <a:defRPr/>
            </a:pPr>
            <a:endParaRPr lang="en-US" sz="2000" b="1" dirty="0" smtClean="0"/>
          </a:p>
          <a:p>
            <a:pPr marL="342900" indent="-342900">
              <a:defRPr/>
            </a:pPr>
            <a:endParaRPr lang="en-US" sz="2000" b="1" dirty="0" smtClean="0"/>
          </a:p>
          <a:p>
            <a:pPr marL="342900" indent="-342900">
              <a:defRPr/>
            </a:pPr>
            <a:endParaRPr lang="en-US" sz="2000" b="1" dirty="0" smtClean="0"/>
          </a:p>
          <a:p>
            <a:pPr marL="342900" indent="-342900">
              <a:defRPr/>
            </a:pPr>
            <a:endParaRPr lang="en-US" sz="2000" dirty="0" smtClean="0"/>
          </a:p>
          <a:p>
            <a:pPr marL="342900" indent="-342900">
              <a:defRPr/>
            </a:pPr>
            <a:endParaRPr lang="en-US" dirty="0" smtClean="0"/>
          </a:p>
          <a:p>
            <a:pPr marL="342900" indent="-342900">
              <a:defRPr/>
            </a:pPr>
            <a:r>
              <a:rPr lang="en-US" sz="2000" dirty="0" smtClean="0"/>
              <a:t>           </a:t>
            </a:r>
          </a:p>
          <a:p>
            <a:pPr marL="342900" indent="-342900">
              <a:defRPr/>
            </a:pPr>
            <a:r>
              <a:rPr lang="en-US" sz="2000" dirty="0" smtClean="0"/>
              <a:t>           </a:t>
            </a:r>
            <a:endParaRPr lang="en-US" sz="2000" dirty="0"/>
          </a:p>
          <a:p>
            <a:pPr marL="342900" indent="-342900">
              <a:buFont typeface="Arial" pitchFamily="34" charset="0"/>
              <a:buChar char="•"/>
              <a:defRPr/>
            </a:pPr>
            <a:endParaRPr lang="en-US" sz="2000" dirty="0"/>
          </a:p>
        </p:txBody>
      </p:sp>
      <p:sp>
        <p:nvSpPr>
          <p:cNvPr id="53254" name="Footer Placeholder 9"/>
          <p:cNvSpPr>
            <a:spLocks noGrp="1"/>
          </p:cNvSpPr>
          <p:nvPr>
            <p:ph type="ftr" sz="quarter" idx="11"/>
          </p:nvPr>
        </p:nvSpPr>
        <p:spPr bwMode="auto">
          <a:xfrm>
            <a:off x="609600" y="6400800"/>
            <a:ext cx="8077200" cy="212531"/>
          </a:xfrm>
          <a:noFill/>
          <a:ln>
            <a:miter lim="800000"/>
            <a:headEnd/>
            <a:tailEnd/>
          </a:ln>
        </p:spPr>
        <p:txBody>
          <a:bodyPr wrap="square" lIns="91440" tIns="45720" rIns="91440" bIns="45720" numCol="1" anchor="t" anchorCtr="0" compatLnSpc="1">
            <a:prstTxWarp prst="textNoShape">
              <a:avLst/>
            </a:prstTxWarp>
          </a:bodyPr>
          <a:lstStyle/>
          <a:p>
            <a:r>
              <a:rPr lang="en-US" dirty="0" smtClean="0"/>
              <a:t>(Common Core State Standards Initiative)</a:t>
            </a:r>
          </a:p>
          <a:p>
            <a:r>
              <a:rPr lang="en-US" dirty="0" smtClean="0"/>
              <a:t> </a:t>
            </a:r>
          </a:p>
        </p:txBody>
      </p:sp>
      <p:sp>
        <p:nvSpPr>
          <p:cNvPr id="9" name="Slide Number Placeholder 8"/>
          <p:cNvSpPr>
            <a:spLocks noGrp="1"/>
          </p:cNvSpPr>
          <p:nvPr>
            <p:ph type="sldNum" sz="quarter" idx="12"/>
          </p:nvPr>
        </p:nvSpPr>
        <p:spPr/>
        <p:txBody>
          <a:bodyPr>
            <a:normAutofit/>
          </a:bodyPr>
          <a:lstStyle/>
          <a:p>
            <a:pPr>
              <a:defRPr/>
            </a:pPr>
            <a:fld id="{48429DB9-A619-4883-9765-84B33DCA5C2F}" type="slidenum">
              <a:rPr lang="en-US" smtClean="0"/>
              <a:pPr>
                <a:defRPr/>
              </a:pPr>
              <a:t>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What practices should continue?</a:t>
            </a:r>
            <a:endParaRPr lang="en-US" dirty="0"/>
          </a:p>
        </p:txBody>
      </p:sp>
      <p:sp>
        <p:nvSpPr>
          <p:cNvPr id="3" name="Content Placeholder 2"/>
          <p:cNvSpPr>
            <a:spLocks noGrp="1"/>
          </p:cNvSpPr>
          <p:nvPr>
            <p:ph idx="1"/>
          </p:nvPr>
        </p:nvSpPr>
        <p:spPr>
          <a:xfrm>
            <a:off x="457200" y="1600200"/>
            <a:ext cx="8229600" cy="4830763"/>
          </a:xfrm>
        </p:spPr>
        <p:txBody>
          <a:bodyPr>
            <a:normAutofit/>
          </a:bodyPr>
          <a:lstStyle/>
          <a:p>
            <a:r>
              <a:rPr lang="en-US" dirty="0" smtClean="0"/>
              <a:t>Media and interlibrary loan availability</a:t>
            </a:r>
          </a:p>
          <a:p>
            <a:r>
              <a:rPr lang="en-US" dirty="0" smtClean="0"/>
              <a:t>Opportunities for choice</a:t>
            </a:r>
          </a:p>
          <a:p>
            <a:r>
              <a:rPr lang="en-US" dirty="0" smtClean="0"/>
              <a:t>Variety of genres</a:t>
            </a:r>
          </a:p>
          <a:p>
            <a:r>
              <a:rPr lang="en-US" dirty="0" smtClean="0"/>
              <a:t>Media exposure</a:t>
            </a:r>
          </a:p>
          <a:p>
            <a:r>
              <a:rPr lang="en-US" dirty="0" smtClean="0"/>
              <a:t>Word study and vocabulary instruction</a:t>
            </a:r>
          </a:p>
          <a:p>
            <a:r>
              <a:rPr lang="en-US" dirty="0" smtClean="0"/>
              <a:t>Journal writing</a:t>
            </a:r>
          </a:p>
          <a:p>
            <a:r>
              <a:rPr lang="en-US" dirty="0" smtClean="0"/>
              <a:t>Strategy instruction</a:t>
            </a:r>
          </a:p>
          <a:p>
            <a:r>
              <a:rPr lang="en-US" dirty="0" smtClean="0"/>
              <a:t>Opportunities for group discussions</a:t>
            </a:r>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What could we do better?</a:t>
            </a:r>
            <a:endParaRPr lang="en-US" dirty="0"/>
          </a:p>
        </p:txBody>
      </p:sp>
      <p:sp>
        <p:nvSpPr>
          <p:cNvPr id="3" name="Content Placeholder 2"/>
          <p:cNvSpPr>
            <a:spLocks noGrp="1"/>
          </p:cNvSpPr>
          <p:nvPr>
            <p:ph idx="1"/>
          </p:nvPr>
        </p:nvSpPr>
        <p:spPr>
          <a:xfrm>
            <a:off x="152400" y="1447800"/>
            <a:ext cx="8839200" cy="4983163"/>
          </a:xfrm>
        </p:spPr>
        <p:txBody>
          <a:bodyPr>
            <a:normAutofit lnSpcReduction="10000"/>
          </a:bodyPr>
          <a:lstStyle/>
          <a:p>
            <a:r>
              <a:rPr lang="en-US" dirty="0" smtClean="0"/>
              <a:t>Revisit critical thinking questioning.</a:t>
            </a:r>
          </a:p>
          <a:p>
            <a:r>
              <a:rPr lang="en-US" dirty="0" smtClean="0"/>
              <a:t>Incorporate writing with all curricular areas daily.</a:t>
            </a:r>
          </a:p>
          <a:p>
            <a:r>
              <a:rPr lang="en-US" dirty="0" smtClean="0"/>
              <a:t>Infuse technology instruction regularly.</a:t>
            </a:r>
          </a:p>
          <a:p>
            <a:r>
              <a:rPr lang="en-US" dirty="0" smtClean="0"/>
              <a:t>Collaborate cross curricular genre studies.</a:t>
            </a:r>
          </a:p>
          <a:p>
            <a:r>
              <a:rPr lang="en-US" dirty="0" smtClean="0"/>
              <a:t>Join cultural perspectives and relationships. </a:t>
            </a:r>
          </a:p>
          <a:p>
            <a:r>
              <a:rPr lang="en-US" dirty="0" smtClean="0"/>
              <a:t>Regular opportunities for small group or peer discussions.</a:t>
            </a:r>
          </a:p>
          <a:p>
            <a:r>
              <a:rPr lang="en-US" dirty="0" smtClean="0"/>
              <a:t>Take charge of your own learning and professional development.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859" y="63246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296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jbrown.ROE_4\AppData\Local\Microsoft\Windows\Temporary Internet Files\Content.IE5\05RFIB4V\MP900430711[1].jpg"/>
          <p:cNvPicPr>
            <a:picLocks noChangeAspect="1" noChangeArrowheads="1"/>
          </p:cNvPicPr>
          <p:nvPr/>
        </p:nvPicPr>
        <p:blipFill>
          <a:blip r:embed="rId3" cstate="print"/>
          <a:srcRect/>
          <a:stretch>
            <a:fillRect/>
          </a:stretch>
        </p:blipFill>
        <p:spPr bwMode="auto">
          <a:xfrm>
            <a:off x="0" y="857250"/>
            <a:ext cx="9144000" cy="6000750"/>
          </a:xfrm>
          <a:prstGeom prst="rect">
            <a:avLst/>
          </a:prstGeom>
          <a:noFill/>
        </p:spPr>
      </p:pic>
      <p:sp>
        <p:nvSpPr>
          <p:cNvPr id="2" name="Title 1"/>
          <p:cNvSpPr>
            <a:spLocks noGrp="1"/>
          </p:cNvSpPr>
          <p:nvPr>
            <p:ph type="title"/>
          </p:nvPr>
        </p:nvSpPr>
        <p:spPr>
          <a:xfrm>
            <a:off x="457200" y="0"/>
            <a:ext cx="8229600" cy="884238"/>
          </a:xfrm>
        </p:spPr>
        <p:txBody>
          <a:bodyPr/>
          <a:lstStyle/>
          <a:p>
            <a:r>
              <a:rPr lang="en-US" dirty="0" smtClean="0"/>
              <a:t>Baseball vs. Reading</a:t>
            </a:r>
            <a:endParaRPr lang="en-US" dirty="0"/>
          </a:p>
        </p:txBody>
      </p:sp>
      <p:pic>
        <p:nvPicPr>
          <p:cNvPr id="7" name="Picture 2" descr="C:\Users\jbrown.ROE_4\AppData\Local\Microsoft\Windows\Temporary Internet Files\Content.IE5\05RFIB4V\MP900422547[1].jpg"/>
          <p:cNvPicPr>
            <a:picLocks noChangeAspect="1" noChangeArrowheads="1"/>
          </p:cNvPicPr>
          <p:nvPr/>
        </p:nvPicPr>
        <p:blipFill>
          <a:blip r:embed="rId4" cstate="print"/>
          <a:srcRect/>
          <a:stretch>
            <a:fillRect/>
          </a:stretch>
        </p:blipFill>
        <p:spPr bwMode="auto">
          <a:xfrm>
            <a:off x="2133600" y="762000"/>
            <a:ext cx="4876800" cy="6858000"/>
          </a:xfrm>
          <a:prstGeom prst="rect">
            <a:avLst/>
          </a:prstGeom>
          <a:noFill/>
        </p:spPr>
      </p:pic>
      <p:pic>
        <p:nvPicPr>
          <p:cNvPr id="8" name="Picture 4" descr="C:\Users\jbrown.ROE_4\AppData\Local\Microsoft\Windows\Temporary Internet Files\Content.IE5\LQH6Y00F\MP900427816[1].jpg"/>
          <p:cNvPicPr>
            <a:picLocks noChangeAspect="1" noChangeArrowheads="1"/>
          </p:cNvPicPr>
          <p:nvPr/>
        </p:nvPicPr>
        <p:blipFill>
          <a:blip r:embed="rId5" cstate="print"/>
          <a:srcRect/>
          <a:stretch>
            <a:fillRect/>
          </a:stretch>
        </p:blipFill>
        <p:spPr bwMode="auto">
          <a:xfrm>
            <a:off x="-1" y="756745"/>
            <a:ext cx="9144000" cy="6858000"/>
          </a:xfrm>
          <a:prstGeom prst="rect">
            <a:avLst/>
          </a:prstGeom>
          <a:noFill/>
        </p:spPr>
      </p:pic>
      <p:pic>
        <p:nvPicPr>
          <p:cNvPr id="9" name="Picture 2" descr="C:\Users\jbrown.ROE_4\AppData\Local\Microsoft\Windows\Temporary Internet Files\Content.IE5\T79BXFNT\MP900400743[1].jpg"/>
          <p:cNvPicPr>
            <a:picLocks noChangeAspect="1" noChangeArrowheads="1"/>
          </p:cNvPicPr>
          <p:nvPr/>
        </p:nvPicPr>
        <p:blipFill>
          <a:blip r:embed="rId6" cstate="print"/>
          <a:srcRect/>
          <a:stretch>
            <a:fillRect/>
          </a:stretch>
        </p:blipFill>
        <p:spPr bwMode="auto">
          <a:xfrm>
            <a:off x="-17931" y="756745"/>
            <a:ext cx="9179859" cy="6858000"/>
          </a:xfrm>
          <a:prstGeom prst="rect">
            <a:avLst/>
          </a:prstGeom>
          <a:noFill/>
        </p:spPr>
      </p:pic>
      <p:pic>
        <p:nvPicPr>
          <p:cNvPr id="10" name="Picture 6" descr="C:\Users\jbrown.ROE_4\AppData\Local\Microsoft\Windows\Temporary Internet Files\Content.IE5\05RFIB4V\MP900422561[1].jpg"/>
          <p:cNvPicPr>
            <a:picLocks noChangeAspect="1" noChangeArrowheads="1"/>
          </p:cNvPicPr>
          <p:nvPr/>
        </p:nvPicPr>
        <p:blipFill>
          <a:blip r:embed="rId7" cstate="print"/>
          <a:srcRect/>
          <a:stretch>
            <a:fillRect/>
          </a:stretch>
        </p:blipFill>
        <p:spPr bwMode="auto">
          <a:xfrm>
            <a:off x="0" y="738352"/>
            <a:ext cx="9144000" cy="6858000"/>
          </a:xfrm>
          <a:prstGeom prst="rect">
            <a:avLst/>
          </a:prstGeom>
          <a:noFill/>
        </p:spPr>
      </p:pic>
      <p:pic>
        <p:nvPicPr>
          <p:cNvPr id="11" name="Picture 10" descr="C:\Users\jbrown.ROE_4\AppData\Local\Microsoft\Windows\Temporary Internet Files\Content.IE5\05RFIB4V\MP900430568[1].jpg"/>
          <p:cNvPicPr>
            <a:picLocks noChangeAspect="1" noChangeArrowheads="1"/>
          </p:cNvPicPr>
          <p:nvPr/>
        </p:nvPicPr>
        <p:blipFill>
          <a:blip r:embed="rId8" cstate="print"/>
          <a:srcRect/>
          <a:stretch>
            <a:fillRect/>
          </a:stretch>
        </p:blipFill>
        <p:spPr bwMode="auto">
          <a:xfrm>
            <a:off x="2294929" y="762000"/>
            <a:ext cx="4554141"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par>
                          <p:cTn id="8" fill="hold">
                            <p:stCondLst>
                              <p:cond delay="500"/>
                            </p:stCondLst>
                            <p:childTnLst>
                              <p:par>
                                <p:cTn id="9" presetID="42" presetClass="exit" presetSubtype="0" fill="hold" nodeType="afterEffect">
                                  <p:stCondLst>
                                    <p:cond delay="1500"/>
                                  </p:stCondLst>
                                  <p:childTnLst>
                                    <p:animEffect transition="out" filter="fade">
                                      <p:cBhvr>
                                        <p:cTn id="10" dur="2000"/>
                                        <p:tgtEl>
                                          <p:spTgt spid="3075"/>
                                        </p:tgtEl>
                                      </p:cBhvr>
                                    </p:animEffect>
                                    <p:anim calcmode="lin" valueType="num">
                                      <p:cBhvr>
                                        <p:cTn id="11" dur="2000"/>
                                        <p:tgtEl>
                                          <p:spTgt spid="3075"/>
                                        </p:tgtEl>
                                        <p:attrNameLst>
                                          <p:attrName>ppt_x</p:attrName>
                                        </p:attrNameLst>
                                      </p:cBhvr>
                                      <p:tavLst>
                                        <p:tav tm="0">
                                          <p:val>
                                            <p:strVal val="ppt_x"/>
                                          </p:val>
                                        </p:tav>
                                        <p:tav tm="100000">
                                          <p:val>
                                            <p:strVal val="ppt_x"/>
                                          </p:val>
                                        </p:tav>
                                      </p:tavLst>
                                    </p:anim>
                                    <p:anim calcmode="lin" valueType="num">
                                      <p:cBhvr>
                                        <p:cTn id="12" dur="2000"/>
                                        <p:tgtEl>
                                          <p:spTgt spid="3075"/>
                                        </p:tgtEl>
                                        <p:attrNameLst>
                                          <p:attrName>ppt_y</p:attrName>
                                        </p:attrNameLst>
                                      </p:cBhvr>
                                      <p:tavLst>
                                        <p:tav tm="0">
                                          <p:val>
                                            <p:strVal val="ppt_y"/>
                                          </p:val>
                                        </p:tav>
                                        <p:tav tm="100000">
                                          <p:val>
                                            <p:strVal val="ppt_y+.1"/>
                                          </p:val>
                                        </p:tav>
                                      </p:tavLst>
                                    </p:anim>
                                    <p:set>
                                      <p:cBhvr>
                                        <p:cTn id="13" dur="1" fill="hold">
                                          <p:stCondLst>
                                            <p:cond delay="1999"/>
                                          </p:stCondLst>
                                        </p:cTn>
                                        <p:tgtEl>
                                          <p:spTgt spid="3075"/>
                                        </p:tgtEl>
                                        <p:attrNameLst>
                                          <p:attrName>style.visibility</p:attrName>
                                        </p:attrNameLst>
                                      </p:cBhvr>
                                      <p:to>
                                        <p:strVal val="hidden"/>
                                      </p:to>
                                    </p:set>
                                  </p:childTnLst>
                                </p:cTn>
                              </p:par>
                            </p:childTnLst>
                          </p:cTn>
                        </p:par>
                        <p:par>
                          <p:cTn id="14" fill="hold">
                            <p:stCondLst>
                              <p:cond delay="40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4500"/>
                            </p:stCondLst>
                            <p:childTnLst>
                              <p:par>
                                <p:cTn id="19" presetID="42" presetClass="exit" presetSubtype="0" fill="hold" nodeType="afterEffect">
                                  <p:stCondLst>
                                    <p:cond delay="1800"/>
                                  </p:stCondLst>
                                  <p:childTnLst>
                                    <p:animEffect transition="out" filter="fade">
                                      <p:cBhvr>
                                        <p:cTn id="20" dur="3300"/>
                                        <p:tgtEl>
                                          <p:spTgt spid="7"/>
                                        </p:tgtEl>
                                      </p:cBhvr>
                                    </p:animEffect>
                                    <p:anim calcmode="lin" valueType="num">
                                      <p:cBhvr>
                                        <p:cTn id="21" dur="3300"/>
                                        <p:tgtEl>
                                          <p:spTgt spid="7"/>
                                        </p:tgtEl>
                                        <p:attrNameLst>
                                          <p:attrName>ppt_x</p:attrName>
                                        </p:attrNameLst>
                                      </p:cBhvr>
                                      <p:tavLst>
                                        <p:tav tm="0">
                                          <p:val>
                                            <p:strVal val="ppt_x"/>
                                          </p:val>
                                        </p:tav>
                                        <p:tav tm="100000">
                                          <p:val>
                                            <p:strVal val="ppt_x"/>
                                          </p:val>
                                        </p:tav>
                                      </p:tavLst>
                                    </p:anim>
                                    <p:anim calcmode="lin" valueType="num">
                                      <p:cBhvr>
                                        <p:cTn id="22" dur="3300"/>
                                        <p:tgtEl>
                                          <p:spTgt spid="7"/>
                                        </p:tgtEl>
                                        <p:attrNameLst>
                                          <p:attrName>ppt_y</p:attrName>
                                        </p:attrNameLst>
                                      </p:cBhvr>
                                      <p:tavLst>
                                        <p:tav tm="0">
                                          <p:val>
                                            <p:strVal val="ppt_y"/>
                                          </p:val>
                                        </p:tav>
                                        <p:tav tm="100000">
                                          <p:val>
                                            <p:strVal val="ppt_y+.1"/>
                                          </p:val>
                                        </p:tav>
                                      </p:tavLst>
                                    </p:anim>
                                    <p:set>
                                      <p:cBhvr>
                                        <p:cTn id="23" dur="1" fill="hold">
                                          <p:stCondLst>
                                            <p:cond delay="3299"/>
                                          </p:stCondLst>
                                        </p:cTn>
                                        <p:tgtEl>
                                          <p:spTgt spid="7"/>
                                        </p:tgtEl>
                                        <p:attrNameLst>
                                          <p:attrName>style.visibility</p:attrName>
                                        </p:attrNameLst>
                                      </p:cBhvr>
                                      <p:to>
                                        <p:strVal val="hidden"/>
                                      </p:to>
                                    </p:set>
                                  </p:childTnLst>
                                </p:cTn>
                              </p:par>
                            </p:childTnLst>
                          </p:cTn>
                        </p:par>
                        <p:par>
                          <p:cTn id="24" fill="hold">
                            <p:stCondLst>
                              <p:cond delay="96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000"/>
                                        <p:tgtEl>
                                          <p:spTgt spid="8"/>
                                        </p:tgtEl>
                                      </p:cBhvr>
                                    </p:animEffect>
                                  </p:childTnLst>
                                </p:cTn>
                              </p:par>
                            </p:childTnLst>
                          </p:cTn>
                        </p:par>
                        <p:par>
                          <p:cTn id="28" fill="hold">
                            <p:stCondLst>
                              <p:cond delay="11600"/>
                            </p:stCondLst>
                            <p:childTnLst>
                              <p:par>
                                <p:cTn id="29" presetID="42" presetClass="exit" presetSubtype="0" fill="hold" nodeType="afterEffect">
                                  <p:stCondLst>
                                    <p:cond delay="1700"/>
                                  </p:stCondLst>
                                  <p:childTnLst>
                                    <p:animEffect transition="out" filter="fade">
                                      <p:cBhvr>
                                        <p:cTn id="30" dur="2000"/>
                                        <p:tgtEl>
                                          <p:spTgt spid="8"/>
                                        </p:tgtEl>
                                      </p:cBhvr>
                                    </p:animEffect>
                                    <p:anim calcmode="lin" valueType="num">
                                      <p:cBhvr>
                                        <p:cTn id="31" dur="2000"/>
                                        <p:tgtEl>
                                          <p:spTgt spid="8"/>
                                        </p:tgtEl>
                                        <p:attrNameLst>
                                          <p:attrName>ppt_x</p:attrName>
                                        </p:attrNameLst>
                                      </p:cBhvr>
                                      <p:tavLst>
                                        <p:tav tm="0">
                                          <p:val>
                                            <p:strVal val="ppt_x"/>
                                          </p:val>
                                        </p:tav>
                                        <p:tav tm="100000">
                                          <p:val>
                                            <p:strVal val="ppt_x"/>
                                          </p:val>
                                        </p:tav>
                                      </p:tavLst>
                                    </p:anim>
                                    <p:anim calcmode="lin" valueType="num">
                                      <p:cBhvr>
                                        <p:cTn id="32" dur="2000"/>
                                        <p:tgtEl>
                                          <p:spTgt spid="8"/>
                                        </p:tgtEl>
                                        <p:attrNameLst>
                                          <p:attrName>ppt_y</p:attrName>
                                        </p:attrNameLst>
                                      </p:cBhvr>
                                      <p:tavLst>
                                        <p:tav tm="0">
                                          <p:val>
                                            <p:strVal val="ppt_y"/>
                                          </p:val>
                                        </p:tav>
                                        <p:tav tm="100000">
                                          <p:val>
                                            <p:strVal val="ppt_y+.1"/>
                                          </p:val>
                                        </p:tav>
                                      </p:tavLst>
                                    </p:anim>
                                    <p:set>
                                      <p:cBhvr>
                                        <p:cTn id="33" dur="1" fill="hold">
                                          <p:stCondLst>
                                            <p:cond delay="1999"/>
                                          </p:stCondLst>
                                        </p:cTn>
                                        <p:tgtEl>
                                          <p:spTgt spid="8"/>
                                        </p:tgtEl>
                                        <p:attrNameLst>
                                          <p:attrName>style.visibility</p:attrName>
                                        </p:attrNameLst>
                                      </p:cBhvr>
                                      <p:to>
                                        <p:strVal val="hidden"/>
                                      </p:to>
                                    </p:set>
                                  </p:childTnLst>
                                </p:cTn>
                              </p:par>
                            </p:childTnLst>
                          </p:cTn>
                        </p:par>
                        <p:par>
                          <p:cTn id="34" fill="hold">
                            <p:stCondLst>
                              <p:cond delay="15300"/>
                            </p:stCondLst>
                            <p:childTnLst>
                              <p:par>
                                <p:cTn id="35" presetID="2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15800"/>
                            </p:stCondLst>
                            <p:childTnLst>
                              <p:par>
                                <p:cTn id="39" presetID="42" presetClass="exit" presetSubtype="0" fill="hold" nodeType="afterEffect">
                                  <p:stCondLst>
                                    <p:cond delay="1800"/>
                                  </p:stCondLst>
                                  <p:childTnLst>
                                    <p:animEffect transition="out" filter="fade">
                                      <p:cBhvr>
                                        <p:cTn id="40" dur="2000"/>
                                        <p:tgtEl>
                                          <p:spTgt spid="9"/>
                                        </p:tgtEl>
                                      </p:cBhvr>
                                    </p:animEffect>
                                    <p:anim calcmode="lin" valueType="num">
                                      <p:cBhvr>
                                        <p:cTn id="41" dur="2000"/>
                                        <p:tgtEl>
                                          <p:spTgt spid="9"/>
                                        </p:tgtEl>
                                        <p:attrNameLst>
                                          <p:attrName>ppt_x</p:attrName>
                                        </p:attrNameLst>
                                      </p:cBhvr>
                                      <p:tavLst>
                                        <p:tav tm="0">
                                          <p:val>
                                            <p:strVal val="ppt_x"/>
                                          </p:val>
                                        </p:tav>
                                        <p:tav tm="100000">
                                          <p:val>
                                            <p:strVal val="ppt_x"/>
                                          </p:val>
                                        </p:tav>
                                      </p:tavLst>
                                    </p:anim>
                                    <p:anim calcmode="lin" valueType="num">
                                      <p:cBhvr>
                                        <p:cTn id="42" dur="2000"/>
                                        <p:tgtEl>
                                          <p:spTgt spid="9"/>
                                        </p:tgtEl>
                                        <p:attrNameLst>
                                          <p:attrName>ppt_y</p:attrName>
                                        </p:attrNameLst>
                                      </p:cBhvr>
                                      <p:tavLst>
                                        <p:tav tm="0">
                                          <p:val>
                                            <p:strVal val="ppt_y"/>
                                          </p:val>
                                        </p:tav>
                                        <p:tav tm="100000">
                                          <p:val>
                                            <p:strVal val="ppt_y+.1"/>
                                          </p:val>
                                        </p:tav>
                                      </p:tavLst>
                                    </p:anim>
                                    <p:set>
                                      <p:cBhvr>
                                        <p:cTn id="43" dur="1" fill="hold">
                                          <p:stCondLst>
                                            <p:cond delay="1999"/>
                                          </p:stCondLst>
                                        </p:cTn>
                                        <p:tgtEl>
                                          <p:spTgt spid="9"/>
                                        </p:tgtEl>
                                        <p:attrNameLst>
                                          <p:attrName>style.visibility</p:attrName>
                                        </p:attrNameLst>
                                      </p:cBhvr>
                                      <p:to>
                                        <p:strVal val="hidden"/>
                                      </p:to>
                                    </p:set>
                                  </p:childTnLst>
                                </p:cTn>
                              </p:par>
                            </p:childTnLst>
                          </p:cTn>
                        </p:par>
                        <p:par>
                          <p:cTn id="44" fill="hold">
                            <p:stCondLst>
                              <p:cond delay="19600"/>
                            </p:stCondLst>
                            <p:childTnLst>
                              <p:par>
                                <p:cTn id="45" presetID="2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20100"/>
                            </p:stCondLst>
                            <p:childTnLst>
                              <p:par>
                                <p:cTn id="49" presetID="42" presetClass="exit" presetSubtype="0" fill="hold" nodeType="afterEffect">
                                  <p:stCondLst>
                                    <p:cond delay="1700"/>
                                  </p:stCondLst>
                                  <p:childTnLst>
                                    <p:animEffect transition="out" filter="fade">
                                      <p:cBhvr>
                                        <p:cTn id="50" dur="2000"/>
                                        <p:tgtEl>
                                          <p:spTgt spid="10"/>
                                        </p:tgtEl>
                                      </p:cBhvr>
                                    </p:animEffect>
                                    <p:anim calcmode="lin" valueType="num">
                                      <p:cBhvr>
                                        <p:cTn id="51" dur="2000"/>
                                        <p:tgtEl>
                                          <p:spTgt spid="10"/>
                                        </p:tgtEl>
                                        <p:attrNameLst>
                                          <p:attrName>ppt_x</p:attrName>
                                        </p:attrNameLst>
                                      </p:cBhvr>
                                      <p:tavLst>
                                        <p:tav tm="0">
                                          <p:val>
                                            <p:strVal val="ppt_x"/>
                                          </p:val>
                                        </p:tav>
                                        <p:tav tm="100000">
                                          <p:val>
                                            <p:strVal val="ppt_x"/>
                                          </p:val>
                                        </p:tav>
                                      </p:tavLst>
                                    </p:anim>
                                    <p:anim calcmode="lin" valueType="num">
                                      <p:cBhvr>
                                        <p:cTn id="52" dur="2000"/>
                                        <p:tgtEl>
                                          <p:spTgt spid="10"/>
                                        </p:tgtEl>
                                        <p:attrNameLst>
                                          <p:attrName>ppt_y</p:attrName>
                                        </p:attrNameLst>
                                      </p:cBhvr>
                                      <p:tavLst>
                                        <p:tav tm="0">
                                          <p:val>
                                            <p:strVal val="ppt_y"/>
                                          </p:val>
                                        </p:tav>
                                        <p:tav tm="100000">
                                          <p:val>
                                            <p:strVal val="ppt_y+.1"/>
                                          </p:val>
                                        </p:tav>
                                      </p:tavLst>
                                    </p:anim>
                                    <p:set>
                                      <p:cBhvr>
                                        <p:cTn id="53" dur="1" fill="hold">
                                          <p:stCondLst>
                                            <p:cond delay="1999"/>
                                          </p:stCondLst>
                                        </p:cTn>
                                        <p:tgtEl>
                                          <p:spTgt spid="10"/>
                                        </p:tgtEl>
                                        <p:attrNameLst>
                                          <p:attrName>style.visibility</p:attrName>
                                        </p:attrNameLst>
                                      </p:cBhvr>
                                      <p:to>
                                        <p:strVal val="hidden"/>
                                      </p:to>
                                    </p:set>
                                  </p:childTnLst>
                                </p:cTn>
                              </p:par>
                            </p:childTnLst>
                          </p:cTn>
                        </p:par>
                        <p:par>
                          <p:cTn id="54" fill="hold">
                            <p:stCondLst>
                              <p:cond delay="23800"/>
                            </p:stCondLst>
                            <p:childTnLst>
                              <p:par>
                                <p:cTn id="55" presetID="22" presetClass="entr" presetSubtype="4"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0" y="0"/>
            <a:ext cx="9832685" cy="6858000"/>
          </a:xfrm>
          <a:prstGeom prst="rect">
            <a:avLst/>
          </a:prstGeom>
          <a:noFill/>
          <a:ln w="9525">
            <a:noFill/>
            <a:miter lim="800000"/>
            <a:headEnd/>
            <a:tailEnd/>
          </a:ln>
        </p:spPr>
      </p:pic>
      <p:sp>
        <p:nvSpPr>
          <p:cNvPr id="6" name="Left Arrow 5"/>
          <p:cNvSpPr/>
          <p:nvPr/>
        </p:nvSpPr>
        <p:spPr>
          <a:xfrm>
            <a:off x="2590800" y="1219200"/>
            <a:ext cx="3733800" cy="304800"/>
          </a:xfrm>
          <a:prstGeom prst="leftArrow">
            <a:avLst/>
          </a:prstGeom>
          <a:solidFill>
            <a:srgbClr val="FF000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2362200" y="2819400"/>
            <a:ext cx="3733800" cy="304800"/>
          </a:xfrm>
          <a:prstGeom prst="leftArrow">
            <a:avLst/>
          </a:prstGeom>
          <a:solidFill>
            <a:schemeClr val="tx2"/>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505200" y="4800600"/>
            <a:ext cx="3733800" cy="304800"/>
          </a:xfrm>
          <a:prstGeom prst="leftArrow">
            <a:avLst/>
          </a:prstGeom>
          <a:solidFill>
            <a:srgbClr val="FFFF0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1813</TotalTime>
  <Words>5442</Words>
  <Application>Microsoft Office PowerPoint</Application>
  <PresentationFormat>On-screen Show (4:3)</PresentationFormat>
  <Paragraphs>460</Paragraphs>
  <Slides>48</Slides>
  <Notes>35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Close Reading Modeling Method:  Example Tasks for 6-12</vt:lpstr>
      <vt:lpstr>Objectives</vt:lpstr>
      <vt:lpstr>PowerPoint Presentation</vt:lpstr>
      <vt:lpstr>PowerPoint Presentation</vt:lpstr>
      <vt:lpstr>PowerPoint Presentation</vt:lpstr>
      <vt:lpstr>What practices should continue?</vt:lpstr>
      <vt:lpstr>What could we do better?</vt:lpstr>
      <vt:lpstr>Baseball vs. Reading</vt:lpstr>
      <vt:lpstr>PowerPoint Presentation</vt:lpstr>
      <vt:lpstr>PowerPoint Presentation</vt:lpstr>
      <vt:lpstr>A Poem for My Librarian, Mrs. Long by Nikki Giovanni, Acolytes</vt:lpstr>
      <vt:lpstr>A Poem for My Librarian, Mrs. Long by Nikki Giovanni, Acolytes</vt:lpstr>
      <vt:lpstr>A Poem for My Librarian, Mrs. Long by Nikki Giovanni, Acolytes</vt:lpstr>
      <vt:lpstr>A Poem for My Librarian, Mrs. Long by Nikki Giovanni, Acolytes</vt:lpstr>
      <vt:lpstr>A Poem for My Librarian, Mrs. Long by Nikki Giovanni, Acolytes</vt:lpstr>
      <vt:lpstr>A Poem for My Librarian, Mrs. Long by Nikki Giovanni, Acolytes</vt:lpstr>
      <vt:lpstr>A Poem for My Librarian, Mrs. Long by Nikki Giovanni, Acolytes</vt:lpstr>
      <vt:lpstr>A Poem for My Librarian, Mrs. Long by Nikki Giovanni, Acolytes</vt:lpstr>
      <vt:lpstr>A Poem for My Librarian, Mrs. Long by Nikki Giovanni, Acolytes</vt:lpstr>
      <vt:lpstr>A Poem for My Librarian, Mrs. Long by Nikki Giovanni, Acolytes</vt:lpstr>
      <vt:lpstr>A Poem for My Librarian, Mrs. Long by Nikki Giovanni, Acolytes</vt:lpstr>
      <vt:lpstr>A Poem for My Librarian, Mrs. Long by Nikki Giovanni, Acolytes</vt:lpstr>
      <vt:lpstr>Other texts to compare...</vt:lpstr>
      <vt:lpstr>Sample Process for Literature</vt:lpstr>
      <vt:lpstr>PowerPoint Presentation</vt:lpstr>
      <vt:lpstr>PowerPoint Presentation</vt:lpstr>
      <vt:lpstr>PowerPoint Presentation</vt:lpstr>
      <vt:lpstr>Franklin D. Roosevelt’s State of the Union Address (1941)</vt:lpstr>
      <vt:lpstr>Franklin D. Roosevelt’s State of the Union Address (1941)</vt:lpstr>
      <vt:lpstr>Franklin D. Roosevelt’s State of the Union Address (1941)</vt:lpstr>
      <vt:lpstr>PowerPoint Presentation</vt:lpstr>
      <vt:lpstr>PowerPoint Presentation</vt:lpstr>
      <vt:lpstr>PowerPoint Presentation</vt:lpstr>
      <vt:lpstr>Franklin D. Roosevelt’s State of the Union Address (1941)</vt:lpstr>
      <vt:lpstr>Franklin D. Roosevelt’s State of the Union Address (1941)</vt:lpstr>
      <vt:lpstr>PowerPoint Presentation</vt:lpstr>
      <vt:lpstr>PowerPoint Presentation</vt:lpstr>
      <vt:lpstr>PowerPoint Presentation</vt:lpstr>
      <vt:lpstr>Franklin D. Roosevelt’s State of the Union Address (1941)</vt:lpstr>
      <vt:lpstr>Franklin D. Roosevelt’s State of the Union Address (1941)</vt:lpstr>
      <vt:lpstr>PowerPoint Presentation</vt:lpstr>
      <vt:lpstr>PowerPoint Presentation</vt:lpstr>
      <vt:lpstr>PowerPoint Presentation</vt:lpstr>
      <vt:lpstr>Sample Process for Informational Text</vt:lpstr>
      <vt:lpstr>PowerPoint Presentation</vt:lpstr>
      <vt:lpstr>Process</vt:lpstr>
      <vt:lpstr>References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 Reading:  Example Tasks for K-5</dc:title>
  <dc:creator>Jill Brown</dc:creator>
  <cp:lastModifiedBy>Brown, Jill</cp:lastModifiedBy>
  <cp:revision>244</cp:revision>
  <dcterms:created xsi:type="dcterms:W3CDTF">2012-05-29T16:23:34Z</dcterms:created>
  <dcterms:modified xsi:type="dcterms:W3CDTF">2013-08-19T16:25:42Z</dcterms:modified>
</cp:coreProperties>
</file>