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3" r:id="rId3"/>
    <p:sldId id="294" r:id="rId4"/>
    <p:sldId id="275" r:id="rId5"/>
    <p:sldId id="276" r:id="rId6"/>
    <p:sldId id="257" r:id="rId7"/>
    <p:sldId id="259" r:id="rId8"/>
    <p:sldId id="300" r:id="rId9"/>
    <p:sldId id="299" r:id="rId10"/>
    <p:sldId id="272" r:id="rId11"/>
    <p:sldId id="266" r:id="rId12"/>
    <p:sldId id="263" r:id="rId13"/>
    <p:sldId id="264" r:id="rId14"/>
    <p:sldId id="265" r:id="rId15"/>
    <p:sldId id="273" r:id="rId16"/>
    <p:sldId id="262" r:id="rId17"/>
    <p:sldId id="269" r:id="rId18"/>
    <p:sldId id="270" r:id="rId19"/>
    <p:sldId id="271" r:id="rId20"/>
    <p:sldId id="278" r:id="rId21"/>
    <p:sldId id="279" r:id="rId22"/>
    <p:sldId id="280" r:id="rId23"/>
    <p:sldId id="281" r:id="rId24"/>
    <p:sldId id="282" r:id="rId25"/>
    <p:sldId id="283" r:id="rId26"/>
    <p:sldId id="284" r:id="rId27"/>
    <p:sldId id="258" r:id="rId28"/>
    <p:sldId id="317" r:id="rId29"/>
    <p:sldId id="303" r:id="rId30"/>
    <p:sldId id="304" r:id="rId31"/>
    <p:sldId id="301" r:id="rId32"/>
    <p:sldId id="309" r:id="rId33"/>
    <p:sldId id="313" r:id="rId34"/>
    <p:sldId id="305" r:id="rId35"/>
    <p:sldId id="310" r:id="rId36"/>
    <p:sldId id="311" r:id="rId37"/>
    <p:sldId id="312" r:id="rId38"/>
    <p:sldId id="306" r:id="rId39"/>
    <p:sldId id="314" r:id="rId40"/>
    <p:sldId id="315" r:id="rId41"/>
    <p:sldId id="318" r:id="rId42"/>
    <p:sldId id="319" r:id="rId43"/>
    <p:sldId id="302" r:id="rId44"/>
    <p:sldId id="316" r:id="rId45"/>
    <p:sldId id="307" r:id="rId46"/>
    <p:sldId id="320"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307" autoAdjust="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423E70-0D66-49D3-BF39-3026C6838A84}" type="datetimeFigureOut">
              <a:rPr lang="en-US" smtClean="0"/>
              <a:pPr/>
              <a:t>8/19/2013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C5D986-CBD0-46DD-92C6-7554837D51E9}" type="slidenum">
              <a:rPr lang="en-US" smtClean="0"/>
              <a:pPr/>
              <a:t>‹#›</a:t>
            </a:fld>
            <a:endParaRPr lang="en-US"/>
          </a:p>
        </p:txBody>
      </p:sp>
    </p:spTree>
    <p:extLst>
      <p:ext uri="{BB962C8B-B14F-4D97-AF65-F5344CB8AC3E}">
        <p14:creationId xmlns:p14="http://schemas.microsoft.com/office/powerpoint/2010/main" val="294831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Introductions—note the facilitator’s guide that is used in conjunction</a:t>
            </a:r>
            <a:r>
              <a:rPr lang="en-US" baseline="0" dirty="0" smtClean="0"/>
              <a:t> with this presentation and task worksheets. Presentation lasts approximately an hour.</a:t>
            </a:r>
          </a:p>
          <a:p>
            <a:endParaRPr lang="en-US" dirty="0" smtClean="0"/>
          </a:p>
          <a:p>
            <a:r>
              <a:rPr lang="en-US" dirty="0" smtClean="0"/>
              <a:t>Define simply</a:t>
            </a:r>
            <a:r>
              <a:rPr lang="en-US" baseline="0" dirty="0" smtClean="0"/>
              <a:t> that Close Reading is a portion of the </a:t>
            </a:r>
            <a:r>
              <a:rPr lang="en-US" dirty="0" smtClean="0"/>
              <a:t>Text</a:t>
            </a:r>
            <a:r>
              <a:rPr lang="en-US" baseline="0" dirty="0" smtClean="0"/>
              <a:t> Complexity Model found in the Common Core State Standards made up of three portions.  These parts will be defined more carefully in this presentation but the Reader and Task portion will discuss more fully.</a:t>
            </a:r>
          </a:p>
          <a:p>
            <a:endParaRPr lang="en-US" baseline="0"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Bud, Not Buddy was</a:t>
            </a:r>
            <a:r>
              <a:rPr lang="en-US" baseline="0" dirty="0" smtClean="0"/>
              <a:t> selected because it is listed in the text exemplars located in Appendix B as a Second and Third grade read aloud and a Fourth and Fifth Grade independent read.  The book is only a suggested reading.</a:t>
            </a:r>
          </a:p>
          <a:p>
            <a:pPr>
              <a:buFont typeface="Arial" pitchFamily="34" charset="0"/>
              <a:buNone/>
            </a:pPr>
            <a:endParaRPr lang="en-US" baseline="0" dirty="0" smtClean="0"/>
          </a:p>
          <a:p>
            <a:r>
              <a:rPr lang="en-US" baseline="0" dirty="0" smtClean="0"/>
              <a:t>Give them a pencil and some note cards with an easy labeling system is best:  You can make up your own coding system but sticking to just a few at first  that are systematic reading strategies that can be supported by evidence from the text will best align with the CCSS.  The coding system we chose is listed in the upper left hand corner and should be easily used by all 2-5</a:t>
            </a:r>
            <a:r>
              <a:rPr lang="en-US" baseline="30000" dirty="0" smtClean="0"/>
              <a:t>th</a:t>
            </a:r>
            <a:r>
              <a:rPr lang="en-US" baseline="0" dirty="0" smtClean="0"/>
              <a:t> grade students. </a:t>
            </a:r>
            <a:endParaRPr lang="en-US" dirty="0" smtClean="0"/>
          </a:p>
          <a:p>
            <a:endParaRPr lang="en-US" dirty="0" smtClean="0"/>
          </a:p>
          <a:p>
            <a:r>
              <a:rPr lang="en-US" dirty="0" smtClean="0"/>
              <a:t>As a teacher begins a year,</a:t>
            </a:r>
            <a:r>
              <a:rPr lang="en-US" baseline="0" dirty="0" smtClean="0"/>
              <a:t> this is a typical research based strategy chart that may be posted at the front of the room.  Students need to be well versed in how to code a text using shorter texts to practice with prior to being asked to utilize this chart independently but once students are familiar with how to code text, a teacher may give a poem to students and ask them to do a first read. </a:t>
            </a:r>
          </a:p>
          <a:p>
            <a:endParaRPr lang="en-US" baseline="0" dirty="0" smtClean="0"/>
          </a:p>
          <a:p>
            <a:r>
              <a:rPr lang="en-US" dirty="0" smtClean="0"/>
              <a:t>This</a:t>
            </a:r>
            <a:r>
              <a:rPr lang="en-US" baseline="0" dirty="0" smtClean="0"/>
              <a:t> </a:t>
            </a:r>
            <a:r>
              <a:rPr lang="en-US" dirty="0" smtClean="0"/>
              <a:t>first time, the student will</a:t>
            </a:r>
            <a:r>
              <a:rPr lang="en-US" baseline="0" dirty="0" smtClean="0"/>
              <a:t> focus only on the actual chronological events and supporting details and the questions that fall under the  key ideas and details cluster.</a:t>
            </a:r>
          </a:p>
          <a:p>
            <a:pPr>
              <a:buFont typeface="Arial" pitchFamily="34" charset="0"/>
              <a:buNone/>
            </a:pPr>
            <a:endParaRPr lang="en-US" dirty="0" smtClean="0"/>
          </a:p>
          <a:p>
            <a:pPr>
              <a:buFont typeface="Arial" pitchFamily="34" charset="0"/>
              <a:buNone/>
            </a:pPr>
            <a:r>
              <a:rPr lang="en-US" dirty="0" smtClean="0"/>
              <a:t>The first time you read this through,</a:t>
            </a:r>
            <a:r>
              <a:rPr lang="en-US" baseline="0" dirty="0" smtClean="0"/>
              <a:t> focus only on the actual chronological events and supporting details.  The idea behind this is that we are frontloading too much and discussing too much of the text the first time through causing students to have too much support.</a:t>
            </a:r>
          </a:p>
          <a:p>
            <a:pPr>
              <a:buFont typeface="Arial" pitchFamily="34" charset="0"/>
              <a:buNone/>
            </a:pPr>
            <a:endParaRPr lang="en-US" baseline="0" dirty="0" smtClean="0"/>
          </a:p>
          <a:p>
            <a:pPr>
              <a:buFont typeface="Arial" pitchFamily="34" charset="0"/>
              <a:buNone/>
            </a:pPr>
            <a:r>
              <a:rPr lang="en-US" baseline="0" dirty="0" smtClean="0"/>
              <a:t>It is appropriate to scaffold and provide direction and support but only after a first read which allows students to grapple with the text and surmise which vocabulary is causing difficulty. Allowing students to wonder about a text first is critical in the thought process.  </a:t>
            </a:r>
          </a:p>
          <a:p>
            <a:pPr>
              <a:buFont typeface="Arial" pitchFamily="34" charset="0"/>
              <a:buNone/>
            </a:pPr>
            <a:endParaRPr lang="en-US" baseline="0" dirty="0" smtClean="0"/>
          </a:p>
          <a:p>
            <a:pPr>
              <a:buFont typeface="Arial" pitchFamily="34" charset="0"/>
              <a:buNone/>
            </a:pPr>
            <a:r>
              <a:rPr lang="en-US" baseline="0" dirty="0" smtClean="0"/>
              <a:t>In summary, give them a pencil and some note cards with an easy labeling system is best:  ? = I have a question about this, ! = I have an idea about this, #= I have a connection, 0-0 I can visualize this.  You can make up your own coding system but sticking to just 4 that are systematic reading strategies that can be supported by evidence from the text will best align with the CCSS.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participants to read the next 4 slides and use the coding system provided.  They may write in a different colored pencil or pen that should be provided to them at tables. At the end of the 4</a:t>
            </a:r>
            <a:r>
              <a:rPr lang="en-US" baseline="30000" dirty="0" smtClean="0"/>
              <a:t>th</a:t>
            </a:r>
            <a:r>
              <a:rPr lang="en-US" dirty="0" smtClean="0"/>
              <a:t> slide, participants</a:t>
            </a:r>
            <a:r>
              <a:rPr lang="en-US" baseline="0" dirty="0" smtClean="0"/>
              <a:t> will answer only questions that focus on the cluster </a:t>
            </a:r>
            <a:r>
              <a:rPr lang="en-US" b="1" baseline="0" dirty="0" smtClean="0"/>
              <a:t>key ideas and details.</a:t>
            </a:r>
            <a:r>
              <a:rPr lang="en-US" b="0" baseline="0" dirty="0" smtClean="0"/>
              <a:t>  </a:t>
            </a:r>
            <a:endParaRPr lang="en-US" b="1"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Remind participants that the questions that follow will only be from the </a:t>
            </a:r>
            <a:r>
              <a:rPr lang="en-US" b="1" baseline="0" dirty="0" smtClean="0"/>
              <a:t>key ideas and details </a:t>
            </a:r>
            <a:r>
              <a:rPr lang="en-US" baseline="0" dirty="0" smtClean="0"/>
              <a:t>portion of the CCSS no matter what grade level they choose a text from.  </a:t>
            </a:r>
          </a:p>
          <a:p>
            <a:endParaRPr lang="en-US" baseline="0" dirty="0" smtClean="0"/>
          </a:p>
          <a:p>
            <a:pPr>
              <a:buFont typeface="Arial" pitchFamily="34" charset="0"/>
              <a:buChar char="•"/>
            </a:pPr>
            <a:r>
              <a:rPr lang="en-US" baseline="0" dirty="0" smtClean="0"/>
              <a:t>Who is the person telling the story? </a:t>
            </a:r>
          </a:p>
          <a:p>
            <a:pPr>
              <a:buFont typeface="Arial" pitchFamily="34" charset="0"/>
              <a:buChar char="•"/>
            </a:pPr>
            <a:r>
              <a:rPr lang="en-US" baseline="0" dirty="0" smtClean="0"/>
              <a:t>Summarize the main event and details supporting the event.  What is explicitly stated in the text that supports those details? </a:t>
            </a:r>
          </a:p>
          <a:p>
            <a:pPr>
              <a:buFont typeface="Arial" pitchFamily="34" charset="0"/>
              <a:buChar char="•"/>
            </a:pPr>
            <a:r>
              <a:rPr lang="en-US" baseline="0" dirty="0" smtClean="0"/>
              <a:t>Describe the characters in this selection with regards to age.  What is the setting and time period?  How do you know?  </a:t>
            </a:r>
          </a:p>
          <a:p>
            <a:pPr>
              <a:buFont typeface="Arial" pitchFamily="34" charset="0"/>
              <a:buChar char="•"/>
            </a:pPr>
            <a:r>
              <a:rPr lang="en-US" baseline="0" dirty="0" smtClean="0"/>
              <a:t>What are the main character’s true feelings about being placed in temporary care?  What evidence supports that thought?</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As we</a:t>
            </a:r>
            <a:r>
              <a:rPr lang="en-US" baseline="0" dirty="0" smtClean="0"/>
              <a:t> move into the second reading, questions will focus on the second cluster of questions from the CCSS, </a:t>
            </a:r>
            <a:r>
              <a:rPr lang="en-US" b="1" baseline="0" dirty="0" smtClean="0"/>
              <a:t>craft and structure.   </a:t>
            </a:r>
            <a:r>
              <a:rPr lang="en-US" b="0" baseline="0" dirty="0" smtClean="0"/>
              <a:t>Craft and structure focus on the language, structure of the text, viewpoint of the characters, and the comparing and contrasting of viewpoints.</a:t>
            </a:r>
            <a:endParaRPr lang="en-US" b="1" baseline="0" dirty="0" smtClean="0"/>
          </a:p>
          <a:p>
            <a:pPr defTabSz="931774">
              <a:defRPr/>
            </a:pPr>
            <a:endParaRPr lang="en-US" b="1" baseline="0" dirty="0" smtClean="0"/>
          </a:p>
          <a:p>
            <a:pPr defTabSz="931774">
              <a:defRPr/>
            </a:pPr>
            <a:r>
              <a:rPr lang="en-US" dirty="0" smtClean="0"/>
              <a:t>Participants will now read a</a:t>
            </a:r>
            <a:r>
              <a:rPr lang="en-US" baseline="0" dirty="0" smtClean="0"/>
              <a:t> second time </a:t>
            </a:r>
            <a:r>
              <a:rPr lang="en-US" dirty="0" smtClean="0"/>
              <a:t>through.</a:t>
            </a:r>
            <a:r>
              <a:rPr lang="en-US" baseline="0" dirty="0" smtClean="0"/>
              <a:t> Allow time for participants to do so and to code as they would like.  In this portion of the power point, the text has been coded as if students have already highlighted and underlined the text according to the earlier coding system. If students had completed an actual second read in the classroom and the teacher collected it, the words and phrases highlighted offer the teacher the opportunity to scaffold and differentiate instruction the next day by utilizing questions from the students’ work. (Some words or phrases have been underlined, colored, highlighted or bolded for discussion purposes only). </a:t>
            </a:r>
          </a:p>
          <a:p>
            <a:pPr defTabSz="931774">
              <a:defRPr/>
            </a:pPr>
            <a:endParaRPr lang="en-US" baseline="0" dirty="0" smtClean="0"/>
          </a:p>
          <a:p>
            <a:pPr defTabSz="931774">
              <a:defRPr/>
            </a:pPr>
            <a:r>
              <a:rPr lang="en-US" baseline="0" dirty="0" smtClean="0"/>
              <a:t>Participants may utilize these as discussion points but the objective here is to discuss with a partner the craft and structure of the text after the second read.</a:t>
            </a:r>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smtClean="0"/>
              <a:t>Notice,</a:t>
            </a:r>
            <a:r>
              <a:rPr lang="en-US" baseline="0" dirty="0" smtClean="0"/>
              <a:t> I have bolded words that may need defining for better comprehension.  These are the tier 2 words that students may see in more than one type of text or may have more than one meaning.  Words in red may have synonyms or antonyms.  Words that are highlighted or underlined may have figurative language attached to them and could be defined in the craft and structure portion of the CCSS.  This section happened to have the title inserted and offered a point of discussion which is underlined in purple.</a:t>
            </a:r>
          </a:p>
          <a:p>
            <a:pPr defTabSz="931774">
              <a:defRPr/>
            </a:pPr>
            <a:endParaRPr lang="en-US" baseline="0" dirty="0" smtClean="0"/>
          </a:p>
          <a:p>
            <a:pPr defTabSz="931774">
              <a:defRPr/>
            </a:pPr>
            <a:r>
              <a:rPr lang="en-US" dirty="0" smtClean="0"/>
              <a:t>As</a:t>
            </a:r>
            <a:r>
              <a:rPr lang="en-US" baseline="0" dirty="0" smtClean="0"/>
              <a:t> students hear this section of the story, teachers begin to frame the next set of questions around the craft and structure of the story.  Stop to discuss with students however during the presentation, this may only be brought to light for the participants to reflect on. </a:t>
            </a:r>
          </a:p>
          <a:p>
            <a:pPr defTabSz="931774">
              <a:defRPr/>
            </a:pPr>
            <a:endParaRPr lang="en-US" baseline="0" dirty="0" smtClean="0"/>
          </a:p>
          <a:p>
            <a:pPr defTabSz="931774">
              <a:buFont typeface="Arial" pitchFamily="34" charset="0"/>
              <a:buChar char="•"/>
              <a:defRPr/>
            </a:pPr>
            <a:r>
              <a:rPr lang="en-US" baseline="0" dirty="0" smtClean="0"/>
              <a:t>Some possible questions might be to acknowledge the perspective or point of view of the Bud, Jerry and the caseworker.  </a:t>
            </a:r>
          </a:p>
          <a:p>
            <a:pPr defTabSz="931774">
              <a:buFont typeface="Arial" pitchFamily="34" charset="0"/>
              <a:buChar char="•"/>
              <a:defRPr/>
            </a:pPr>
            <a:r>
              <a:rPr lang="en-US" baseline="0" dirty="0" smtClean="0"/>
              <a:t>How did the beginning of the selection contribute to the ending?  </a:t>
            </a:r>
          </a:p>
          <a:p>
            <a:pPr defTabSz="931774">
              <a:buFont typeface="Arial" pitchFamily="34" charset="0"/>
              <a:buChar char="•"/>
              <a:defRPr/>
            </a:pPr>
            <a:r>
              <a:rPr lang="en-US" baseline="0" dirty="0" smtClean="0"/>
              <a:t>How do the characters interact with one another?  </a:t>
            </a:r>
          </a:p>
          <a:p>
            <a:pPr defTabSz="931774">
              <a:buFont typeface="Arial" pitchFamily="34" charset="0"/>
              <a:buChar char="•"/>
              <a:defRPr/>
            </a:pPr>
            <a:r>
              <a:rPr lang="en-US" baseline="0" dirty="0" smtClean="0"/>
              <a:t>What are some of the areas of figurative language that are used throughout the text? (shoes sounding like fire crackers, looked like he’s be   </a:t>
            </a:r>
          </a:p>
          <a:p>
            <a:pPr defTabSz="931774">
              <a:defRPr/>
            </a:pPr>
            <a:r>
              <a:rPr lang="en-US" baseline="0" dirty="0" smtClean="0"/>
              <a:t>    dipped in a pot of boiling milk, how she dragged out her words) These are underlined in yellow.  </a:t>
            </a:r>
          </a:p>
          <a:p>
            <a:pPr defTabSz="931774">
              <a:buFont typeface="Arial" pitchFamily="34" charset="0"/>
              <a:buChar char="•"/>
              <a:defRPr/>
            </a:pPr>
            <a:r>
              <a:rPr lang="en-US" baseline="0" dirty="0" smtClean="0"/>
              <a:t>What is the author’s meaning behind these words?  </a:t>
            </a:r>
          </a:p>
          <a:p>
            <a:pPr defTabSz="931774">
              <a:buFont typeface="Arial" pitchFamily="34" charset="0"/>
              <a:buChar char="•"/>
              <a:defRPr/>
            </a:pPr>
            <a:r>
              <a:rPr lang="en-US" baseline="0" dirty="0" smtClean="0"/>
              <a:t>What illustrations come to mind?  </a:t>
            </a:r>
          </a:p>
          <a:p>
            <a:pPr defTabSz="931774">
              <a:buFont typeface="Arial" pitchFamily="34" charset="0"/>
              <a:buChar char="•"/>
              <a:defRPr/>
            </a:pPr>
            <a:r>
              <a:rPr lang="en-US" baseline="0" dirty="0" smtClean="0"/>
              <a:t>Is first or third person narration being used?</a:t>
            </a:r>
          </a:p>
          <a:p>
            <a:pPr defTabSz="931774">
              <a:buFont typeface="Arial" pitchFamily="34" charset="0"/>
              <a:buChar char="•"/>
              <a:defRPr/>
            </a:pPr>
            <a:r>
              <a:rPr lang="en-US" baseline="0" dirty="0" smtClean="0"/>
              <a:t>What could be the author’s purpose for using first or third?  </a:t>
            </a:r>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facial</a:t>
            </a:r>
            <a:r>
              <a:rPr lang="en-US" baseline="0" dirty="0" smtClean="0"/>
              <a:t> expression would Jerry have on his face?  Is there an emotion word that could describe this look?  How could that be drawn?  Make a list of all the emotions that are stated in the selection and then discuss how the true feelings of the characters might actually be exhibited.  What phrases elicit the evidence?</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17</a:t>
            </a:fld>
            <a:endParaRPr lang="en-US"/>
          </a:p>
        </p:txBody>
      </p:sp>
    </p:spTree>
    <p:extLst>
      <p:ext uri="{BB962C8B-B14F-4D97-AF65-F5344CB8AC3E}">
        <p14:creationId xmlns:p14="http://schemas.microsoft.com/office/powerpoint/2010/main" val="937664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section there are conflicting emotions – the boys are being told to be “cheerful, helpful, and grateful” but how do they really feel?  What evidence in the text supports the true feelings of the characters?</a:t>
            </a:r>
          </a:p>
          <a:p>
            <a:endParaRPr lang="en-US" baseline="0" dirty="0" smtClean="0"/>
          </a:p>
          <a:p>
            <a:r>
              <a:rPr lang="en-US" baseline="0" dirty="0" smtClean="0"/>
              <a:t>What are the antonyms/synonyms meanings of the words?</a:t>
            </a:r>
          </a:p>
          <a:p>
            <a:endParaRPr lang="en-US" baseline="0" dirty="0" smtClean="0"/>
          </a:p>
          <a:p>
            <a:r>
              <a:rPr lang="en-US" baseline="0" dirty="0" smtClean="0"/>
              <a:t>Does the time period have something to do with the author choosing the word sleep room?</a:t>
            </a:r>
          </a:p>
          <a:p>
            <a:endParaRPr lang="en-US" baseline="0"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What visualization comes to mind when the phrase “I felt like I was walking in my sleep” is heard?  </a:t>
            </a:r>
          </a:p>
          <a:p>
            <a:pPr defTabSz="931774">
              <a:defRPr/>
            </a:pPr>
            <a:r>
              <a:rPr lang="en-US" baseline="0" dirty="0" smtClean="0"/>
              <a:t>What does the term “</a:t>
            </a:r>
            <a:r>
              <a:rPr lang="en-US" baseline="0" dirty="0" err="1" smtClean="0"/>
              <a:t>jim</a:t>
            </a:r>
            <a:r>
              <a:rPr lang="en-US" baseline="0" dirty="0" smtClean="0"/>
              <a:t>-jammed” mean?</a:t>
            </a:r>
          </a:p>
          <a:p>
            <a:pPr defTabSz="931774">
              <a:defRPr/>
            </a:pPr>
            <a:endParaRPr lang="en-US" baseline="0" dirty="0" smtClean="0"/>
          </a:p>
          <a:p>
            <a:pPr defTabSz="931774">
              <a:defRPr/>
            </a:pPr>
            <a:r>
              <a:rPr lang="en-US" baseline="0" dirty="0" smtClean="0"/>
              <a:t>At any point, are there terms that can have graphics inserted from online dictionaries inserted to better explain or give pictorial representation?  Foster home may need identification from this time period and is a good way to incorporate technology.</a:t>
            </a:r>
          </a:p>
          <a:p>
            <a:pPr defTabSz="931774">
              <a:defRPr/>
            </a:pPr>
            <a:endParaRPr lang="en-US" baseline="0" dirty="0" smtClean="0"/>
          </a:p>
          <a:p>
            <a:pPr defTabSz="931774">
              <a:defRPr/>
            </a:pPr>
            <a:r>
              <a:rPr lang="en-US" baseline="0" dirty="0" smtClean="0"/>
              <a:t>Turn and talk to your neighbor about the answers....give a moment for people to offer a few responses.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After finishing</a:t>
            </a:r>
            <a:r>
              <a:rPr lang="en-US" baseline="0" dirty="0" smtClean="0"/>
              <a:t> just two reads, a student has chosen the areas that they are questioning, the ideas that they need more assistance with, class discussion is taking place, a powerful understanding is occurring, and a more engaged student is emerging.  There was no homework, a shorter text was utilized and literary objectives and concepts are being met. </a:t>
            </a:r>
          </a:p>
          <a:p>
            <a:pPr defTabSz="931774">
              <a:defRPr/>
            </a:pPr>
            <a:r>
              <a:rPr lang="en-US" baseline="0" dirty="0" smtClean="0"/>
              <a:t> </a:t>
            </a:r>
            <a:endParaRPr lang="en-US" dirty="0" smtClean="0"/>
          </a:p>
          <a:p>
            <a:pPr defTabSz="931774">
              <a:defRPr/>
            </a:pPr>
            <a:r>
              <a:rPr lang="en-US" dirty="0" smtClean="0"/>
              <a:t>As we move</a:t>
            </a:r>
            <a:r>
              <a:rPr lang="en-US" baseline="0" dirty="0" smtClean="0"/>
              <a:t> to</a:t>
            </a:r>
            <a:r>
              <a:rPr lang="en-US" dirty="0" smtClean="0"/>
              <a:t> the third and final reading for this presentation, questions will </a:t>
            </a:r>
            <a:r>
              <a:rPr lang="en-US" baseline="0" dirty="0" smtClean="0"/>
              <a:t>be framed around the cluster of </a:t>
            </a:r>
            <a:r>
              <a:rPr lang="en-US" b="1" baseline="0" dirty="0" smtClean="0"/>
              <a:t>integration of ideas and knowledge</a:t>
            </a:r>
            <a:r>
              <a:rPr lang="en-US" baseline="0" dirty="0" smtClean="0"/>
              <a:t>.  When participants reread this time, they will evaluate claims made in the text and the validity of those claims, they will analyze the integration of content as it is presented in different media formats and compare different approaches that authors take on similar themes in two or more texts.</a:t>
            </a:r>
          </a:p>
          <a:p>
            <a:endParaRPr lang="en-US"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participants to reread for a final time and ask them to focus on the following questions:</a:t>
            </a:r>
          </a:p>
          <a:p>
            <a:endParaRPr lang="en-US" dirty="0" smtClean="0"/>
          </a:p>
          <a:p>
            <a:pPr>
              <a:buFont typeface="Arial" pitchFamily="34" charset="0"/>
              <a:buChar char="•"/>
            </a:pPr>
            <a:r>
              <a:rPr lang="en-US" baseline="0" dirty="0" smtClean="0"/>
              <a:t>How did the character’s mood change from beginning of the selection to the end of the story?  Focus on the last words, “</a:t>
            </a:r>
            <a:r>
              <a:rPr lang="en-US" dirty="0" smtClean="0"/>
              <a:t>But the tears coming </a:t>
            </a:r>
          </a:p>
          <a:p>
            <a:pPr>
              <a:buFont typeface="Arial" pitchFamily="34" charset="0"/>
              <a:buNone/>
            </a:pPr>
            <a:r>
              <a:rPr lang="en-US" dirty="0" smtClean="0"/>
              <a:t>     out doesn’t happen to me anymore, I don’t know when it first happened, but it seems like my eyes don’t cry anymore.”</a:t>
            </a:r>
            <a:endParaRPr lang="en-US" baseline="0" dirty="0" smtClean="0"/>
          </a:p>
          <a:p>
            <a:pPr>
              <a:buFont typeface="Arial" pitchFamily="34" charset="0"/>
              <a:buChar char="•"/>
            </a:pPr>
            <a:r>
              <a:rPr lang="en-US" baseline="0" dirty="0" smtClean="0"/>
              <a:t>What if this story took place in a different time period, how would that change the selection?  Especially if the time period is now...  </a:t>
            </a:r>
          </a:p>
          <a:p>
            <a:pPr>
              <a:buFont typeface="Arial" pitchFamily="34" charset="0"/>
              <a:buChar char="•"/>
            </a:pPr>
            <a:r>
              <a:rPr lang="en-US" baseline="0" dirty="0" smtClean="0"/>
              <a:t>What race do you assume Bud and Jerry are?  </a:t>
            </a:r>
          </a:p>
          <a:p>
            <a:pPr>
              <a:buFont typeface="Arial" pitchFamily="34" charset="0"/>
              <a:buChar char="•"/>
            </a:pPr>
            <a:r>
              <a:rPr lang="en-US" baseline="0" dirty="0" smtClean="0"/>
              <a:t>If the reader hasn’t seen the cover of the book, how does the story change if Bud is a female?</a:t>
            </a:r>
          </a:p>
          <a:p>
            <a:pPr>
              <a:buFont typeface="Arial" pitchFamily="34" charset="0"/>
              <a:buChar char="•"/>
            </a:pPr>
            <a:r>
              <a:rPr lang="en-US" baseline="0" dirty="0" smtClean="0"/>
              <a:t>Discuss the representation of food in the text and how the author has the children leave with just a couple of pieces of fruit.  Discuss poverty and what pros there might be to being in this setting and the cons.  What other causes from this time period could cause children to live in this </a:t>
            </a:r>
          </a:p>
          <a:p>
            <a:pPr>
              <a:buFont typeface="Arial" pitchFamily="34" charset="0"/>
              <a:buNone/>
            </a:pPr>
            <a:r>
              <a:rPr lang="en-US" baseline="0" dirty="0" smtClean="0"/>
              <a:t>     setting?</a:t>
            </a:r>
          </a:p>
          <a:p>
            <a:pPr>
              <a:buFont typeface="Arial" pitchFamily="34" charset="0"/>
              <a:buChar char="•"/>
            </a:pPr>
            <a:r>
              <a:rPr lang="en-US" baseline="0" dirty="0" smtClean="0"/>
              <a:t>If possible, find an informational text about foster care from a different cultural perspective and compare and contrast the temporary home   </a:t>
            </a:r>
          </a:p>
          <a:p>
            <a:pPr>
              <a:buFont typeface="Arial" pitchFamily="34" charset="0"/>
              <a:buNone/>
            </a:pPr>
            <a:r>
              <a:rPr lang="en-US" baseline="0" dirty="0" smtClean="0"/>
              <a:t>    setting to this text.  </a:t>
            </a:r>
          </a:p>
          <a:p>
            <a:pPr>
              <a:buFont typeface="Arial" pitchFamily="34" charset="0"/>
              <a:buChar char="•"/>
            </a:pPr>
            <a:r>
              <a:rPr lang="en-US" baseline="0" dirty="0" smtClean="0"/>
              <a:t>Students could also create a specific visual or oral representation of the setting using descriptions and inferences from the two texts.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a:t>
            </a:r>
            <a:r>
              <a:rPr lang="en-US" baseline="0" dirty="0" smtClean="0"/>
              <a:t> of this presentation are outlined here.  If time, we will practice the close reading activity.  The activity outlined here is adapted from a text by Dr. Doug Fisher and Dr. Nancy Frey and Diane Lapp entitled </a:t>
            </a:r>
            <a:r>
              <a:rPr lang="en-US" i="1" baseline="0" dirty="0" smtClean="0"/>
              <a:t>Text Complexity: Raising Rigor in Reading.</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texts are suggestions to help in comparing</a:t>
            </a:r>
            <a:r>
              <a:rPr lang="en-US" baseline="0" dirty="0" smtClean="0"/>
              <a:t> </a:t>
            </a:r>
            <a:r>
              <a:rPr lang="en-US" baseline="0" smtClean="0"/>
              <a:t>other texts to Bud, Not Buddy.</a:t>
            </a:r>
            <a:endParaRPr lang="en-US"/>
          </a:p>
        </p:txBody>
      </p:sp>
      <p:sp>
        <p:nvSpPr>
          <p:cNvPr id="4" name="Slide Number Placeholder 3"/>
          <p:cNvSpPr>
            <a:spLocks noGrp="1"/>
          </p:cNvSpPr>
          <p:nvPr>
            <p:ph type="sldNum" sz="quarter" idx="10"/>
          </p:nvPr>
        </p:nvSpPr>
        <p:spPr/>
        <p:txBody>
          <a:bodyPr/>
          <a:lstStyle/>
          <a:p>
            <a:fld id="{00C5D986-CBD0-46DD-92C6-7554837D51E9}"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These are the clusters</a:t>
            </a:r>
            <a:r>
              <a:rPr lang="en-US" baseline="0" dirty="0" smtClean="0"/>
              <a:t> and their topics of discussion.  Refer to the activity worksheets to assist with the process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we move onto the informational process for close reading strategy.  Notice the standards are clustered the same in informational text as they are in literature: key ideas, craft and structure, and integration of knowledge and ideas.</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 reading in informational</a:t>
            </a:r>
            <a:r>
              <a:rPr lang="en-US" baseline="0" dirty="0" smtClean="0"/>
              <a:t> text is generally the same as for literature with regards to the process.  It is a transaction between the reader and the text.  A teacher is still providing text dependent questions that require students to dive back into the text to search for the answers.  Students are still analyzing, understanding, providing evidence and justification for their answers. Students will still code the text and a discussion will still ensue regarding the text.  Allow participants to read the following text and code if they so choose.  Questions after the first read will be formed around the first cluster of CCSS—key ideas and details.  Discussion should include the coding of the text along with the questions from the </a:t>
            </a:r>
            <a:r>
              <a:rPr lang="en-US" baseline="0" smtClean="0"/>
              <a:t>first cluster.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regards to informational</a:t>
            </a:r>
            <a:r>
              <a:rPr lang="en-US" baseline="0" dirty="0" smtClean="0"/>
              <a:t> text however, students will have to critically read with analysis, which means recognizing the aspects of a text that control the meaning such as text features.  They will also have to control and grapple with how to think about what is found in the text which means interpreting the data or the process of inferring.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readings require basic comprehension.  Students should restate the points in an article or text that mirror the original topic.  Students focus in elementary should be to decode and read the information fluently and replicate the meaning intended by the author.  The key skills at this level should be summarizing and paraphrasing both in reading and writing.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discussion</a:t>
            </a:r>
            <a:r>
              <a:rPr lang="en-US" baseline="0" dirty="0" smtClean="0"/>
              <a:t> questions that will be a focus for the first read will be as follows:</a:t>
            </a:r>
          </a:p>
          <a:p>
            <a:r>
              <a:rPr lang="en-US" baseline="0" dirty="0" smtClean="0"/>
              <a:t>	</a:t>
            </a:r>
          </a:p>
          <a:p>
            <a:r>
              <a:rPr lang="en-US" baseline="0" dirty="0" smtClean="0"/>
              <a:t>Summarize the main points of this text.</a:t>
            </a:r>
          </a:p>
          <a:p>
            <a:r>
              <a:rPr lang="en-US" baseline="0" dirty="0" smtClean="0"/>
              <a:t>The text says the lord knew what this meant when the King would stop at the Manor.  What did it mean?</a:t>
            </a:r>
          </a:p>
          <a:p>
            <a:r>
              <a:rPr lang="en-US" baseline="0" dirty="0" smtClean="0"/>
              <a:t>What specific preparations were made?  Infer what other preparations would be made drawing on background knowledge of previous party planning.</a:t>
            </a:r>
          </a:p>
          <a:p>
            <a:r>
              <a:rPr lang="en-US" baseline="0" dirty="0" smtClean="0"/>
              <a:t>Since there were no stores to go to, what other types of activities may have had to been made?  For example, how is honey made?  What time frame does this take?  Insert a video showing the process.</a:t>
            </a:r>
          </a:p>
          <a:p>
            <a:r>
              <a:rPr lang="en-US" baseline="0" dirty="0" smtClean="0"/>
              <a:t>Where do they think this took place?</a:t>
            </a:r>
          </a:p>
          <a:p>
            <a:r>
              <a:rPr lang="en-US" baseline="0" dirty="0" smtClean="0"/>
              <a:t>What time of year?  What time period?</a:t>
            </a:r>
          </a:p>
          <a:p>
            <a:r>
              <a:rPr lang="en-US" baseline="0" dirty="0" smtClean="0"/>
              <a:t>Draw a diagram of what the manor looked like.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visit www.corestandards.org, click on “The Standards” tab, this page is what is seen.</a:t>
            </a:r>
          </a:p>
          <a:p>
            <a:r>
              <a:rPr lang="en-US" baseline="0" dirty="0" smtClean="0"/>
              <a:t>Appendices A, B, and C are worth reading but A is where the Text Complexity Model is located and defined in more detail.</a:t>
            </a:r>
          </a:p>
          <a:p>
            <a:r>
              <a:rPr lang="en-US" baseline="0" dirty="0" smtClean="0"/>
              <a:t>Appendix B holds all the text exemplars and task examples.</a:t>
            </a:r>
          </a:p>
          <a:p>
            <a:r>
              <a:rPr lang="en-US" baseline="0" dirty="0" smtClean="0"/>
              <a:t>Appendix C holds writing samples and task examples as well.</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difference</a:t>
            </a:r>
            <a:r>
              <a:rPr lang="en-US" baseline="0" dirty="0" smtClean="0"/>
              <a:t> between text features and text structures.  It is important to teach both but one is a support for locating and learning information while the other is </a:t>
            </a:r>
            <a:r>
              <a:rPr lang="en-US" sz="1200" u="none" strike="noStrike" kern="1200" dirty="0" smtClean="0">
                <a:solidFill>
                  <a:schemeClr val="tx1"/>
                </a:solidFill>
                <a:latin typeface="+mn-lt"/>
                <a:ea typeface="+mn-ea"/>
                <a:cs typeface="+mn-cs"/>
              </a:rPr>
              <a:t>semantic and syntactic organizational arrangements used to present written information. </a:t>
            </a:r>
            <a:br>
              <a:rPr lang="en-US" sz="1200" u="none" strike="noStrike" kern="1200" dirty="0" smtClean="0">
                <a:solidFill>
                  <a:schemeClr val="tx1"/>
                </a:solidFill>
                <a:latin typeface="+mn-lt"/>
                <a:ea typeface="+mn-ea"/>
                <a:cs typeface="+mn-cs"/>
              </a:rPr>
            </a:br>
            <a:endParaRPr lang="en-US" dirty="0" smtClean="0"/>
          </a:p>
          <a:p>
            <a:r>
              <a:rPr lang="en-US" dirty="0" smtClean="0"/>
              <a:t>It’s extremely important</a:t>
            </a:r>
            <a:r>
              <a:rPr lang="en-US" baseline="0" dirty="0" smtClean="0"/>
              <a:t> to teach text structures to students from a very early age. Utilizing read </a:t>
            </a:r>
            <a:r>
              <a:rPr lang="en-US" baseline="0" dirty="0" err="1" smtClean="0"/>
              <a:t>alouds</a:t>
            </a:r>
            <a:r>
              <a:rPr lang="en-US" baseline="0" dirty="0" smtClean="0"/>
              <a:t> to support this is important and there is a PowerPoint listed in the references that suggests different texts for each text feature.  Although teaching the text structure in isolation at first to allow for the recognition of it is necessary, it is important for students and teachers to recognize that most authors will not rely on one text structure during their writing.  This is especially true in a science or social studies text book.  </a:t>
            </a:r>
          </a:p>
          <a:p>
            <a:endParaRPr lang="en-US" baseline="0" dirty="0" smtClean="0"/>
          </a:p>
          <a:p>
            <a:r>
              <a:rPr lang="en-US" baseline="0" dirty="0" smtClean="0"/>
              <a:t>Synthesizing of the text structures then becomes the ultimate goal in reading informational texts.  Therefore, lesson preparation is essential.  A teacher must understand that literally, line by line must be studied during close reading and the structure of each sentence must be studied in order identification of the appropriate feature and full comprehension.  Although this seems cumbersome at first, worthy note taking for later use eases this stress and does get easier over time.</a:t>
            </a:r>
          </a:p>
          <a:p>
            <a:endParaRPr lang="en-US" baseline="0" dirty="0" smtClean="0"/>
          </a:p>
          <a:p>
            <a:r>
              <a:rPr lang="en-US" baseline="0" dirty="0" smtClean="0"/>
              <a:t>Although maps, diagrams, illustrations, timelines, captions, etc…are important, what the students understands from those features and how the author used them to contribute to the meaning of the text is the end goal for the reader to walk away with.  </a:t>
            </a:r>
          </a:p>
          <a:p>
            <a:endParaRPr lang="en-US" baseline="0" dirty="0"/>
          </a:p>
          <a:p>
            <a:r>
              <a:rPr lang="en-US" baseline="0" dirty="0" smtClean="0"/>
              <a:t>Word clues do assist with text feature identification and over time, quick skimming of the text may ensue for the student and the teacher.  Independence is the desired outcome.  </a:t>
            </a:r>
          </a:p>
        </p:txBody>
      </p:sp>
      <p:sp>
        <p:nvSpPr>
          <p:cNvPr id="4" name="Slide Number Placeholder 3"/>
          <p:cNvSpPr>
            <a:spLocks noGrp="1"/>
          </p:cNvSpPr>
          <p:nvPr>
            <p:ph type="sldNum" sz="quarter" idx="10"/>
          </p:nvPr>
        </p:nvSpPr>
        <p:spPr/>
        <p:txBody>
          <a:bodyPr/>
          <a:lstStyle/>
          <a:p>
            <a:fld id="{00C5D986-CBD0-46DD-92C6-7554837D51E9}"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While completing</a:t>
            </a:r>
            <a:r>
              <a:rPr lang="en-US" baseline="0" dirty="0" smtClean="0"/>
              <a:t> a second read, students and teachers should focus on the notes that were taken during the first read at the time of the coding of the text.  Discussions should ensue around the marking of the text to identify vocabulary that might need to be discussed, both tier two and tier three.  Students can have engaging conversations about utilizing the one syllable word summary strategy or 10 important word strategy.  This is a handout that is in your packet with directions on how to use it.  Another suggestion for vocabulary is to highlight the words and attach media just as we did in the previous literature reading.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At this time the text also needs to be analyzed for structure, organization, genre, purpose, and author’s perspective.  As students progress through the elementary grades, an author’s perspective can be analyzed regarding their intent to persuade. Finally, the text should be carefully examined and analyzed to determine how it conveys ideas. </a:t>
            </a:r>
          </a:p>
          <a:p>
            <a:endParaRPr lang="en-US" baseline="0" dirty="0" smtClean="0"/>
          </a:p>
          <a:p>
            <a:r>
              <a:rPr lang="en-US" baseline="0" dirty="0" smtClean="0"/>
              <a:t>Some questions that would direct students to this are:</a:t>
            </a:r>
          </a:p>
          <a:p>
            <a:r>
              <a:rPr lang="en-US" baseline="0" dirty="0" smtClean="0"/>
              <a:t>	What topics are discussed?</a:t>
            </a:r>
          </a:p>
          <a:p>
            <a:r>
              <a:rPr lang="en-US" baseline="0" dirty="0" smtClean="0"/>
              <a:t>	What is the purpose of the text--This is where the type of text features are employed.  Ask participants to 	convey what they believe the overall structure of this text is at a table discussion and what evidence 	supports that.   </a:t>
            </a:r>
          </a:p>
          <a:p>
            <a:r>
              <a:rPr lang="en-US" baseline="0" dirty="0" smtClean="0"/>
              <a:t>	What examples of evidence are used?--students share the types of words that support this</a:t>
            </a:r>
          </a:p>
          <a:p>
            <a:r>
              <a:rPr lang="en-US" baseline="0" dirty="0" smtClean="0"/>
              <a:t>	What conclusions can be reached?</a:t>
            </a:r>
          </a:p>
          <a:p>
            <a:r>
              <a:rPr lang="en-US" baseline="0" dirty="0" smtClean="0"/>
              <a:t>	What is the author’s perspective?</a:t>
            </a:r>
          </a:p>
          <a:p>
            <a:r>
              <a:rPr lang="en-US" baseline="0" dirty="0" smtClean="0"/>
              <a:t>	Is there a motive for writing this text?</a:t>
            </a:r>
          </a:p>
          <a:p>
            <a:r>
              <a:rPr lang="en-US" baseline="0" dirty="0" smtClean="0"/>
              <a:t>	Is there any imagery, figures of speech, tone or dialogue used in the text?</a:t>
            </a:r>
          </a:p>
          <a:p>
            <a:r>
              <a:rPr lang="en-US" baseline="0" dirty="0" smtClean="0"/>
              <a:t>	Draw on the point of views of each type of employee or character involved in the preparation and write 	about what there particular duties were leading up to the King’s arrival.   What skills would have been 	necessary and where would they have been taught those skills?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t>
            </a:r>
            <a:r>
              <a:rPr lang="en-US" baseline="30000" dirty="0" smtClean="0"/>
              <a:t>rd</a:t>
            </a:r>
            <a:r>
              <a:rPr lang="en-US" dirty="0" smtClean="0"/>
              <a:t> read</a:t>
            </a:r>
          </a:p>
          <a:p>
            <a:endParaRPr lang="en-US" dirty="0" smtClean="0"/>
          </a:p>
          <a:p>
            <a:r>
              <a:rPr lang="en-US" dirty="0" smtClean="0"/>
              <a:t>The questions to focus</a:t>
            </a:r>
            <a:r>
              <a:rPr lang="en-US" baseline="0" dirty="0" smtClean="0"/>
              <a:t> on during a third read would be from the Integration of Knowledge and Ideas cluster of the CCSS.  It is important to note that other information should be retrieved from different sources such as the internet or other texts that support this time period.  These do not have to just include books but can be pictorial representations that pertain to the same subject matter or content area that is being discussed. Pull out the representations that were drawn at the beginning and find representations on the internet and compare and contrast the drawings that students made to the text and the internet representations. The websites located here are provided to assist the teacher or presenter in finding other sources to meet the standards from the cluster of Integration Of Knowledge and Ideas.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reading a third time, break the class into three or four groups and ask the students to research a particular group: the serfs, the nobility, the manor owners and the court members.  What would their life have been like?  This is different than their duties with regards to the preparations for the feast.  How did one manage to become a particular member of the group they are researching?  Could they ever elevate to another group? What could be the pros/cons to being a member of that particular group?  What if the belief systems did not match the member of the group?  What would be the cost of leaving it? </a:t>
            </a:r>
          </a:p>
          <a:p>
            <a:endParaRPr lang="en-US" baseline="0" dirty="0" smtClean="0"/>
          </a:p>
          <a:p>
            <a:r>
              <a:rPr lang="en-US" baseline="0" dirty="0" smtClean="0"/>
              <a:t>Are there connections to this type of activity that students can make?  Other festivals or events that this much preparation would be made?  Describe that event and use the same amount of detail in a writing assignment that would demonstrate the same amount of understanding with key ideas and details </a:t>
            </a:r>
            <a:r>
              <a:rPr lang="en-US" baseline="0" smtClean="0"/>
              <a:t>of this event.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As a final review</a:t>
            </a:r>
            <a:r>
              <a:rPr lang="en-US" baseline="0" dirty="0" smtClean="0"/>
              <a:t> for informational text, t</a:t>
            </a:r>
            <a:r>
              <a:rPr lang="en-US" dirty="0" smtClean="0"/>
              <a:t>hese are the clusters</a:t>
            </a:r>
            <a:r>
              <a:rPr lang="en-US" baseline="0" dirty="0" smtClean="0"/>
              <a:t> and their topics of discussion.  Refer to the activity worksheets to assist with the process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was found on</a:t>
            </a:r>
            <a:r>
              <a:rPr lang="en-US" baseline="0" dirty="0" smtClean="0"/>
              <a:t> </a:t>
            </a:r>
            <a:r>
              <a:rPr lang="en-US" baseline="0" dirty="0" err="1" smtClean="0"/>
              <a:t>Pinterest</a:t>
            </a:r>
            <a:r>
              <a:rPr lang="en-US" baseline="0" dirty="0" smtClean="0"/>
              <a:t>. It was created by a Race to the Top Network Team from Jefferson-Lewis-Hamilton-Herkimer-Oneida in New York.  This gives the who, what, where, when and why close reading strategy should be employed and types of how the student and teacher text selections and preparations should be considered. </a:t>
            </a:r>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trike="noStrike" dirty="0" smtClean="0"/>
              <a:t>A</a:t>
            </a:r>
            <a:r>
              <a:rPr lang="en-US" strike="noStrike" baseline="0" dirty="0" smtClean="0"/>
              <a:t> final review of the process for close reading whether in literature or informational text is located here.  When designing questions, they should be reflective of the clusters at the grade level or content area you teach.</a:t>
            </a:r>
            <a:endParaRPr lang="en-US" strike="noStrike"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Appendix A defines</a:t>
            </a:r>
            <a:r>
              <a:rPr lang="en-US" baseline="0" dirty="0" smtClean="0"/>
              <a:t> the 3 components of the Text Complexity Model.  They are:</a:t>
            </a:r>
          </a:p>
          <a:p>
            <a:pPr marL="232943" indent="-232943">
              <a:buAutoNum type="arabicPeriod"/>
            </a:pPr>
            <a:r>
              <a:rPr lang="en-US" baseline="0" dirty="0" smtClean="0"/>
              <a:t>Qualitative which measures the levels of meaning, structure, language conventions and clarity as well as knowledge demands. (mood, figurative language, poetic rhythms, etc)</a:t>
            </a:r>
          </a:p>
          <a:p>
            <a:pPr marL="232943" indent="-232943">
              <a:buAutoNum type="arabicPeriod"/>
            </a:pPr>
            <a:r>
              <a:rPr lang="en-US" baseline="0" dirty="0" smtClean="0"/>
              <a:t>Quantitative which measures the readability of the text and is often scored by software. (Sentence length, number of words in a paragraph, number of times a word is used, etc).</a:t>
            </a:r>
          </a:p>
          <a:p>
            <a:pPr marL="232943" indent="-232943">
              <a:buAutoNum type="arabicPeriod"/>
            </a:pPr>
            <a:r>
              <a:rPr lang="en-US" baseline="0" dirty="0" smtClean="0"/>
              <a:t>Reader and task considerations take into account the background knowledge of the reader as well as the reader’s motivation, interests and the task given.  This third and final component is to be measured by educators using their professional judgment and what they have seen exhibited by a student in a classroom.</a:t>
            </a:r>
          </a:p>
        </p:txBody>
      </p:sp>
      <p:sp>
        <p:nvSpPr>
          <p:cNvPr id="4" name="Slide Number Placeholder 3"/>
          <p:cNvSpPr>
            <a:spLocks noGrp="1"/>
          </p:cNvSpPr>
          <p:nvPr>
            <p:ph type="sldNum" sz="quarter" idx="10"/>
          </p:nvPr>
        </p:nvSpPr>
        <p:spPr/>
        <p:txBody>
          <a:bodyPr/>
          <a:lstStyle/>
          <a:p>
            <a:fld id="{5BB9DF3B-48CC-49E1-B369-6514D1E70A5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3</a:t>
            </a:r>
            <a:r>
              <a:rPr lang="en-US" baseline="30000" dirty="0" smtClean="0"/>
              <a:t>rd</a:t>
            </a:r>
            <a:r>
              <a:rPr lang="en-US" baseline="0" dirty="0" smtClean="0"/>
              <a:t> step  is the step that must be determined by the teacher. </a:t>
            </a:r>
          </a:p>
          <a:p>
            <a:endParaRPr lang="en-US" baseline="0" dirty="0" smtClean="0"/>
          </a:p>
          <a:p>
            <a:r>
              <a:rPr lang="en-US" baseline="0" dirty="0" smtClean="0"/>
              <a:t>Is the student motivated to read this text?  </a:t>
            </a:r>
          </a:p>
          <a:p>
            <a:r>
              <a:rPr lang="en-US" baseline="0" dirty="0" smtClean="0"/>
              <a:t>What knowledge and experience do they have about the topic they will be reading?  </a:t>
            </a:r>
          </a:p>
          <a:p>
            <a:r>
              <a:rPr lang="en-US" baseline="0" dirty="0" smtClean="0"/>
              <a:t>What is the teacher having the students do with the text as they read?  </a:t>
            </a:r>
          </a:p>
          <a:p>
            <a:r>
              <a:rPr lang="en-US" baseline="0" dirty="0" smtClean="0"/>
              <a:t>What types of critical thinking are expected of a student as they read the text?</a:t>
            </a:r>
          </a:p>
          <a:p>
            <a:endParaRPr lang="en-US" baseline="0" dirty="0" smtClean="0"/>
          </a:p>
          <a:p>
            <a:r>
              <a:rPr lang="en-US" baseline="0" dirty="0" smtClean="0"/>
              <a:t>This third and final component is to be measured by educators using their professional judgment.  This can change given what unique backgrounds and experiences each child brings to the text and tasks an educator may ask a student to complete.</a:t>
            </a:r>
          </a:p>
          <a:p>
            <a:endParaRPr lang="en-US" baseline="0" dirty="0" smtClean="0"/>
          </a:p>
          <a:p>
            <a:r>
              <a:rPr lang="en-US" baseline="0" dirty="0" smtClean="0"/>
              <a:t>For example, simply put, a child who has had a great deal of exposure to dinosaur material may have a higher reading level in certain subject areas and texts but may have limited knowledge and a lower reading level when placed in material related to simple machines.</a:t>
            </a:r>
            <a:endParaRPr lang="en-US" dirty="0" smtClean="0"/>
          </a:p>
          <a:p>
            <a:endParaRPr lang="en-US" dirty="0"/>
          </a:p>
        </p:txBody>
      </p:sp>
      <p:sp>
        <p:nvSpPr>
          <p:cNvPr id="4" name="Slide Number Placeholder 3"/>
          <p:cNvSpPr>
            <a:spLocks noGrp="1"/>
          </p:cNvSpPr>
          <p:nvPr>
            <p:ph type="sldNum" sz="quarter" idx="10"/>
          </p:nvPr>
        </p:nvSpPr>
        <p:spPr/>
        <p:txBody>
          <a:bodyPr/>
          <a:lstStyle/>
          <a:p>
            <a:fld id="{5BB9DF3B-48CC-49E1-B369-6514D1E70A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Therefore</a:t>
            </a:r>
            <a:r>
              <a:rPr lang="en-US" baseline="0" dirty="0" smtClean="0"/>
              <a:t> in the spirit of the Common Core, there are certain common teaching p</a:t>
            </a:r>
            <a:r>
              <a:rPr lang="en-US" dirty="0" smtClean="0"/>
              <a:t>ractices and ideas that CCSS would like to see continue in classrooms...They are listed on the slide above.</a:t>
            </a:r>
          </a:p>
          <a:p>
            <a:endParaRPr lang="en-US" dirty="0" smtClean="0"/>
          </a:p>
        </p:txBody>
      </p:sp>
      <p:sp>
        <p:nvSpPr>
          <p:cNvPr id="4" name="Slide Number Placeholder 3"/>
          <p:cNvSpPr>
            <a:spLocks noGrp="1"/>
          </p:cNvSpPr>
          <p:nvPr>
            <p:ph type="sldNum" sz="quarter" idx="10"/>
          </p:nvPr>
        </p:nvSpPr>
        <p:spPr/>
        <p:txBody>
          <a:bodyPr/>
          <a:lstStyle/>
          <a:p>
            <a:fld id="{00C5D986-CBD0-46DD-92C6-7554837D51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What practices</a:t>
            </a:r>
            <a:r>
              <a:rPr lang="en-US" baseline="0" dirty="0" smtClean="0"/>
              <a:t> CCSS are asking teachers to include or continue to include in their classroom practices now...</a:t>
            </a:r>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is in reference to a highly regarded literacy expert, Kelly Gallagher.  In several of his presentations, he references a story about taking his daughters to a baseball game and their reaction to this sport...bored to death…The girls summarized the event in the following way: they watched a ball, some guys threw it around the bases, one guy ran, sometimes people cheered.</a:t>
            </a:r>
          </a:p>
          <a:p>
            <a:endParaRPr lang="en-US" baseline="0" dirty="0" smtClean="0"/>
          </a:p>
          <a:p>
            <a:r>
              <a:rPr lang="en-US" baseline="0" dirty="0" smtClean="0"/>
              <a:t>Mr. Gallagher was horrified that they missed the hand signals, the nuances and intricacies, the timing of coaches yelling at referees or asking for time outs, which pitch the catcher would tell the pitcher to throw,  the drama of looking to see if they would try to throw out the guy leading off, etc…he took his daughters to many more games and shared these minute details with his daughters who love the game today.  </a:t>
            </a:r>
          </a:p>
          <a:p>
            <a:endParaRPr lang="en-US" baseline="0" dirty="0" smtClean="0"/>
          </a:p>
          <a:p>
            <a:endParaRPr lang="en-US" baseline="0" dirty="0" smtClean="0"/>
          </a:p>
          <a:p>
            <a:r>
              <a:rPr lang="en-US" baseline="0" dirty="0" smtClean="0"/>
              <a:t>Today, as we go through the presentation, we are going to follow a process created around text dependent questioning and how the CCSS standards are clustered. The first time you read, you will focus on key ideas and details, 2</a:t>
            </a:r>
            <a:r>
              <a:rPr lang="en-US" baseline="30000" dirty="0" smtClean="0"/>
              <a:t>nd</a:t>
            </a:r>
            <a:r>
              <a:rPr lang="en-US" baseline="0" dirty="0" smtClean="0"/>
              <a:t> time reads will be around author’s craft and structure and any subsequent reads will focus on integration of ideas.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Today, as we go through the presentation, we are going to follow a process created around text dependent questioning and how the CCSS standards are clustered. The first time you read a section of a text, you will focus on key ideas and details, 2</a:t>
            </a:r>
            <a:r>
              <a:rPr lang="en-US" baseline="30000" dirty="0" smtClean="0"/>
              <a:t>nd</a:t>
            </a:r>
            <a:r>
              <a:rPr lang="en-US" baseline="0" dirty="0" smtClean="0"/>
              <a:t> time reads, questions will be focused around author’s craft and structure and any subsequent reads will focus on integration of knowledge and ideas.  Structuring questions and tasks around the skills that are involved in the clusters of CCSS help identify the goals and objectives students will need to discover in a text. </a:t>
            </a:r>
          </a:p>
          <a:p>
            <a:endParaRPr lang="en-US" dirty="0" smtClean="0"/>
          </a:p>
          <a:p>
            <a:r>
              <a:rPr lang="en-US" baseline="0" dirty="0" smtClean="0"/>
              <a:t>According to the writers of the ELA standards, we are frontloading too much and discussing too much of a text the first time through causing students to have too much support which causes a lack of need and motivation for students to find the vocabulary or main ideas themselves. This has created our gap.  </a:t>
            </a:r>
          </a:p>
          <a:p>
            <a:endParaRPr lang="en-US" baseline="0" dirty="0" smtClean="0"/>
          </a:p>
          <a:p>
            <a:r>
              <a:rPr lang="en-US" baseline="0" dirty="0" smtClean="0"/>
              <a:t>It is appropriate to scaffold and provide direction and support but only after a first read.  Allowing students to wonder about a text first is critical in the thought process. </a:t>
            </a:r>
          </a:p>
          <a:p>
            <a:endParaRPr lang="en-US" dirty="0"/>
          </a:p>
        </p:txBody>
      </p:sp>
      <p:sp>
        <p:nvSpPr>
          <p:cNvPr id="4" name="Slide Number Placeholder 3"/>
          <p:cNvSpPr>
            <a:spLocks noGrp="1"/>
          </p:cNvSpPr>
          <p:nvPr>
            <p:ph type="sldNum" sz="quarter" idx="10"/>
          </p:nvPr>
        </p:nvSpPr>
        <p:spPr/>
        <p:txBody>
          <a:bodyPr/>
          <a:lstStyle/>
          <a:p>
            <a:fld id="{00C5D986-CBD0-46DD-92C6-7554837D51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D8D30-96F5-46F0-9A7B-1594C3A70157}"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CD8D30-96F5-46F0-9A7B-1594C3A70157}"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D8D30-96F5-46F0-9A7B-1594C3A70157}" type="datetimeFigureOut">
              <a:rPr lang="en-US" smtClean="0"/>
              <a:pPr/>
              <a:t>8/19/2013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D8D30-96F5-46F0-9A7B-1594C3A70157}" type="datetimeFigureOut">
              <a:rPr lang="en-US" smtClean="0"/>
              <a:pPr/>
              <a:t>8/19/2013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D8D30-96F5-46F0-9A7B-1594C3A70157}" type="datetimeFigureOut">
              <a:rPr lang="en-US" smtClean="0"/>
              <a:pPr/>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D8D30-96F5-46F0-9A7B-1594C3A70157}"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D8D30-96F5-46F0-9A7B-1594C3A70157}"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43EA-E9C7-4B38-97E8-96CA19504F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D8D30-96F5-46F0-9A7B-1594C3A70157}" type="datetimeFigureOut">
              <a:rPr lang="en-US" smtClean="0"/>
              <a:pPr/>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043EA-E9C7-4B38-97E8-96CA19504F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sbg.ac.at/ges/people/rohr/nsk11.pdf" TargetMode="External"/><Relationship Id="rId4" Type="http://schemas.openxmlformats.org/officeDocument/2006/relationships/hyperlink" Target="http://medievaleurope.mrdonn.org/powerpoints-manorlife.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orestandards.org/" TargetMode="External"/><Relationship Id="rId7" Type="http://schemas.openxmlformats.org/officeDocument/2006/relationships/hyperlink" Target="http://programs.ccsso.org/projects/common%20core%20resources/documents/Reader%20and%20Task%20Considerations.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fcrr.org/curriculum/PDF/G4-5/45CPartTwo.pdf" TargetMode="External"/><Relationship Id="rId5" Type="http://schemas.openxmlformats.org/officeDocument/2006/relationships/hyperlink" Target="http://t4.jordan.k12.ut.us/cbl/images/litfac/nutshellinfo.pdf" TargetMode="External"/><Relationship Id="rId4" Type="http://schemas.openxmlformats.org/officeDocument/2006/relationships/hyperlink" Target="http://t4.jordan.k12.ut.us/cbl/images/litfac/binfo.pdf"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mailto:plscomments@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pt.jpg"/>
          <p:cNvPicPr>
            <a:picLocks noChangeAspect="1"/>
          </p:cNvPicPr>
          <p:nvPr/>
        </p:nvPicPr>
        <p:blipFill>
          <a:blip r:embed="rId3" cstate="print"/>
          <a:stretch>
            <a:fillRect/>
          </a:stretch>
        </p:blipFill>
        <p:spPr>
          <a:xfrm>
            <a:off x="0" y="0"/>
            <a:ext cx="9054703" cy="6858000"/>
          </a:xfrm>
          <a:prstGeom prst="rect">
            <a:avLst/>
          </a:prstGeom>
        </p:spPr>
      </p:pic>
      <p:sp>
        <p:nvSpPr>
          <p:cNvPr id="2" name="Title 1"/>
          <p:cNvSpPr>
            <a:spLocks noGrp="1"/>
          </p:cNvSpPr>
          <p:nvPr>
            <p:ph type="ctrTitle"/>
          </p:nvPr>
        </p:nvSpPr>
        <p:spPr/>
        <p:txBody>
          <a:bodyPr/>
          <a:lstStyle/>
          <a:p>
            <a:r>
              <a:rPr lang="en-US" dirty="0" smtClean="0"/>
              <a:t>Close Reading Modeling Method: </a:t>
            </a:r>
            <a:br>
              <a:rPr lang="en-US" dirty="0" smtClean="0"/>
            </a:br>
            <a:r>
              <a:rPr lang="en-US" dirty="0" smtClean="0"/>
              <a:t>Example Tasks for K-5</a:t>
            </a:r>
            <a:endParaRPr lang="en-US" dirty="0"/>
          </a:p>
        </p:txBody>
      </p:sp>
      <p:sp>
        <p:nvSpPr>
          <p:cNvPr id="3" name="Subtitle 2"/>
          <p:cNvSpPr>
            <a:spLocks noGrp="1"/>
          </p:cNvSpPr>
          <p:nvPr>
            <p:ph type="subTitle" idx="1"/>
          </p:nvPr>
        </p:nvSpPr>
        <p:spPr/>
        <p:txBody>
          <a:bodyPr>
            <a:normAutofit/>
          </a:bodyPr>
          <a:lstStyle/>
          <a:p>
            <a:r>
              <a:rPr lang="en-US" dirty="0" smtClean="0"/>
              <a:t>Created by Content Area Specialists for Illinois State Board of Education</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CHwr5U0qL__BO2,204,203,200_PIsitb-sticker-arrow-click,TopRight,35,-76_AA300_SH20_OU01_.jpg"/>
          <p:cNvPicPr>
            <a:picLocks noGrp="1" noChangeAspect="1"/>
          </p:cNvPicPr>
          <p:nvPr>
            <p:ph idx="1"/>
          </p:nvPr>
        </p:nvPicPr>
        <p:blipFill>
          <a:blip r:embed="rId3" cstate="print"/>
          <a:srcRect l="19355" t="13210" r="26882"/>
          <a:stretch>
            <a:fillRect/>
          </a:stretch>
        </p:blipFill>
        <p:spPr>
          <a:xfrm>
            <a:off x="4343400" y="762000"/>
            <a:ext cx="3810000" cy="5006181"/>
          </a:xfrm>
          <a:effectLst>
            <a:outerShdw blurRad="76200" dist="12700" dir="2700000" sy="-23000" kx="-800400" algn="bl" rotWithShape="0">
              <a:prstClr val="black">
                <a:alpha val="20000"/>
              </a:prstClr>
            </a:outerShdw>
          </a:effectLst>
        </p:spPr>
      </p:pic>
      <p:grpSp>
        <p:nvGrpSpPr>
          <p:cNvPr id="7" name="Group 6"/>
          <p:cNvGrpSpPr/>
          <p:nvPr/>
        </p:nvGrpSpPr>
        <p:grpSpPr>
          <a:xfrm>
            <a:off x="685800" y="3429000"/>
            <a:ext cx="3627788" cy="2362200"/>
            <a:chOff x="228600" y="838200"/>
            <a:chExt cx="3627788" cy="1985665"/>
          </a:xfrm>
        </p:grpSpPr>
        <p:sp>
          <p:nvSpPr>
            <p:cNvPr id="8" name="Rectangle 7"/>
            <p:cNvSpPr/>
            <p:nvPr/>
          </p:nvSpPr>
          <p:spPr>
            <a:xfrm>
              <a:off x="228600" y="838200"/>
              <a:ext cx="3106300" cy="830997"/>
            </a:xfrm>
            <a:prstGeom prst="rect">
              <a:avLst/>
            </a:prstGeom>
          </p:spPr>
          <p:txBody>
            <a:bodyPr wrap="square">
              <a:spAutoFit/>
            </a:bodyPr>
            <a:lstStyle/>
            <a:p>
              <a:r>
                <a:rPr lang="en-US" sz="2400" dirty="0" smtClean="0"/>
                <a:t>? = I have a question    </a:t>
              </a:r>
            </a:p>
            <a:p>
              <a:r>
                <a:rPr lang="en-US" sz="2400" dirty="0" smtClean="0"/>
                <a:t>      about this</a:t>
              </a:r>
              <a:endParaRPr lang="en-US" sz="2400" dirty="0"/>
            </a:p>
          </p:txBody>
        </p:sp>
        <p:sp>
          <p:nvSpPr>
            <p:cNvPr id="9" name="Rectangle 8"/>
            <p:cNvSpPr/>
            <p:nvPr/>
          </p:nvSpPr>
          <p:spPr>
            <a:xfrm>
              <a:off x="228600" y="1600200"/>
              <a:ext cx="3627788" cy="461665"/>
            </a:xfrm>
            <a:prstGeom prst="rect">
              <a:avLst/>
            </a:prstGeom>
          </p:spPr>
          <p:txBody>
            <a:bodyPr wrap="none">
              <a:spAutoFit/>
            </a:bodyPr>
            <a:lstStyle/>
            <a:p>
              <a:r>
                <a:rPr lang="en-US" sz="2400" dirty="0" smtClean="0"/>
                <a:t>! = I have an idea about this</a:t>
              </a:r>
              <a:endParaRPr lang="en-US" sz="2400" dirty="0"/>
            </a:p>
          </p:txBody>
        </p:sp>
        <p:sp>
          <p:nvSpPr>
            <p:cNvPr id="10" name="Rectangle 9"/>
            <p:cNvSpPr/>
            <p:nvPr/>
          </p:nvSpPr>
          <p:spPr>
            <a:xfrm>
              <a:off x="228600" y="1981200"/>
              <a:ext cx="3107069" cy="461665"/>
            </a:xfrm>
            <a:prstGeom prst="rect">
              <a:avLst/>
            </a:prstGeom>
          </p:spPr>
          <p:txBody>
            <a:bodyPr wrap="none">
              <a:spAutoFit/>
            </a:bodyPr>
            <a:lstStyle/>
            <a:p>
              <a:r>
                <a:rPr lang="en-US" sz="2400" dirty="0" smtClean="0"/>
                <a:t>0-0 = I can visualize this</a:t>
              </a:r>
              <a:endParaRPr lang="en-US" sz="2400" dirty="0"/>
            </a:p>
          </p:txBody>
        </p:sp>
        <p:sp>
          <p:nvSpPr>
            <p:cNvPr id="11" name="Rectangle 10"/>
            <p:cNvSpPr/>
            <p:nvPr/>
          </p:nvSpPr>
          <p:spPr>
            <a:xfrm>
              <a:off x="228600" y="2362200"/>
              <a:ext cx="3049746" cy="461665"/>
            </a:xfrm>
            <a:prstGeom prst="rect">
              <a:avLst/>
            </a:prstGeom>
          </p:spPr>
          <p:txBody>
            <a:bodyPr wrap="none">
              <a:spAutoFit/>
            </a:bodyPr>
            <a:lstStyle/>
            <a:p>
              <a:r>
                <a:rPr lang="en-US" sz="2400" dirty="0" smtClean="0"/>
                <a:t># = I have a connection</a:t>
              </a:r>
              <a:endParaRPr lang="en-US" sz="2400" dirty="0"/>
            </a:p>
          </p:txBody>
        </p:sp>
      </p:grpSp>
      <p:sp>
        <p:nvSpPr>
          <p:cNvPr id="12" name="TextBox 11"/>
          <p:cNvSpPr txBox="1"/>
          <p:nvPr/>
        </p:nvSpPr>
        <p:spPr>
          <a:xfrm>
            <a:off x="457200" y="990600"/>
            <a:ext cx="3352800" cy="1077218"/>
          </a:xfrm>
          <a:prstGeom prst="rect">
            <a:avLst/>
          </a:prstGeom>
          <a:noFill/>
        </p:spPr>
        <p:txBody>
          <a:bodyPr wrap="square" rtlCol="0">
            <a:spAutoFit/>
          </a:bodyPr>
          <a:lstStyle/>
          <a:p>
            <a:r>
              <a:rPr lang="en-US" sz="3200" b="1" dirty="0" smtClean="0"/>
              <a:t>Close Reading: Literature</a:t>
            </a:r>
            <a:endParaRPr lang="en-US" sz="3200" b="1" dirty="0"/>
          </a:p>
        </p:txBody>
      </p:sp>
      <p:sp>
        <p:nvSpPr>
          <p:cNvPr id="13" name="TextBox 12"/>
          <p:cNvSpPr txBox="1"/>
          <p:nvPr/>
        </p:nvSpPr>
        <p:spPr>
          <a:xfrm>
            <a:off x="685800" y="2667000"/>
            <a:ext cx="3048000" cy="523220"/>
          </a:xfrm>
          <a:prstGeom prst="rect">
            <a:avLst/>
          </a:prstGeom>
          <a:noFill/>
        </p:spPr>
        <p:txBody>
          <a:bodyPr wrap="square" rtlCol="0">
            <a:spAutoFit/>
          </a:bodyPr>
          <a:lstStyle/>
          <a:p>
            <a:r>
              <a:rPr lang="en-US" sz="2800" b="1" dirty="0" smtClean="0"/>
              <a:t>Coding The Text</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3" name="Content Placeholder 2"/>
          <p:cNvSpPr>
            <a:spLocks noGrp="1"/>
          </p:cNvSpPr>
          <p:nvPr>
            <p:ph idx="1"/>
          </p:nvPr>
        </p:nvSpPr>
        <p:spPr>
          <a:xfrm>
            <a:off x="457200" y="1447800"/>
            <a:ext cx="8229600" cy="5029200"/>
          </a:xfrm>
        </p:spPr>
        <p:txBody>
          <a:bodyPr>
            <a:normAutofit fontScale="32500" lnSpcReduction="20000"/>
          </a:bodyPr>
          <a:lstStyle/>
          <a:p>
            <a:pPr>
              <a:buNone/>
            </a:pPr>
            <a:r>
              <a:rPr lang="en-US" sz="7400" dirty="0" smtClean="0"/>
              <a:t>Here we go again.  We were all standing in line waiting for breakfast when one of the caseworkers came in and tap-tap-tapped down the line.  Uh-oh, this meant bad news, either they’d found a foster home for somebody or somebody was about to get paddled.  All the kids watched the woman as she moved along the line, her high-heeled shoes </a:t>
            </a:r>
            <a:r>
              <a:rPr lang="en-US" sz="7400" dirty="0" smtClean="0">
                <a:uFill>
                  <a:solidFill>
                    <a:srgbClr val="FFFF00"/>
                  </a:solidFill>
                </a:uFill>
              </a:rPr>
              <a:t>sounding like little firecrackers going off on the wooden floor. </a:t>
            </a:r>
          </a:p>
          <a:p>
            <a:pPr>
              <a:buNone/>
            </a:pPr>
            <a:r>
              <a:rPr lang="en-US" sz="7400" dirty="0" smtClean="0"/>
              <a:t>Shoot!  She stopped at me and said, “Are you Buddy Caldwell?”</a:t>
            </a:r>
          </a:p>
          <a:p>
            <a:pPr>
              <a:buNone/>
            </a:pPr>
            <a:r>
              <a:rPr lang="en-US" sz="7400" dirty="0" smtClean="0"/>
              <a:t> I said, “It’s Bud, not Buddy, ma’am.”</a:t>
            </a:r>
          </a:p>
          <a:p>
            <a:pPr>
              <a:buNone/>
            </a:pPr>
            <a:r>
              <a:rPr lang="en-US" sz="7400" dirty="0" smtClean="0"/>
              <a:t> She put her hand on my shoulder and took me out of the line.  Then she pulled Jerry, one of the littler boys, over.  “Aren’t you Jerry Clark?”  He nodded.</a:t>
            </a:r>
          </a:p>
          <a:p>
            <a:pPr>
              <a:buNone/>
            </a:pPr>
            <a:r>
              <a:rPr lang="en-US" sz="7400" dirty="0" smtClean="0"/>
              <a:t> “Boys, good news!  Now that the school year has ended, you both have been accepted in new temporary-care homes starting this afternoon!”</a:t>
            </a:r>
          </a:p>
          <a:p>
            <a:pPr>
              <a:buNone/>
            </a:pPr>
            <a:r>
              <a:rPr lang="en-US" sz="4400" dirty="0" smtClean="0"/>
              <a:t> </a:t>
            </a:r>
          </a:p>
          <a:p>
            <a:pPr>
              <a:buNone/>
            </a:pPr>
            <a:endParaRPr lang="en-US" dirty="0" smtClean="0"/>
          </a:p>
        </p:txBody>
      </p:sp>
      <p:sp>
        <p:nvSpPr>
          <p:cNvPr id="4" name="TextBox 3"/>
          <p:cNvSpPr txBox="1"/>
          <p:nvPr/>
        </p:nvSpPr>
        <p:spPr>
          <a:xfrm>
            <a:off x="7467600" y="5943600"/>
            <a:ext cx="1219200" cy="369332"/>
          </a:xfrm>
          <a:prstGeom prst="rect">
            <a:avLst/>
          </a:prstGeom>
          <a:noFill/>
        </p:spPr>
        <p:txBody>
          <a:bodyPr wrap="square" rtlCol="0">
            <a:spAutoFit/>
          </a:bodyPr>
          <a:lstStyle/>
          <a:p>
            <a:r>
              <a:rPr lang="en-US" dirty="0" smtClean="0"/>
              <a:t>Pg. 1 of 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81600"/>
          </a:xfrm>
        </p:spPr>
        <p:txBody>
          <a:bodyPr>
            <a:normAutofit fontScale="62500" lnSpcReduction="20000"/>
          </a:bodyPr>
          <a:lstStyle/>
          <a:p>
            <a:pPr>
              <a:buNone/>
            </a:pPr>
            <a:r>
              <a:rPr lang="en-US" sz="3800" dirty="0" smtClean="0"/>
              <a:t>Jerry asked the same thing I was thinking, “Together?”</a:t>
            </a:r>
            <a:endParaRPr lang="en-US" dirty="0" smtClean="0"/>
          </a:p>
          <a:p>
            <a:pPr>
              <a:buNone/>
            </a:pPr>
            <a:r>
              <a:rPr lang="en-US" sz="3800" dirty="0" smtClean="0"/>
              <a:t>She said, “Why no, Jerry, you’ll be in a family with three little girls…”</a:t>
            </a:r>
            <a:endParaRPr lang="en-US" sz="1100" dirty="0" smtClean="0"/>
          </a:p>
          <a:p>
            <a:pPr>
              <a:buNone/>
            </a:pPr>
            <a:r>
              <a:rPr lang="en-US" sz="3800" dirty="0" smtClean="0"/>
              <a:t>Jerry looked like he’d just found out they were going to dip him in a pot of boiling milk. </a:t>
            </a:r>
          </a:p>
          <a:p>
            <a:pPr>
              <a:buNone/>
            </a:pPr>
            <a:r>
              <a:rPr lang="en-US" sz="3800" dirty="0" smtClean="0"/>
              <a:t>“…and Bud..”  She looked at some papers she was holding.  “Oh, yes, the </a:t>
            </a:r>
            <a:r>
              <a:rPr lang="en-US" sz="3800" dirty="0" err="1" smtClean="0"/>
              <a:t>Amoses</a:t>
            </a:r>
            <a:r>
              <a:rPr lang="en-US" sz="3800" dirty="0" smtClean="0"/>
              <a:t>, you’ll be with Mr. and Mrs. Amos and their son, who’s twelve years old, that makes him just two years older than you, doesn’t it, Bud?”</a:t>
            </a:r>
          </a:p>
          <a:p>
            <a:pPr>
              <a:buNone/>
            </a:pPr>
            <a:r>
              <a:rPr lang="en-US" sz="3800" dirty="0" smtClean="0"/>
              <a:t>“Yes, ma’am.”</a:t>
            </a:r>
          </a:p>
          <a:p>
            <a:pPr>
              <a:buNone/>
            </a:pPr>
            <a:r>
              <a:rPr lang="en-US" sz="3800" dirty="0" smtClean="0"/>
              <a:t> She said, “I’m sure you’ll both be very happy.”</a:t>
            </a:r>
          </a:p>
          <a:p>
            <a:pPr>
              <a:buNone/>
            </a:pPr>
            <a:r>
              <a:rPr lang="en-US" sz="3800" dirty="0" smtClean="0"/>
              <a:t> Me and Jerry looked at each other.</a:t>
            </a:r>
          </a:p>
          <a:p>
            <a:pPr>
              <a:buNone/>
            </a:pPr>
            <a:r>
              <a:rPr lang="en-US" sz="3800" dirty="0" smtClean="0"/>
              <a:t> </a:t>
            </a:r>
          </a:p>
        </p:txBody>
      </p:sp>
      <p:sp>
        <p:nvSpPr>
          <p:cNvPr id="4" name="Title 1"/>
          <p:cNvSpPr>
            <a:spLocks noGrp="1"/>
          </p:cNvSpPr>
          <p:nvPr>
            <p:ph type="title"/>
          </p:nvPr>
        </p:nvSpPr>
        <p:spPr>
          <a:xfrm>
            <a:off x="457200" y="533400"/>
            <a:ext cx="8229600" cy="8842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2 of 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p:spPr>
        <p:txBody>
          <a:bodyPr>
            <a:noAutofit/>
          </a:bodyPr>
          <a:lstStyle/>
          <a:p>
            <a:pPr>
              <a:buNone/>
            </a:pPr>
            <a:r>
              <a:rPr lang="en-US" sz="2200" dirty="0" smtClean="0"/>
              <a:t>The woman said, “Now, now , boys, no need to look so glum.  I know you don't understand what it means, but there’s a depression going on all over this country.  People can’t find jobs and these are very, very difficult times for everybody.  We’ve been lucky enough to find two wonderful families who’ve opened their doors for you.  I think it’s best that we show our new foster families that we’re very…”</a:t>
            </a:r>
          </a:p>
          <a:p>
            <a:pPr>
              <a:buNone/>
            </a:pPr>
            <a:r>
              <a:rPr lang="en-US" sz="2200" dirty="0" smtClean="0"/>
              <a:t> She dragged out the word very, waiting for us to finish her sentence for her.</a:t>
            </a:r>
          </a:p>
          <a:p>
            <a:pPr>
              <a:buNone/>
            </a:pPr>
            <a:r>
              <a:rPr lang="en-US" sz="2200" dirty="0" smtClean="0"/>
              <a:t> Jerry said, “Cheerful, helpful and grateful.”  I moved my lips and mumbled.</a:t>
            </a:r>
          </a:p>
          <a:p>
            <a:pPr>
              <a:buNone/>
            </a:pPr>
            <a:r>
              <a:rPr lang="en-US" sz="2200" dirty="0" smtClean="0"/>
              <a:t> She smiled and said, “Unfortunately, you won’t have time for breakfast.  I’ll have a couple of pieces of fruit put in a bag.  In the meantime go to the sleep room and strip your beds and gather all of your things.”</a:t>
            </a:r>
          </a:p>
          <a:p>
            <a:pPr>
              <a:buNone/>
            </a:pPr>
            <a:r>
              <a:rPr lang="en-US" sz="2200" dirty="0" smtClean="0"/>
              <a:t> </a:t>
            </a:r>
          </a:p>
        </p:txBody>
      </p:sp>
      <p:sp>
        <p:nvSpPr>
          <p:cNvPr id="4" name="Title 1"/>
          <p:cNvSpPr>
            <a:spLocks noGrp="1"/>
          </p:cNvSpPr>
          <p:nvPr>
            <p:ph type="title"/>
          </p:nvPr>
        </p:nvSpPr>
        <p:spPr>
          <a:xfrm>
            <a:off x="457200" y="685800"/>
            <a:ext cx="8229600" cy="7318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6096000"/>
            <a:ext cx="1219200" cy="369332"/>
          </a:xfrm>
          <a:prstGeom prst="rect">
            <a:avLst/>
          </a:prstGeom>
          <a:noFill/>
        </p:spPr>
        <p:txBody>
          <a:bodyPr wrap="square" rtlCol="0">
            <a:spAutoFit/>
          </a:bodyPr>
          <a:lstStyle/>
          <a:p>
            <a:r>
              <a:rPr lang="en-US" dirty="0" smtClean="0"/>
              <a:t>Pg. 3 of 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Here we go again.  I felt like I was walking in my sleep as I followed Jerry back to the room where all the boys’ beds were </a:t>
            </a:r>
            <a:r>
              <a:rPr lang="en-US" dirty="0" err="1" smtClean="0"/>
              <a:t>jim</a:t>
            </a:r>
            <a:r>
              <a:rPr lang="en-US" dirty="0" smtClean="0"/>
              <a:t>-jammed together.  This was the third foster home I was going to and I’m used to packing up and leaving, but it still surprises me that there are always a few seconds, right after they tell you you’ve got to go, when my nose gets all runny and my throat gets all choky and my eyes get all sting-y.  But the tears coming out doesn’t happen to me anymore, I don’t know when it first happened, but it seems like my eyes don’t cry anymore.</a:t>
            </a:r>
          </a:p>
          <a:p>
            <a:pPr>
              <a:buNone/>
            </a:pPr>
            <a:endParaRPr lang="en-US" dirty="0" smtClean="0"/>
          </a:p>
          <a:p>
            <a:endParaRPr lang="en-US" dirty="0"/>
          </a:p>
        </p:txBody>
      </p:sp>
      <p:sp>
        <p:nvSpPr>
          <p:cNvPr id="4" name="Title 1"/>
          <p:cNvSpPr>
            <a:spLocks noGrp="1"/>
          </p:cNvSpPr>
          <p:nvPr>
            <p:ph type="title"/>
          </p:nvPr>
        </p:nvSpPr>
        <p:spPr>
          <a:xfrm>
            <a:off x="457200" y="609600"/>
            <a:ext cx="8229600" cy="8080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a:t>
            </a:r>
            <a:r>
              <a:rPr lang="en-US" smtClean="0"/>
              <a:t>4 </a:t>
            </a:r>
            <a:r>
              <a:rPr lang="en-US" dirty="0" smtClean="0"/>
              <a:t>of 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CHwr5U0qL__BO2,204,203,200_PIsitb-sticker-arrow-click,TopRight,35,-76_AA300_SH20_OU01_.jpg"/>
          <p:cNvPicPr>
            <a:picLocks noGrp="1" noChangeAspect="1"/>
          </p:cNvPicPr>
          <p:nvPr>
            <p:ph idx="1"/>
          </p:nvPr>
        </p:nvPicPr>
        <p:blipFill>
          <a:blip r:embed="rId3" cstate="print"/>
          <a:srcRect l="20430" t="15852" r="26882"/>
          <a:stretch>
            <a:fillRect/>
          </a:stretch>
        </p:blipFill>
        <p:spPr>
          <a:xfrm>
            <a:off x="4724400" y="838200"/>
            <a:ext cx="3733800" cy="4853781"/>
          </a:xfrm>
        </p:spPr>
      </p:pic>
      <p:sp>
        <p:nvSpPr>
          <p:cNvPr id="8" name="TextBox 7"/>
          <p:cNvSpPr txBox="1"/>
          <p:nvPr/>
        </p:nvSpPr>
        <p:spPr>
          <a:xfrm>
            <a:off x="457200" y="1219200"/>
            <a:ext cx="3810000" cy="4524315"/>
          </a:xfrm>
          <a:prstGeom prst="rect">
            <a:avLst/>
          </a:prstGeom>
          <a:noFill/>
        </p:spPr>
        <p:txBody>
          <a:bodyPr wrap="square" rtlCol="0">
            <a:spAutoFit/>
          </a:bodyPr>
          <a:lstStyle/>
          <a:p>
            <a:r>
              <a:rPr lang="en-US" sz="2400" u="sng" dirty="0" smtClean="0"/>
              <a:t>Focus of Teaching Skills</a:t>
            </a:r>
          </a:p>
          <a:p>
            <a:endParaRPr lang="en-US" sz="2400" dirty="0" smtClean="0"/>
          </a:p>
          <a:p>
            <a:r>
              <a:rPr lang="en-US" sz="2400" dirty="0" smtClean="0"/>
              <a:t>Synonyms/Antonyms: </a:t>
            </a:r>
            <a:r>
              <a:rPr lang="en-US" sz="2400" b="1" dirty="0" smtClean="0"/>
              <a:t>Red</a:t>
            </a:r>
          </a:p>
          <a:p>
            <a:endParaRPr lang="en-US" sz="2400" b="1" dirty="0" smtClean="0"/>
          </a:p>
          <a:p>
            <a:r>
              <a:rPr lang="en-US" sz="2400" dirty="0" smtClean="0"/>
              <a:t>Figurative Language: </a:t>
            </a:r>
            <a:r>
              <a:rPr lang="en-US" sz="2400" b="1" dirty="0" smtClean="0"/>
              <a:t>Yellow</a:t>
            </a:r>
          </a:p>
          <a:p>
            <a:endParaRPr lang="en-US" sz="2400" b="1" dirty="0" smtClean="0"/>
          </a:p>
          <a:p>
            <a:r>
              <a:rPr lang="en-US" sz="2400" dirty="0" smtClean="0"/>
              <a:t>Tier Two Vocabulary</a:t>
            </a:r>
            <a:r>
              <a:rPr lang="en-US" sz="2400" b="1" dirty="0" smtClean="0"/>
              <a:t>: Bold</a:t>
            </a:r>
          </a:p>
          <a:p>
            <a:endParaRPr lang="en-US" sz="2400" b="1" dirty="0" smtClean="0"/>
          </a:p>
          <a:p>
            <a:r>
              <a:rPr lang="en-US" sz="2400" dirty="0" smtClean="0"/>
              <a:t>Unknown Vocabulary: </a:t>
            </a:r>
            <a:r>
              <a:rPr lang="en-US" sz="2400" b="1" dirty="0" smtClean="0"/>
              <a:t>Bold/Blue</a:t>
            </a:r>
            <a:endParaRPr lang="en-US" sz="2400" dirty="0" smtClean="0"/>
          </a:p>
          <a:p>
            <a:endParaRPr lang="en-US" sz="2400" b="1" dirty="0" smtClean="0"/>
          </a:p>
          <a:p>
            <a:endParaRPr lang="en-US" sz="2400" dirty="0"/>
          </a:p>
        </p:txBody>
      </p:sp>
      <p:sp>
        <p:nvSpPr>
          <p:cNvPr id="9" name="Rectangle 8"/>
          <p:cNvSpPr/>
          <p:nvPr/>
        </p:nvSpPr>
        <p:spPr>
          <a:xfrm>
            <a:off x="3276600" y="1981200"/>
            <a:ext cx="685800" cy="381000"/>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24200" y="2743200"/>
            <a:ext cx="990600" cy="38100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4572000"/>
            <a:ext cx="1371600" cy="3810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3" name="Content Placeholder 2"/>
          <p:cNvSpPr>
            <a:spLocks noGrp="1"/>
          </p:cNvSpPr>
          <p:nvPr>
            <p:ph idx="1"/>
          </p:nvPr>
        </p:nvSpPr>
        <p:spPr>
          <a:xfrm>
            <a:off x="457200" y="1447800"/>
            <a:ext cx="8229600" cy="5029200"/>
          </a:xfrm>
        </p:spPr>
        <p:txBody>
          <a:bodyPr>
            <a:normAutofit fontScale="40000" lnSpcReduction="20000"/>
          </a:bodyPr>
          <a:lstStyle/>
          <a:p>
            <a:pPr>
              <a:buNone/>
            </a:pPr>
            <a:r>
              <a:rPr lang="en-US" sz="6000" dirty="0" smtClean="0"/>
              <a:t>Here we go again.  We were all standing in line waiting for breakfast when one of the </a:t>
            </a:r>
            <a:r>
              <a:rPr lang="en-US" sz="6000" b="1" dirty="0" smtClean="0"/>
              <a:t>caseworkers</a:t>
            </a:r>
            <a:r>
              <a:rPr lang="en-US" sz="6000" dirty="0" smtClean="0"/>
              <a:t> came in and tap-tap-tapped down the line.  Uh-oh, this meant bad news, either they’d found a foster home for somebody or somebody was about to get </a:t>
            </a:r>
            <a:r>
              <a:rPr lang="en-US" sz="6000" b="1" dirty="0" smtClean="0"/>
              <a:t>paddled</a:t>
            </a:r>
            <a:r>
              <a:rPr lang="en-US" sz="6000" dirty="0" smtClean="0"/>
              <a:t>.  All the kids watched the woman as she moved along the line, her high-heeled shoes </a:t>
            </a:r>
            <a:r>
              <a:rPr lang="en-US" sz="6000" dirty="0" smtClean="0">
                <a:uFill>
                  <a:solidFill>
                    <a:srgbClr val="FFFF00"/>
                  </a:solidFill>
                </a:uFill>
              </a:rPr>
              <a:t>sounding like little firecrackers going off on the wooden floor. </a:t>
            </a:r>
          </a:p>
          <a:p>
            <a:pPr>
              <a:buNone/>
            </a:pPr>
            <a:r>
              <a:rPr lang="en-US" sz="6000" dirty="0" smtClean="0"/>
              <a:t>Shoot!  She stopped at me and said, “Are you Buddy Caldwell?”</a:t>
            </a:r>
          </a:p>
          <a:p>
            <a:pPr>
              <a:buNone/>
            </a:pPr>
            <a:r>
              <a:rPr lang="en-US" sz="6000" dirty="0" smtClean="0"/>
              <a:t> I said, “It’s Bud, not Buddy, ma’am.”</a:t>
            </a:r>
          </a:p>
          <a:p>
            <a:pPr>
              <a:buNone/>
            </a:pPr>
            <a:r>
              <a:rPr lang="en-US" sz="6000" dirty="0" smtClean="0"/>
              <a:t> She put her hand on my shoulder and took me out of the line.  Then she pulled Jerry, one of the littler boys, over.  “Aren’t you Jerry Clark?”  He nodded.</a:t>
            </a:r>
          </a:p>
          <a:p>
            <a:pPr>
              <a:buNone/>
            </a:pPr>
            <a:r>
              <a:rPr lang="en-US" sz="6000" dirty="0" smtClean="0"/>
              <a:t> “Boys, good news!  Now that the school year has ended, you both have been accepted in new temporary-care homes starting this afternoon!”</a:t>
            </a:r>
          </a:p>
          <a:p>
            <a:pPr>
              <a:buNone/>
            </a:pPr>
            <a:r>
              <a:rPr lang="en-US" sz="3800" dirty="0" smtClean="0"/>
              <a:t> </a:t>
            </a:r>
          </a:p>
          <a:p>
            <a:pPr>
              <a:buNone/>
            </a:pPr>
            <a:endParaRPr lang="en-US" dirty="0" smtClean="0"/>
          </a:p>
        </p:txBody>
      </p:sp>
      <p:sp>
        <p:nvSpPr>
          <p:cNvPr id="4" name="TextBox 3"/>
          <p:cNvSpPr txBox="1"/>
          <p:nvPr/>
        </p:nvSpPr>
        <p:spPr>
          <a:xfrm>
            <a:off x="7467600" y="5943600"/>
            <a:ext cx="1219200" cy="369332"/>
          </a:xfrm>
          <a:prstGeom prst="rect">
            <a:avLst/>
          </a:prstGeom>
          <a:noFill/>
        </p:spPr>
        <p:txBody>
          <a:bodyPr wrap="square" rtlCol="0">
            <a:spAutoFit/>
          </a:bodyPr>
          <a:lstStyle/>
          <a:p>
            <a:r>
              <a:rPr lang="en-US" dirty="0" smtClean="0"/>
              <a:t>Pg. 1 of 4</a:t>
            </a:r>
            <a:endParaRPr lang="en-US" dirty="0"/>
          </a:p>
        </p:txBody>
      </p:sp>
      <p:sp>
        <p:nvSpPr>
          <p:cNvPr id="5" name="Rectangle 4"/>
          <p:cNvSpPr/>
          <p:nvPr/>
        </p:nvSpPr>
        <p:spPr>
          <a:xfrm>
            <a:off x="1905000" y="3962400"/>
            <a:ext cx="2057400" cy="304800"/>
          </a:xfrm>
          <a:prstGeom prst="rect">
            <a:avLst/>
          </a:prstGeom>
          <a:solidFill>
            <a:schemeClr val="accent4">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2362200"/>
            <a:ext cx="1676400" cy="3048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5562600"/>
            <a:ext cx="2971800" cy="3048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38800" y="2971800"/>
            <a:ext cx="2514600" cy="30480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3200400"/>
            <a:ext cx="5943600" cy="30480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91000" y="1752600"/>
            <a:ext cx="1676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1752600"/>
            <a:ext cx="1676400" cy="3048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encrypted-tbn0.gstatic.com/images?q=tbn:ANd9GcTIipzylXobor3TZ-OiJfM8sUc47QLP2GVhbNy_gyzN6Hu-eF-faw"/>
          <p:cNvPicPr>
            <a:picLocks noChangeAspect="1" noChangeArrowheads="1"/>
          </p:cNvPicPr>
          <p:nvPr/>
        </p:nvPicPr>
        <p:blipFill>
          <a:blip r:embed="rId3" cstate="print"/>
          <a:srcRect/>
          <a:stretch>
            <a:fillRect/>
          </a:stretch>
        </p:blipFill>
        <p:spPr bwMode="auto">
          <a:xfrm>
            <a:off x="6019800" y="838200"/>
            <a:ext cx="2862703" cy="1905000"/>
          </a:xfrm>
          <a:prstGeom prst="rect">
            <a:avLst/>
          </a:prstGeom>
          <a:noFill/>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2000"/>
                                        <p:tgtEl>
                                          <p:spTgt spid="10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81600"/>
          </a:xfrm>
        </p:spPr>
        <p:txBody>
          <a:bodyPr>
            <a:normAutofit fontScale="62500" lnSpcReduction="20000"/>
          </a:bodyPr>
          <a:lstStyle/>
          <a:p>
            <a:pPr>
              <a:buNone/>
            </a:pPr>
            <a:r>
              <a:rPr lang="en-US" sz="3800" dirty="0" smtClean="0"/>
              <a:t>Jerry asked the same thing I was thinking, “Together?”</a:t>
            </a:r>
            <a:endParaRPr lang="en-US" dirty="0" smtClean="0"/>
          </a:p>
          <a:p>
            <a:pPr>
              <a:buNone/>
            </a:pPr>
            <a:r>
              <a:rPr lang="en-US" sz="3800" dirty="0" smtClean="0"/>
              <a:t>She said, “Why no, Jerry, you’ll be in a family with three little girls…”</a:t>
            </a:r>
            <a:endParaRPr lang="en-US" sz="1100" dirty="0" smtClean="0"/>
          </a:p>
          <a:p>
            <a:pPr>
              <a:buNone/>
            </a:pPr>
            <a:r>
              <a:rPr lang="en-US" sz="3800" dirty="0" smtClean="0">
                <a:uFill>
                  <a:solidFill>
                    <a:srgbClr val="FFFF00"/>
                  </a:solidFill>
                </a:uFill>
              </a:rPr>
              <a:t>Jerry looked like he’d just found out they were going to dip him in a pot of boiling milk.</a:t>
            </a:r>
            <a:r>
              <a:rPr lang="en-US" sz="3800" dirty="0" smtClean="0"/>
              <a:t> </a:t>
            </a:r>
          </a:p>
          <a:p>
            <a:pPr>
              <a:buNone/>
            </a:pPr>
            <a:r>
              <a:rPr lang="en-US" sz="3800" dirty="0" smtClean="0"/>
              <a:t>“…and Bud..”  She looked at some papers she was holding.  “Oh, yes, the </a:t>
            </a:r>
            <a:r>
              <a:rPr lang="en-US" sz="3800" dirty="0" err="1" smtClean="0"/>
              <a:t>Amoses</a:t>
            </a:r>
            <a:r>
              <a:rPr lang="en-US" sz="3800" dirty="0" smtClean="0"/>
              <a:t>, you’ll be with Mr. and Mrs. Amos and their son, who’s twelve years old, that makes him just two years older than you, doesn’t it, Bud?”</a:t>
            </a:r>
          </a:p>
          <a:p>
            <a:pPr>
              <a:buNone/>
            </a:pPr>
            <a:r>
              <a:rPr lang="en-US" sz="3800" dirty="0" smtClean="0"/>
              <a:t>“Yes, ma’am.”</a:t>
            </a:r>
          </a:p>
          <a:p>
            <a:pPr>
              <a:buNone/>
            </a:pPr>
            <a:r>
              <a:rPr lang="en-US" sz="3800" dirty="0" smtClean="0"/>
              <a:t> She said, “I’m sure you’ll both be very happy.”</a:t>
            </a:r>
          </a:p>
          <a:p>
            <a:pPr>
              <a:buNone/>
            </a:pPr>
            <a:r>
              <a:rPr lang="en-US" sz="3800" dirty="0" smtClean="0"/>
              <a:t> Me and Jerry looked at each other.</a:t>
            </a:r>
          </a:p>
          <a:p>
            <a:pPr>
              <a:buNone/>
            </a:pPr>
            <a:r>
              <a:rPr lang="en-US" sz="3800" dirty="0" smtClean="0"/>
              <a:t> </a:t>
            </a:r>
          </a:p>
        </p:txBody>
      </p:sp>
      <p:sp>
        <p:nvSpPr>
          <p:cNvPr id="4" name="Title 1"/>
          <p:cNvSpPr>
            <a:spLocks noGrp="1"/>
          </p:cNvSpPr>
          <p:nvPr>
            <p:ph type="title"/>
          </p:nvPr>
        </p:nvSpPr>
        <p:spPr>
          <a:xfrm>
            <a:off x="457200" y="533400"/>
            <a:ext cx="8229600" cy="8842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2 of 4</a:t>
            </a:r>
            <a:endParaRPr lang="en-US" dirty="0"/>
          </a:p>
        </p:txBody>
      </p:sp>
      <p:sp>
        <p:nvSpPr>
          <p:cNvPr id="6" name="Rectangle 5"/>
          <p:cNvSpPr/>
          <p:nvPr/>
        </p:nvSpPr>
        <p:spPr>
          <a:xfrm>
            <a:off x="533400" y="2743200"/>
            <a:ext cx="7848600" cy="53340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92500" lnSpcReduction="20000"/>
          </a:bodyPr>
          <a:lstStyle/>
          <a:p>
            <a:pPr>
              <a:buNone/>
            </a:pPr>
            <a:r>
              <a:rPr lang="en-US" sz="2400" dirty="0" smtClean="0"/>
              <a:t>The woman said, “Now, now , boys, no need to look so glum.  I know you don't understand what it means, but there’s a </a:t>
            </a:r>
            <a:r>
              <a:rPr lang="en-US" sz="2400" b="1" dirty="0" smtClean="0"/>
              <a:t>depression</a:t>
            </a:r>
            <a:r>
              <a:rPr lang="en-US" sz="2400" dirty="0" smtClean="0"/>
              <a:t> going on all over this country.  People can’t find jobs and these are very, very difficult times for everybody.  We’ve been lucky enough to find two wonderful families who’ve </a:t>
            </a:r>
            <a:r>
              <a:rPr lang="en-US" sz="2400" dirty="0" smtClean="0">
                <a:uFill>
                  <a:solidFill>
                    <a:srgbClr val="FFFF00"/>
                  </a:solidFill>
                </a:uFill>
              </a:rPr>
              <a:t>opened their doors </a:t>
            </a:r>
            <a:r>
              <a:rPr lang="en-US" sz="2400" dirty="0" smtClean="0"/>
              <a:t>for you.  I think it’s best that we show our new foster families that we’re very…”</a:t>
            </a:r>
          </a:p>
          <a:p>
            <a:pPr>
              <a:buNone/>
            </a:pPr>
            <a:r>
              <a:rPr lang="en-US" sz="2400" dirty="0" smtClean="0"/>
              <a:t> She </a:t>
            </a:r>
            <a:r>
              <a:rPr lang="en-US" sz="2400" b="1" dirty="0" smtClean="0"/>
              <a:t>dragged</a:t>
            </a:r>
            <a:r>
              <a:rPr lang="en-US" sz="2400" dirty="0" smtClean="0"/>
              <a:t> out the word very, waiting for us to finish her sentence for her.</a:t>
            </a:r>
          </a:p>
          <a:p>
            <a:pPr>
              <a:buNone/>
            </a:pPr>
            <a:r>
              <a:rPr lang="en-US" sz="2400" dirty="0" smtClean="0"/>
              <a:t> Jerry said, “Cheerful, helpful and grateful.”  I moved my lips and mumbled.</a:t>
            </a:r>
          </a:p>
          <a:p>
            <a:pPr>
              <a:buNone/>
            </a:pPr>
            <a:r>
              <a:rPr lang="en-US" sz="2400" dirty="0" smtClean="0"/>
              <a:t> She smiled and said, “Unfortunately, you won’t have time for breakfast.  I’ll have a couple of pieces of fruit put in a bag.  In the meantime go to the </a:t>
            </a:r>
            <a:r>
              <a:rPr lang="en-US" sz="2400" b="1" dirty="0" smtClean="0"/>
              <a:t>sleep room </a:t>
            </a:r>
            <a:r>
              <a:rPr lang="en-US" sz="2400" dirty="0" smtClean="0"/>
              <a:t>and strip your beds and gather all of your things.”</a:t>
            </a:r>
          </a:p>
          <a:p>
            <a:pPr>
              <a:buNone/>
            </a:pPr>
            <a:r>
              <a:rPr lang="en-US" sz="2400" dirty="0" smtClean="0"/>
              <a:t> </a:t>
            </a:r>
          </a:p>
        </p:txBody>
      </p:sp>
      <p:sp>
        <p:nvSpPr>
          <p:cNvPr id="4" name="Title 1"/>
          <p:cNvSpPr>
            <a:spLocks noGrp="1"/>
          </p:cNvSpPr>
          <p:nvPr>
            <p:ph type="title"/>
          </p:nvPr>
        </p:nvSpPr>
        <p:spPr>
          <a:xfrm>
            <a:off x="457200" y="685800"/>
            <a:ext cx="8229600" cy="7318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3 of 4</a:t>
            </a:r>
            <a:endParaRPr lang="en-US" dirty="0"/>
          </a:p>
        </p:txBody>
      </p:sp>
      <p:sp>
        <p:nvSpPr>
          <p:cNvPr id="6" name="Rectangle 5"/>
          <p:cNvSpPr/>
          <p:nvPr/>
        </p:nvSpPr>
        <p:spPr>
          <a:xfrm>
            <a:off x="6705600" y="1447800"/>
            <a:ext cx="762000" cy="304800"/>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 y="3733800"/>
            <a:ext cx="1143000" cy="3048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2514600"/>
            <a:ext cx="2286000" cy="3048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upload.wikimedia.org/wikipedia/commons/9/9c/CBC_Perth_Dormitory_1932.PNG"/>
          <p:cNvPicPr>
            <a:picLocks noChangeAspect="1" noChangeArrowheads="1"/>
          </p:cNvPicPr>
          <p:nvPr/>
        </p:nvPicPr>
        <p:blipFill>
          <a:blip r:embed="rId3" cstate="print"/>
          <a:srcRect/>
          <a:stretch>
            <a:fillRect/>
          </a:stretch>
        </p:blipFill>
        <p:spPr bwMode="auto">
          <a:xfrm>
            <a:off x="4267200" y="1676400"/>
            <a:ext cx="3873615" cy="2914651"/>
          </a:xfrm>
          <a:prstGeom prst="rect">
            <a:avLst/>
          </a:prstGeom>
          <a:noFill/>
          <a:effectLst>
            <a:softEdge rad="127000"/>
          </a:effectLst>
        </p:spPr>
      </p:pic>
      <p:sp>
        <p:nvSpPr>
          <p:cNvPr id="9" name="Rectangle 8"/>
          <p:cNvSpPr/>
          <p:nvPr/>
        </p:nvSpPr>
        <p:spPr>
          <a:xfrm>
            <a:off x="3200400" y="4876800"/>
            <a:ext cx="1295400" cy="3048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602"/>
                                        </p:tgtEl>
                                        <p:attrNameLst>
                                          <p:attrName>style.visibility</p:attrName>
                                        </p:attrNameLst>
                                      </p:cBhvr>
                                      <p:to>
                                        <p:strVal val="visible"/>
                                      </p:to>
                                    </p:set>
                                    <p:animEffect transition="in" filter="fade">
                                      <p:cBhvr>
                                        <p:cTn id="20" dur="2000"/>
                                        <p:tgtEl>
                                          <p:spTgt spid="2560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sz="3000" dirty="0" smtClean="0"/>
              <a:t>Here we go again.  </a:t>
            </a:r>
            <a:r>
              <a:rPr lang="en-US" sz="3000" dirty="0" smtClean="0">
                <a:uFill>
                  <a:solidFill>
                    <a:srgbClr val="FFFF00"/>
                  </a:solidFill>
                </a:uFill>
              </a:rPr>
              <a:t>I felt like I was walking in my sleep </a:t>
            </a:r>
            <a:r>
              <a:rPr lang="en-US" sz="3000" dirty="0" smtClean="0"/>
              <a:t>as I followed Jerry back to the room where all the boys’ beds were </a:t>
            </a:r>
            <a:r>
              <a:rPr lang="en-US" sz="3000" u="heavy" dirty="0" err="1" smtClean="0">
                <a:uFill>
                  <a:solidFill>
                    <a:srgbClr val="FFFF00"/>
                  </a:solidFill>
                </a:uFill>
              </a:rPr>
              <a:t>jim</a:t>
            </a:r>
            <a:r>
              <a:rPr lang="en-US" sz="3000" u="heavy" dirty="0" smtClean="0">
                <a:uFill>
                  <a:solidFill>
                    <a:srgbClr val="FFFF00"/>
                  </a:solidFill>
                </a:uFill>
              </a:rPr>
              <a:t>-jammed</a:t>
            </a:r>
            <a:r>
              <a:rPr lang="en-US" sz="3000" dirty="0" smtClean="0"/>
              <a:t> together.  This was the third foster home I was going to and I’m used to packing up and leaving, but it still surprises me that there are always a few seconds, right after they tell you you’ve got to go, when my nose gets all runny and my throat gets all choky and my eyes get all sting-y.  But the tears coming out doesn’t happen to me anymore, I don’t know when it first happened, but it seems like my eyes don’t cry anymore.</a:t>
            </a:r>
          </a:p>
          <a:p>
            <a:pPr>
              <a:buNone/>
            </a:pPr>
            <a:endParaRPr lang="en-US" dirty="0" smtClean="0"/>
          </a:p>
          <a:p>
            <a:endParaRPr lang="en-US" dirty="0"/>
          </a:p>
        </p:txBody>
      </p:sp>
      <p:sp>
        <p:nvSpPr>
          <p:cNvPr id="4" name="Title 1"/>
          <p:cNvSpPr>
            <a:spLocks noGrp="1"/>
          </p:cNvSpPr>
          <p:nvPr>
            <p:ph type="title"/>
          </p:nvPr>
        </p:nvSpPr>
        <p:spPr>
          <a:xfrm>
            <a:off x="457200" y="609600"/>
            <a:ext cx="8229600" cy="8080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4 of 4</a:t>
            </a:r>
            <a:endParaRPr lang="en-US" dirty="0"/>
          </a:p>
        </p:txBody>
      </p:sp>
      <p:sp>
        <p:nvSpPr>
          <p:cNvPr id="6" name="Rectangle 5"/>
          <p:cNvSpPr/>
          <p:nvPr/>
        </p:nvSpPr>
        <p:spPr>
          <a:xfrm>
            <a:off x="3200400" y="1676400"/>
            <a:ext cx="5029200" cy="38100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Discuss Text Complexity Model</a:t>
            </a:r>
          </a:p>
          <a:p>
            <a:r>
              <a:rPr lang="en-US" dirty="0" smtClean="0"/>
              <a:t>Expand knowledge of reader and task considerations</a:t>
            </a:r>
          </a:p>
          <a:p>
            <a:r>
              <a:rPr lang="en-US" dirty="0" smtClean="0"/>
              <a:t>Model close reading activity for literature</a:t>
            </a:r>
          </a:p>
          <a:p>
            <a:r>
              <a:rPr lang="en-US" dirty="0" smtClean="0"/>
              <a:t>Model close reading activity for informational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CHwr5U0qL__BO2,204,203,200_PIsitb-sticker-arrow-click,TopRight,35,-76_AA300_SH20_OU01_.jpg"/>
          <p:cNvPicPr>
            <a:picLocks noGrp="1" noChangeAspect="1"/>
          </p:cNvPicPr>
          <p:nvPr>
            <p:ph idx="1"/>
          </p:nvPr>
        </p:nvPicPr>
        <p:blipFill>
          <a:blip r:embed="rId3" cstate="print"/>
          <a:stretch>
            <a:fillRect/>
          </a:stretch>
        </p:blipFill>
        <p:spPr>
          <a:xfrm>
            <a:off x="1219200" y="685799"/>
            <a:ext cx="7086600" cy="5768181"/>
          </a:xfrm>
        </p:spPr>
      </p:pic>
      <p:sp>
        <p:nvSpPr>
          <p:cNvPr id="5" name="Rectangle 4"/>
          <p:cNvSpPr/>
          <p:nvPr/>
        </p:nvSpPr>
        <p:spPr>
          <a:xfrm>
            <a:off x="3048000" y="762000"/>
            <a:ext cx="3810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14478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3" name="Content Placeholder 2"/>
          <p:cNvSpPr>
            <a:spLocks noGrp="1"/>
          </p:cNvSpPr>
          <p:nvPr>
            <p:ph idx="1"/>
          </p:nvPr>
        </p:nvSpPr>
        <p:spPr>
          <a:xfrm>
            <a:off x="457200" y="1447800"/>
            <a:ext cx="8229600" cy="5029200"/>
          </a:xfrm>
        </p:spPr>
        <p:txBody>
          <a:bodyPr>
            <a:normAutofit fontScale="25000" lnSpcReduction="20000"/>
          </a:bodyPr>
          <a:lstStyle/>
          <a:p>
            <a:pPr>
              <a:buNone/>
            </a:pPr>
            <a:r>
              <a:rPr lang="en-US" sz="9600" dirty="0" smtClean="0"/>
              <a:t>Here we go again.  We were all standing in line waiting for breakfast when one of the caseworkers came in and tap-tap-tapped down the line.  Uh-oh, this meant bad news, either they’d found a foster home for somebody or somebody was about to get paddled.  All the kids watched the woman as she moved along the line, her high-heeled shoes </a:t>
            </a:r>
            <a:r>
              <a:rPr lang="en-US" sz="9600" dirty="0" smtClean="0">
                <a:uFill>
                  <a:solidFill>
                    <a:srgbClr val="FFFF00"/>
                  </a:solidFill>
                </a:uFill>
              </a:rPr>
              <a:t>sounding like little firecrackers going off on the wooden floor. </a:t>
            </a:r>
          </a:p>
          <a:p>
            <a:pPr>
              <a:buNone/>
            </a:pPr>
            <a:r>
              <a:rPr lang="en-US" sz="9600" dirty="0" smtClean="0"/>
              <a:t>Shoot!  She stopped at me and said, “Are you Buddy Caldwell?”</a:t>
            </a:r>
          </a:p>
          <a:p>
            <a:pPr>
              <a:buNone/>
            </a:pPr>
            <a:r>
              <a:rPr lang="en-US" sz="9600" dirty="0" smtClean="0"/>
              <a:t> I said, “It’s Bud, not Buddy, ma’am.”</a:t>
            </a:r>
          </a:p>
          <a:p>
            <a:pPr>
              <a:buNone/>
            </a:pPr>
            <a:r>
              <a:rPr lang="en-US" sz="9600" dirty="0" smtClean="0"/>
              <a:t> She put her hand on my shoulder and took me out of the line.  Then she pulled Jerry, one of the littler boys, over.  “Aren’t you Jerry Clark?”  He nodded.</a:t>
            </a:r>
          </a:p>
          <a:p>
            <a:pPr>
              <a:buNone/>
            </a:pPr>
            <a:r>
              <a:rPr lang="en-US" sz="9600" dirty="0" smtClean="0"/>
              <a:t> “Boys, good news!  Now that the school year has ended, you both have been accepted in new temporary-care homes starting this afternoon!”</a:t>
            </a:r>
          </a:p>
          <a:p>
            <a:pPr>
              <a:buNone/>
            </a:pPr>
            <a:r>
              <a:rPr lang="en-US" sz="9600" dirty="0" smtClean="0"/>
              <a:t> </a:t>
            </a:r>
          </a:p>
          <a:p>
            <a:pPr>
              <a:buNone/>
            </a:pPr>
            <a:endParaRPr lang="en-US" dirty="0" smtClean="0"/>
          </a:p>
        </p:txBody>
      </p:sp>
      <p:sp>
        <p:nvSpPr>
          <p:cNvPr id="4" name="TextBox 3"/>
          <p:cNvSpPr txBox="1"/>
          <p:nvPr/>
        </p:nvSpPr>
        <p:spPr>
          <a:xfrm>
            <a:off x="7467600" y="5943600"/>
            <a:ext cx="1219200" cy="369332"/>
          </a:xfrm>
          <a:prstGeom prst="rect">
            <a:avLst/>
          </a:prstGeom>
          <a:noFill/>
        </p:spPr>
        <p:txBody>
          <a:bodyPr wrap="square" rtlCol="0">
            <a:spAutoFit/>
          </a:bodyPr>
          <a:lstStyle/>
          <a:p>
            <a:r>
              <a:rPr lang="en-US" dirty="0" smtClean="0"/>
              <a:t>Pg. 1 of 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81600"/>
          </a:xfrm>
        </p:spPr>
        <p:txBody>
          <a:bodyPr>
            <a:normAutofit fontScale="62500" lnSpcReduction="20000"/>
          </a:bodyPr>
          <a:lstStyle/>
          <a:p>
            <a:pPr>
              <a:buNone/>
            </a:pPr>
            <a:r>
              <a:rPr lang="en-US" sz="3800" dirty="0" smtClean="0"/>
              <a:t>Jerry asked the same thing I was thinking, “Together?”</a:t>
            </a:r>
            <a:endParaRPr lang="en-US" dirty="0" smtClean="0"/>
          </a:p>
          <a:p>
            <a:pPr>
              <a:buNone/>
            </a:pPr>
            <a:r>
              <a:rPr lang="en-US" sz="3800" dirty="0" smtClean="0"/>
              <a:t>She said, “Why no, Jerry, you’ll be in a family with three little girls…”</a:t>
            </a:r>
            <a:endParaRPr lang="en-US" sz="1100" dirty="0" smtClean="0"/>
          </a:p>
          <a:p>
            <a:pPr>
              <a:buNone/>
            </a:pPr>
            <a:r>
              <a:rPr lang="en-US" sz="3800" dirty="0" smtClean="0">
                <a:uFill>
                  <a:solidFill>
                    <a:srgbClr val="FFFF00"/>
                  </a:solidFill>
                </a:uFill>
              </a:rPr>
              <a:t>Jerry looked like he’d just found out they were going to dip him in a pot of boiling milk.</a:t>
            </a:r>
            <a:r>
              <a:rPr lang="en-US" sz="3800" dirty="0" smtClean="0"/>
              <a:t> </a:t>
            </a:r>
          </a:p>
          <a:p>
            <a:pPr>
              <a:buNone/>
            </a:pPr>
            <a:r>
              <a:rPr lang="en-US" sz="3800" dirty="0" smtClean="0"/>
              <a:t>“…and Bud..”  She looked at some papers she was holding.  “Oh, yes, the </a:t>
            </a:r>
            <a:r>
              <a:rPr lang="en-US" sz="3800" dirty="0" err="1" smtClean="0"/>
              <a:t>Amoses</a:t>
            </a:r>
            <a:r>
              <a:rPr lang="en-US" sz="3800" dirty="0" smtClean="0"/>
              <a:t>, you’ll be with Mr. and Mrs. Amos and their son, who’s twelve years old, that makes him just two years older than you, doesn’t it, Bud?”</a:t>
            </a:r>
          </a:p>
          <a:p>
            <a:pPr>
              <a:buNone/>
            </a:pPr>
            <a:r>
              <a:rPr lang="en-US" sz="3800" dirty="0" smtClean="0"/>
              <a:t>“Yes, ma’am.”</a:t>
            </a:r>
          </a:p>
          <a:p>
            <a:pPr>
              <a:buNone/>
            </a:pPr>
            <a:r>
              <a:rPr lang="en-US" sz="3800" dirty="0" smtClean="0"/>
              <a:t> She said, “I’m sure you’ll both be very happy.”</a:t>
            </a:r>
          </a:p>
          <a:p>
            <a:pPr>
              <a:buNone/>
            </a:pPr>
            <a:r>
              <a:rPr lang="en-US" sz="3800" dirty="0" smtClean="0"/>
              <a:t> Me and Jerry looked at each other.</a:t>
            </a:r>
          </a:p>
          <a:p>
            <a:pPr>
              <a:buNone/>
            </a:pPr>
            <a:r>
              <a:rPr lang="en-US" sz="3800" dirty="0" smtClean="0"/>
              <a:t> </a:t>
            </a:r>
          </a:p>
        </p:txBody>
      </p:sp>
      <p:sp>
        <p:nvSpPr>
          <p:cNvPr id="4" name="Title 1"/>
          <p:cNvSpPr>
            <a:spLocks noGrp="1"/>
          </p:cNvSpPr>
          <p:nvPr>
            <p:ph type="title"/>
          </p:nvPr>
        </p:nvSpPr>
        <p:spPr>
          <a:xfrm>
            <a:off x="457200" y="533400"/>
            <a:ext cx="8229600" cy="8842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2 of 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25000" lnSpcReduction="20000"/>
          </a:bodyPr>
          <a:lstStyle/>
          <a:p>
            <a:pPr>
              <a:buNone/>
            </a:pPr>
            <a:r>
              <a:rPr lang="en-US" sz="9600" dirty="0" smtClean="0"/>
              <a:t>The woman said, “Now, now , boys, no need to look so glum.  I know you don't understand what it means, but there’s a depression going on all over this country.  People can’t find jobs and these are very, very difficult times for everybody.  We’ve been lucky enough to find two wonderful families who’ve </a:t>
            </a:r>
            <a:r>
              <a:rPr lang="en-US" sz="9600" dirty="0" smtClean="0">
                <a:uFill>
                  <a:solidFill>
                    <a:srgbClr val="FFFF00"/>
                  </a:solidFill>
                </a:uFill>
              </a:rPr>
              <a:t>opened their doors </a:t>
            </a:r>
            <a:r>
              <a:rPr lang="en-US" sz="9600" dirty="0" smtClean="0"/>
              <a:t>for you.  I think it’s best that we show our new foster families that we’re very…”</a:t>
            </a:r>
          </a:p>
          <a:p>
            <a:pPr>
              <a:buNone/>
            </a:pPr>
            <a:r>
              <a:rPr lang="en-US" sz="9600" dirty="0" smtClean="0"/>
              <a:t> She dragged out the word very, waiting for us to finish her sentence for her.</a:t>
            </a:r>
          </a:p>
          <a:p>
            <a:pPr>
              <a:buNone/>
            </a:pPr>
            <a:r>
              <a:rPr lang="en-US" sz="9600" dirty="0" smtClean="0"/>
              <a:t> Jerry said, “Cheerful, helpful and grateful.”  I moved my lips and mumbled.</a:t>
            </a:r>
          </a:p>
          <a:p>
            <a:pPr>
              <a:buNone/>
            </a:pPr>
            <a:r>
              <a:rPr lang="en-US" sz="9600" dirty="0" smtClean="0"/>
              <a:t> She smiled and said, “Unfortunately, you won’t have time for breakfast.  I’ll have a couple of pieces of fruit put in a bag.  In the meantime go to the sleep room and strip your beds and gather all of your things.”</a:t>
            </a:r>
          </a:p>
          <a:p>
            <a:pPr>
              <a:buNone/>
            </a:pPr>
            <a:r>
              <a:rPr lang="en-US" dirty="0" smtClean="0"/>
              <a:t> </a:t>
            </a:r>
          </a:p>
        </p:txBody>
      </p:sp>
      <p:sp>
        <p:nvSpPr>
          <p:cNvPr id="4" name="Title 1"/>
          <p:cNvSpPr>
            <a:spLocks noGrp="1"/>
          </p:cNvSpPr>
          <p:nvPr>
            <p:ph type="title"/>
          </p:nvPr>
        </p:nvSpPr>
        <p:spPr>
          <a:xfrm>
            <a:off x="457200" y="685800"/>
            <a:ext cx="8229600" cy="7318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3 of 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sz="3000" dirty="0" smtClean="0"/>
              <a:t>Here we go again.  </a:t>
            </a:r>
            <a:r>
              <a:rPr lang="en-US" sz="3000" dirty="0" smtClean="0">
                <a:uFill>
                  <a:solidFill>
                    <a:srgbClr val="FFFF00"/>
                  </a:solidFill>
                </a:uFill>
              </a:rPr>
              <a:t>I felt like I was walking in my sleep </a:t>
            </a:r>
            <a:r>
              <a:rPr lang="en-US" sz="3000" dirty="0" smtClean="0"/>
              <a:t>as I followed Jerry back to the room where all the boys’ beds were </a:t>
            </a:r>
            <a:r>
              <a:rPr lang="en-US" sz="3000" dirty="0" err="1" smtClean="0"/>
              <a:t>jim</a:t>
            </a:r>
            <a:r>
              <a:rPr lang="en-US" sz="3000" dirty="0" smtClean="0"/>
              <a:t>-jammed together.  This was the third foster home I was going to and I’m used to packing up and leaving, but it still surprises me that there are always a few seconds, right after they tell you you’ve got to go, when my nose gets all runny and my throat gets all choky and my eyes get all sting-y.  But the tears coming out doesn’t happen to me anymore, I don’t know when it first happened, but it seems like my eyes don’t cry anymore.</a:t>
            </a:r>
          </a:p>
          <a:p>
            <a:pPr>
              <a:buNone/>
            </a:pPr>
            <a:endParaRPr lang="en-US" dirty="0" smtClean="0"/>
          </a:p>
          <a:p>
            <a:endParaRPr lang="en-US" dirty="0"/>
          </a:p>
        </p:txBody>
      </p:sp>
      <p:sp>
        <p:nvSpPr>
          <p:cNvPr id="4" name="Title 1"/>
          <p:cNvSpPr>
            <a:spLocks noGrp="1"/>
          </p:cNvSpPr>
          <p:nvPr>
            <p:ph type="title"/>
          </p:nvPr>
        </p:nvSpPr>
        <p:spPr>
          <a:xfrm>
            <a:off x="457200" y="609600"/>
            <a:ext cx="8229600" cy="808038"/>
          </a:xfrm>
        </p:spPr>
        <p:txBody>
          <a:bodyPr>
            <a:normAutofit fontScale="90000"/>
          </a:bodyPr>
          <a:lstStyle/>
          <a:p>
            <a:r>
              <a:rPr lang="en-US" dirty="0" smtClean="0"/>
              <a:t>Bud, Not Buddy </a:t>
            </a:r>
            <a:br>
              <a:rPr lang="en-US" dirty="0" smtClean="0"/>
            </a:br>
            <a:r>
              <a:rPr lang="en-US" sz="1800" dirty="0" smtClean="0"/>
              <a:t>by Christopher Paul Curtis</a:t>
            </a:r>
            <a:endParaRPr lang="en-US" dirty="0"/>
          </a:p>
        </p:txBody>
      </p:sp>
      <p:sp>
        <p:nvSpPr>
          <p:cNvPr id="5" name="TextBox 4"/>
          <p:cNvSpPr txBox="1"/>
          <p:nvPr/>
        </p:nvSpPr>
        <p:spPr>
          <a:xfrm>
            <a:off x="7467600" y="5943600"/>
            <a:ext cx="1219200" cy="369332"/>
          </a:xfrm>
          <a:prstGeom prst="rect">
            <a:avLst/>
          </a:prstGeom>
          <a:noFill/>
        </p:spPr>
        <p:txBody>
          <a:bodyPr wrap="square" rtlCol="0">
            <a:spAutoFit/>
          </a:bodyPr>
          <a:lstStyle/>
          <a:p>
            <a:r>
              <a:rPr lang="en-US" dirty="0" smtClean="0"/>
              <a:t>Pg. 4 of 4</a:t>
            </a:r>
            <a:endParaRPr lang="en-US" dirty="0"/>
          </a:p>
        </p:txBody>
      </p:sp>
      <p:sp>
        <p:nvSpPr>
          <p:cNvPr id="6" name="Rectangle 5"/>
          <p:cNvSpPr/>
          <p:nvPr/>
        </p:nvSpPr>
        <p:spPr>
          <a:xfrm>
            <a:off x="6858000" y="4343400"/>
            <a:ext cx="1524000" cy="381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4724400"/>
            <a:ext cx="7543800" cy="12192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texts to compare...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buNone/>
            </a:pPr>
            <a:endParaRPr lang="en-US" dirty="0"/>
          </a:p>
        </p:txBody>
      </p:sp>
      <p:pic>
        <p:nvPicPr>
          <p:cNvPr id="4" name="Picture 3" descr="51C3CMZG74L__SS500_.jpg"/>
          <p:cNvPicPr>
            <a:picLocks noChangeAspect="1"/>
          </p:cNvPicPr>
          <p:nvPr/>
        </p:nvPicPr>
        <p:blipFill>
          <a:blip r:embed="rId3" cstate="print"/>
          <a:srcRect l="4412" r="5882"/>
          <a:stretch>
            <a:fillRect/>
          </a:stretch>
        </p:blipFill>
        <p:spPr>
          <a:xfrm>
            <a:off x="0" y="1143000"/>
            <a:ext cx="4648200" cy="5181600"/>
          </a:xfrm>
          <a:prstGeom prst="rect">
            <a:avLst/>
          </a:prstGeom>
        </p:spPr>
      </p:pic>
      <p:pic>
        <p:nvPicPr>
          <p:cNvPr id="5" name="Picture 4" descr="51huRXYAcVL__SS500_.jpg"/>
          <p:cNvPicPr>
            <a:picLocks noChangeAspect="1"/>
          </p:cNvPicPr>
          <p:nvPr/>
        </p:nvPicPr>
        <p:blipFill>
          <a:blip r:embed="rId4" cstate="print"/>
          <a:stretch>
            <a:fillRect/>
          </a:stretch>
        </p:blipFill>
        <p:spPr>
          <a:xfrm>
            <a:off x="4800600" y="1447800"/>
            <a:ext cx="4191000" cy="5029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1GUZr6YW7L__SL500_AA300_.jpg"/>
          <p:cNvPicPr>
            <a:picLocks noChangeAspect="1"/>
          </p:cNvPicPr>
          <p:nvPr/>
        </p:nvPicPr>
        <p:blipFill>
          <a:blip r:embed="rId3" cstate="print"/>
          <a:srcRect l="9836"/>
          <a:stretch>
            <a:fillRect/>
          </a:stretch>
        </p:blipFill>
        <p:spPr>
          <a:xfrm>
            <a:off x="457200" y="1447800"/>
            <a:ext cx="4191000" cy="4648200"/>
          </a:xfrm>
          <a:prstGeom prst="rect">
            <a:avLst/>
          </a:prstGeom>
        </p:spPr>
      </p:pic>
      <p:sp>
        <p:nvSpPr>
          <p:cNvPr id="2" name="Title 1"/>
          <p:cNvSpPr>
            <a:spLocks noGrp="1"/>
          </p:cNvSpPr>
          <p:nvPr>
            <p:ph type="title"/>
          </p:nvPr>
        </p:nvSpPr>
        <p:spPr/>
        <p:txBody>
          <a:bodyPr/>
          <a:lstStyle/>
          <a:p>
            <a:r>
              <a:rPr lang="en-US" dirty="0" smtClean="0"/>
              <a:t>Other texts to compare...</a:t>
            </a:r>
            <a:endParaRPr lang="en-US" dirty="0"/>
          </a:p>
        </p:txBody>
      </p:sp>
      <p:pic>
        <p:nvPicPr>
          <p:cNvPr id="12" name="Picture 11" descr="51IKV1r59LL__BO2,204,203,200_PIsitb-sticker-arrow-click,TopRight,35,-76_AA278_PIkin4,BottomRight,-64,22_AA300_SH20_OU01_.jpg"/>
          <p:cNvPicPr>
            <a:picLocks noChangeAspect="1"/>
          </p:cNvPicPr>
          <p:nvPr/>
        </p:nvPicPr>
        <p:blipFill>
          <a:blip r:embed="rId4" cstate="print"/>
          <a:srcRect l="10811" t="12162" r="27027" b="8108"/>
          <a:stretch>
            <a:fillRect/>
          </a:stretch>
        </p:blipFill>
        <p:spPr>
          <a:xfrm>
            <a:off x="4724400" y="1447800"/>
            <a:ext cx="3657600" cy="469127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pt.jpg"/>
          <p:cNvPicPr>
            <a:picLocks noChangeAspect="1"/>
          </p:cNvPicPr>
          <p:nvPr/>
        </p:nvPicPr>
        <p:blipFill>
          <a:blip r:embed="rId3" cstate="print"/>
          <a:stretch>
            <a:fillRect/>
          </a:stretch>
        </p:blipFill>
        <p:spPr>
          <a:xfrm>
            <a:off x="0" y="0"/>
            <a:ext cx="9054703" cy="6858000"/>
          </a:xfrm>
          <a:prstGeom prst="rect">
            <a:avLst/>
          </a:prstGeom>
        </p:spPr>
      </p:pic>
      <p:sp>
        <p:nvSpPr>
          <p:cNvPr id="5" name="Title 4"/>
          <p:cNvSpPr>
            <a:spLocks noGrp="1"/>
          </p:cNvSpPr>
          <p:nvPr>
            <p:ph type="ctrTitle"/>
          </p:nvPr>
        </p:nvSpPr>
        <p:spPr>
          <a:xfrm>
            <a:off x="762000" y="533400"/>
            <a:ext cx="7772400" cy="685799"/>
          </a:xfrm>
        </p:spPr>
        <p:txBody>
          <a:bodyPr>
            <a:normAutofit fontScale="90000"/>
          </a:bodyPr>
          <a:lstStyle/>
          <a:p>
            <a:r>
              <a:rPr lang="en-US" dirty="0" smtClean="0"/>
              <a:t>Sample Process for Literature</a:t>
            </a:r>
            <a:endParaRPr lang="en-US" dirty="0"/>
          </a:p>
        </p:txBody>
      </p:sp>
      <p:sp>
        <p:nvSpPr>
          <p:cNvPr id="6" name="Subtitle 5"/>
          <p:cNvSpPr>
            <a:spLocks noGrp="1"/>
          </p:cNvSpPr>
          <p:nvPr>
            <p:ph type="subTitle" idx="1"/>
          </p:nvPr>
        </p:nvSpPr>
        <p:spPr>
          <a:xfrm>
            <a:off x="533400" y="1143000"/>
            <a:ext cx="8153400" cy="5334000"/>
          </a:xfrm>
        </p:spPr>
        <p:txBody>
          <a:bodyPr>
            <a:normAutofit fontScale="92500" lnSpcReduction="10000"/>
          </a:bodyPr>
          <a:lstStyle/>
          <a:p>
            <a:pPr algn="l">
              <a:buFont typeface="Arial" pitchFamily="34" charset="0"/>
              <a:buChar char="•"/>
            </a:pPr>
            <a:r>
              <a:rPr lang="en-US" dirty="0" smtClean="0">
                <a:solidFill>
                  <a:schemeClr val="tx1"/>
                </a:solidFill>
              </a:rPr>
              <a:t>Key Ideas and Details</a:t>
            </a:r>
          </a:p>
          <a:p>
            <a:pPr lvl="1" algn="l">
              <a:buFont typeface="Arial" pitchFamily="34" charset="0"/>
              <a:buChar char="•"/>
            </a:pPr>
            <a:r>
              <a:rPr lang="en-US" sz="2400" dirty="0" smtClean="0">
                <a:solidFill>
                  <a:schemeClr val="tx1"/>
                </a:solidFill>
              </a:rPr>
              <a:t>State what the text says explicitly and support it with   </a:t>
            </a:r>
          </a:p>
          <a:p>
            <a:pPr lvl="1" algn="l"/>
            <a:r>
              <a:rPr lang="en-US" sz="2400" dirty="0" smtClean="0">
                <a:solidFill>
                  <a:schemeClr val="tx1"/>
                </a:solidFill>
              </a:rPr>
              <a:t>  evidence. </a:t>
            </a:r>
          </a:p>
          <a:p>
            <a:pPr lvl="1" algn="l">
              <a:buFont typeface="Arial" pitchFamily="34" charset="0"/>
              <a:buChar char="•"/>
            </a:pPr>
            <a:r>
              <a:rPr lang="en-US" sz="2400" dirty="0" smtClean="0">
                <a:solidFill>
                  <a:schemeClr val="tx1"/>
                </a:solidFill>
              </a:rPr>
              <a:t>Identify the central idea and theme(s).</a:t>
            </a:r>
          </a:p>
          <a:p>
            <a:pPr lvl="1" algn="l">
              <a:buFont typeface="Arial" pitchFamily="34" charset="0"/>
              <a:buChar char="•"/>
            </a:pPr>
            <a:r>
              <a:rPr lang="en-US" sz="2400" dirty="0" smtClean="0">
                <a:solidFill>
                  <a:schemeClr val="tx1"/>
                </a:solidFill>
              </a:rPr>
              <a:t>Analyze characters and events.</a:t>
            </a:r>
          </a:p>
          <a:p>
            <a:pPr algn="l">
              <a:buFont typeface="Arial" pitchFamily="34" charset="0"/>
              <a:buChar char="•"/>
            </a:pPr>
            <a:r>
              <a:rPr lang="en-US" dirty="0" smtClean="0">
                <a:solidFill>
                  <a:schemeClr val="tx1"/>
                </a:solidFill>
              </a:rPr>
              <a:t>Craft and Structure</a:t>
            </a:r>
          </a:p>
          <a:p>
            <a:pPr lvl="1" algn="l">
              <a:buFont typeface="Arial" pitchFamily="34" charset="0"/>
              <a:buChar char="•"/>
            </a:pPr>
            <a:r>
              <a:rPr lang="en-US" sz="2400" dirty="0" smtClean="0">
                <a:solidFill>
                  <a:schemeClr val="tx1"/>
                </a:solidFill>
              </a:rPr>
              <a:t>Interpret words and phrases.</a:t>
            </a:r>
          </a:p>
          <a:p>
            <a:pPr lvl="1" algn="l">
              <a:buFont typeface="Arial" pitchFamily="34" charset="0"/>
              <a:buChar char="•"/>
            </a:pPr>
            <a:r>
              <a:rPr lang="en-US" sz="2400" dirty="0" smtClean="0">
                <a:solidFill>
                  <a:schemeClr val="tx1"/>
                </a:solidFill>
              </a:rPr>
              <a:t>Analyze structures of text and how styles relate.</a:t>
            </a:r>
          </a:p>
          <a:p>
            <a:pPr lvl="1" algn="l">
              <a:buFont typeface="Arial" pitchFamily="34" charset="0"/>
              <a:buChar char="•"/>
            </a:pPr>
            <a:r>
              <a:rPr lang="en-US" sz="2400" dirty="0" smtClean="0">
                <a:solidFill>
                  <a:schemeClr val="tx1"/>
                </a:solidFill>
              </a:rPr>
              <a:t>Discuss purposes and points of view.</a:t>
            </a:r>
          </a:p>
          <a:p>
            <a:pPr algn="l">
              <a:buFont typeface="Arial" pitchFamily="34" charset="0"/>
              <a:buChar char="•"/>
            </a:pPr>
            <a:r>
              <a:rPr lang="en-US" dirty="0" smtClean="0">
                <a:solidFill>
                  <a:schemeClr val="tx1"/>
                </a:solidFill>
              </a:rPr>
              <a:t>Integration of Knowledge and Ideas</a:t>
            </a:r>
          </a:p>
          <a:p>
            <a:pPr lvl="1" algn="l">
              <a:buFont typeface="Arial" pitchFamily="34" charset="0"/>
              <a:buChar char="•"/>
            </a:pPr>
            <a:r>
              <a:rPr lang="en-US" sz="2400" dirty="0" smtClean="0">
                <a:solidFill>
                  <a:schemeClr val="tx1"/>
                </a:solidFill>
              </a:rPr>
              <a:t>Evaluate the different medias.</a:t>
            </a:r>
          </a:p>
          <a:p>
            <a:pPr lvl="1" algn="l">
              <a:buFont typeface="Arial" pitchFamily="34" charset="0"/>
              <a:buChar char="•"/>
            </a:pPr>
            <a:r>
              <a:rPr lang="en-US" sz="2400" dirty="0" smtClean="0">
                <a:solidFill>
                  <a:schemeClr val="tx1"/>
                </a:solidFill>
              </a:rPr>
              <a:t>Compare and contrast the different cultural experiences and   </a:t>
            </a:r>
          </a:p>
          <a:p>
            <a:pPr lvl="1" algn="l"/>
            <a:r>
              <a:rPr lang="en-US" sz="2400" dirty="0" smtClean="0">
                <a:solidFill>
                  <a:schemeClr val="tx1"/>
                </a:solidFill>
              </a:rPr>
              <a:t>  themes.</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Left Arrow 4"/>
          <p:cNvSpPr/>
          <p:nvPr/>
        </p:nvSpPr>
        <p:spPr>
          <a:xfrm>
            <a:off x="2438400" y="609600"/>
            <a:ext cx="2971800" cy="228600"/>
          </a:xfrm>
          <a:prstGeom prst="leftArrow">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133600" y="2590800"/>
            <a:ext cx="2971800" cy="228600"/>
          </a:xfrm>
          <a:prstGeom prst="leftArrow">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124200" y="4572000"/>
            <a:ext cx="2971800" cy="228600"/>
          </a:xfrm>
          <a:prstGeom prst="leftArrow">
            <a:avLst/>
          </a:prstGeom>
          <a:solidFill>
            <a:srgbClr val="FFFF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3810000" cy="1143000"/>
          </a:xfrm>
        </p:spPr>
        <p:txBody>
          <a:bodyPr>
            <a:noAutofit/>
          </a:bodyPr>
          <a:lstStyle/>
          <a:p>
            <a:pPr algn="l"/>
            <a:r>
              <a:rPr lang="en-US" sz="3600" b="1" dirty="0" smtClean="0"/>
              <a:t>Close Reading:</a:t>
            </a:r>
            <a:br>
              <a:rPr lang="en-US" sz="3600" b="1" dirty="0" smtClean="0"/>
            </a:br>
            <a:r>
              <a:rPr lang="en-US" sz="3600" b="1" dirty="0" smtClean="0"/>
              <a:t>Informational Text</a:t>
            </a:r>
            <a:endParaRPr lang="en-US" sz="3600" b="1" dirty="0"/>
          </a:p>
        </p:txBody>
      </p:sp>
      <p:pic>
        <p:nvPicPr>
          <p:cNvPr id="2050" name="Picture 2"/>
          <p:cNvPicPr>
            <a:picLocks noChangeAspect="1" noChangeArrowheads="1"/>
          </p:cNvPicPr>
          <p:nvPr/>
        </p:nvPicPr>
        <p:blipFill>
          <a:blip r:embed="rId3" cstate="print"/>
          <a:srcRect/>
          <a:stretch>
            <a:fillRect/>
          </a:stretch>
        </p:blipFill>
        <p:spPr bwMode="auto">
          <a:xfrm>
            <a:off x="4648200" y="914400"/>
            <a:ext cx="4184007" cy="5324475"/>
          </a:xfrm>
          <a:prstGeom prst="rect">
            <a:avLst/>
          </a:prstGeom>
          <a:noFill/>
          <a:ln w="9525">
            <a:noFill/>
            <a:miter lim="800000"/>
            <a:headEnd/>
            <a:tailEnd/>
          </a:ln>
          <a:effectLst>
            <a:glow rad="228600">
              <a:schemeClr val="accent6">
                <a:satMod val="175000"/>
                <a:alpha val="40000"/>
              </a:schemeClr>
            </a:glow>
          </a:effectLst>
        </p:spPr>
      </p:pic>
      <p:grpSp>
        <p:nvGrpSpPr>
          <p:cNvPr id="4" name="Group 3"/>
          <p:cNvGrpSpPr/>
          <p:nvPr/>
        </p:nvGrpSpPr>
        <p:grpSpPr>
          <a:xfrm>
            <a:off x="685800" y="3429000"/>
            <a:ext cx="3627788" cy="2643988"/>
            <a:chOff x="228600" y="838200"/>
            <a:chExt cx="3627788" cy="2222536"/>
          </a:xfrm>
        </p:grpSpPr>
        <p:sp>
          <p:nvSpPr>
            <p:cNvPr id="5" name="Rectangle 4"/>
            <p:cNvSpPr/>
            <p:nvPr/>
          </p:nvSpPr>
          <p:spPr>
            <a:xfrm>
              <a:off x="228600" y="838200"/>
              <a:ext cx="3106300" cy="830997"/>
            </a:xfrm>
            <a:prstGeom prst="rect">
              <a:avLst/>
            </a:prstGeom>
          </p:spPr>
          <p:txBody>
            <a:bodyPr wrap="square">
              <a:spAutoFit/>
            </a:bodyPr>
            <a:lstStyle/>
            <a:p>
              <a:r>
                <a:rPr lang="en-US" sz="2400" dirty="0" smtClean="0"/>
                <a:t>? = I have a question    </a:t>
              </a:r>
            </a:p>
            <a:p>
              <a:r>
                <a:rPr lang="en-US" sz="2400" dirty="0" smtClean="0"/>
                <a:t>      about this</a:t>
              </a:r>
              <a:endParaRPr lang="en-US" sz="2400" dirty="0"/>
            </a:p>
          </p:txBody>
        </p:sp>
        <p:sp>
          <p:nvSpPr>
            <p:cNvPr id="6" name="Rectangle 5"/>
            <p:cNvSpPr/>
            <p:nvPr/>
          </p:nvSpPr>
          <p:spPr>
            <a:xfrm>
              <a:off x="228600" y="1600200"/>
              <a:ext cx="3627788" cy="461665"/>
            </a:xfrm>
            <a:prstGeom prst="rect">
              <a:avLst/>
            </a:prstGeom>
          </p:spPr>
          <p:txBody>
            <a:bodyPr wrap="none">
              <a:spAutoFit/>
            </a:bodyPr>
            <a:lstStyle/>
            <a:p>
              <a:r>
                <a:rPr lang="en-US" sz="2400" dirty="0" smtClean="0"/>
                <a:t>! = I have an idea about this</a:t>
              </a:r>
              <a:endParaRPr lang="en-US" sz="2400" dirty="0"/>
            </a:p>
          </p:txBody>
        </p:sp>
        <p:sp>
          <p:nvSpPr>
            <p:cNvPr id="7" name="Rectangle 6"/>
            <p:cNvSpPr/>
            <p:nvPr/>
          </p:nvSpPr>
          <p:spPr>
            <a:xfrm>
              <a:off x="228600" y="1981200"/>
              <a:ext cx="3107069" cy="461665"/>
            </a:xfrm>
            <a:prstGeom prst="rect">
              <a:avLst/>
            </a:prstGeom>
          </p:spPr>
          <p:txBody>
            <a:bodyPr wrap="none">
              <a:spAutoFit/>
            </a:bodyPr>
            <a:lstStyle/>
            <a:p>
              <a:r>
                <a:rPr lang="en-US" sz="2400" dirty="0" smtClean="0"/>
                <a:t>0-0 = I can visualize this</a:t>
              </a:r>
              <a:endParaRPr lang="en-US" sz="2400" dirty="0"/>
            </a:p>
          </p:txBody>
        </p:sp>
        <p:sp>
          <p:nvSpPr>
            <p:cNvPr id="8" name="Rectangle 7"/>
            <p:cNvSpPr/>
            <p:nvPr/>
          </p:nvSpPr>
          <p:spPr>
            <a:xfrm>
              <a:off x="228600" y="2362200"/>
              <a:ext cx="3563861" cy="698536"/>
            </a:xfrm>
            <a:prstGeom prst="rect">
              <a:avLst/>
            </a:prstGeom>
          </p:spPr>
          <p:txBody>
            <a:bodyPr wrap="none">
              <a:spAutoFit/>
            </a:bodyPr>
            <a:lstStyle/>
            <a:p>
              <a:r>
                <a:rPr lang="en-US" sz="2400" dirty="0" smtClean="0"/>
                <a:t># = I have a connection</a:t>
              </a:r>
            </a:p>
            <a:p>
              <a:r>
                <a:rPr lang="en-US" sz="2400" dirty="0" smtClean="0"/>
                <a:t>Highlight = unknown </a:t>
              </a:r>
              <a:r>
                <a:rPr lang="en-US" sz="2400" dirty="0" err="1" smtClean="0"/>
                <a:t>vocab</a:t>
              </a:r>
              <a:endParaRPr lang="en-US" sz="2400" dirty="0"/>
            </a:p>
          </p:txBody>
        </p:sp>
      </p:grpSp>
      <p:sp>
        <p:nvSpPr>
          <p:cNvPr id="9" name="TextBox 8"/>
          <p:cNvSpPr txBox="1"/>
          <p:nvPr/>
        </p:nvSpPr>
        <p:spPr>
          <a:xfrm>
            <a:off x="685800" y="2667000"/>
            <a:ext cx="3048000" cy="523220"/>
          </a:xfrm>
          <a:prstGeom prst="rect">
            <a:avLst/>
          </a:prstGeom>
          <a:noFill/>
        </p:spPr>
        <p:txBody>
          <a:bodyPr wrap="square" rtlCol="0">
            <a:spAutoFit/>
          </a:bodyPr>
          <a:lstStyle/>
          <a:p>
            <a:r>
              <a:rPr lang="en-US" sz="2800" b="1" dirty="0" smtClean="0"/>
              <a:t>Coding The Text</a:t>
            </a:r>
            <a:endParaRPr lang="en-US" sz="2800" b="1" dirty="0"/>
          </a:p>
        </p:txBody>
      </p:sp>
      <p:sp>
        <p:nvSpPr>
          <p:cNvPr id="10" name="Rectangle 9"/>
          <p:cNvSpPr/>
          <p:nvPr/>
        </p:nvSpPr>
        <p:spPr>
          <a:xfrm>
            <a:off x="762000" y="5715000"/>
            <a:ext cx="1143000" cy="304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ight Arrow 3"/>
          <p:cNvSpPr/>
          <p:nvPr/>
        </p:nvSpPr>
        <p:spPr>
          <a:xfrm>
            <a:off x="304800" y="3886200"/>
            <a:ext cx="1905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3" cstate="print"/>
          <a:srcRect/>
          <a:stretch>
            <a:fillRect/>
          </a:stretch>
        </p:blipFill>
        <p:spPr bwMode="auto">
          <a:xfrm>
            <a:off x="0" y="0"/>
            <a:ext cx="9144000" cy="7353300"/>
          </a:xfrm>
          <a:prstGeom prst="rect">
            <a:avLst/>
          </a:prstGeom>
          <a:noFill/>
          <a:ln w="9525">
            <a:noFill/>
            <a:miter lim="800000"/>
            <a:headEnd/>
            <a:tailEnd/>
          </a:ln>
        </p:spPr>
      </p:pic>
      <p:sp>
        <p:nvSpPr>
          <p:cNvPr id="7" name="Left Arrow 6"/>
          <p:cNvSpPr/>
          <p:nvPr/>
        </p:nvSpPr>
        <p:spPr>
          <a:xfrm>
            <a:off x="2895600" y="6324600"/>
            <a:ext cx="2514600" cy="304800"/>
          </a:xfrm>
          <a:prstGeom prst="leftArrow">
            <a:avLst/>
          </a:prstGeom>
          <a:solidFill>
            <a:schemeClr val="accent5"/>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normAutofit fontScale="90000"/>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 useBgFill="1">
        <p:nvSpPr>
          <p:cNvPr id="6" name="Content Placeholder 5"/>
          <p:cNvSpPr>
            <a:spLocks noGrp="1"/>
          </p:cNvSpPr>
          <p:nvPr>
            <p:ph idx="1"/>
          </p:nvPr>
        </p:nvSpPr>
        <p:spPr>
          <a:xfrm>
            <a:off x="533400" y="1066800"/>
            <a:ext cx="8229600" cy="4876800"/>
          </a:xfrm>
        </p:spPr>
        <p:txBody>
          <a:bodyPr>
            <a:noAutofit/>
          </a:bodyPr>
          <a:lstStyle/>
          <a:p>
            <a:pPr>
              <a:buNone/>
            </a:pPr>
            <a:r>
              <a:rPr lang="en-US" sz="2800" dirty="0" smtClean="0"/>
              <a:t>It was announced from the palace that he King would soon make a long journey.</a:t>
            </a:r>
          </a:p>
          <a:p>
            <a:pPr>
              <a:buNone/>
            </a:pPr>
            <a:r>
              <a:rPr lang="en-US" sz="2800" dirty="0" smtClean="0"/>
              <a:t>On the way to his destination, the King and his party would spend a few nights at the Camdenton Manor.  The lord of the manor knew what this meant.  The king traveled with his Queen, his knights, squires, and the other members of his court.  There could be a hundred mouths to feed!</a:t>
            </a:r>
          </a:p>
          <a:p>
            <a:pPr>
              <a:buNone/>
            </a:pPr>
            <a:r>
              <a:rPr lang="en-US" sz="2800" dirty="0" smtClean="0"/>
              <a:t>Preparations for the visit began at once.  The lord and the lady of the manor had their serfs to help them.</a:t>
            </a:r>
          </a:p>
          <a:p>
            <a:pPr>
              <a:buNone/>
            </a:pPr>
            <a:r>
              <a:rPr lang="en-US" sz="2800" dirty="0" smtClean="0"/>
              <a:t>The manor had its own church, which was attended by everyone on the estate.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
        <p:nvSpPr>
          <p:cNvPr id="5" name="Content Placeholder 2"/>
          <p:cNvSpPr>
            <a:spLocks noGrp="1"/>
          </p:cNvSpPr>
          <p:nvPr>
            <p:ph idx="1"/>
          </p:nvPr>
        </p:nvSpPr>
        <p:spPr>
          <a:xfrm>
            <a:off x="457200" y="1600200"/>
            <a:ext cx="8229600" cy="5029200"/>
          </a:xfrm>
        </p:spPr>
        <p:txBody>
          <a:bodyPr>
            <a:normAutofit/>
          </a:bodyPr>
          <a:lstStyle/>
          <a:p>
            <a:pPr>
              <a:buNone/>
            </a:pPr>
            <a:r>
              <a:rPr lang="en-US" sz="2400" dirty="0" smtClean="0"/>
              <a:t>The manor house had to be cleaned, the rooms readied, tents set up for the horsemen, fields fenced for the horses.  And above all, provisions had to be gathered for the great feast.</a:t>
            </a:r>
          </a:p>
          <a:p>
            <a:pPr>
              <a:buNone/>
            </a:pPr>
            <a:r>
              <a:rPr lang="en-US" sz="2400" dirty="0" smtClean="0"/>
              <a:t>The Royal Suite was redecorated.</a:t>
            </a:r>
          </a:p>
          <a:p>
            <a:pPr>
              <a:buNone/>
            </a:pPr>
            <a:r>
              <a:rPr lang="en-US" sz="2400" dirty="0" smtClean="0"/>
              <a:t>Silk was spun, new fabric was woven.</a:t>
            </a:r>
          </a:p>
          <a:p>
            <a:pPr>
              <a:buNone/>
            </a:pPr>
            <a:r>
              <a:rPr lang="en-US" sz="2400" dirty="0" smtClean="0"/>
              <a:t>The Royal Crest was embroidered on linen and painted on the King’s chair.</a:t>
            </a:r>
          </a:p>
          <a:p>
            <a:pPr>
              <a:buNone/>
            </a:pPr>
            <a:r>
              <a:rPr lang="en-US" sz="2400" dirty="0" smtClean="0"/>
              <a:t>The lord and his party went hunting and hawking for fresh meat.</a:t>
            </a:r>
          </a:p>
          <a:p>
            <a:pPr>
              <a:buNone/>
            </a:pPr>
            <a:r>
              <a:rPr lang="en-US" sz="2400" dirty="0" smtClean="0"/>
              <a:t>Hunting was a sport for the rich only.  The wild animals that lived on the lord’s estate belonged to him.  Anyone caught poaching—hunting illegally—was severely punished.</a:t>
            </a:r>
          </a:p>
          <a:p>
            <a:pPr>
              <a:buNone/>
            </a:pP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pPr>
              <a:buNone/>
            </a:pPr>
            <a:r>
              <a:rPr lang="en-US" sz="2400" dirty="0" smtClean="0"/>
              <a:t>Falcons and hawks were prized pets.  They were trained to attack birds for their masters to capture.</a:t>
            </a:r>
          </a:p>
          <a:p>
            <a:pPr>
              <a:buNone/>
            </a:pPr>
            <a:r>
              <a:rPr lang="en-US" sz="2400" dirty="0" smtClean="0"/>
              <a:t>They trapped rabbits and birds of all kinds, and fished for salmon and eels and trout. </a:t>
            </a:r>
          </a:p>
          <a:p>
            <a:pPr>
              <a:buNone/>
            </a:pPr>
            <a:r>
              <a:rPr lang="en-US" sz="2400" dirty="0" smtClean="0"/>
              <a:t>Serfs hid in bushes and caught birds in traps.  They set ferrets in burrows to chase out rabbits.</a:t>
            </a:r>
          </a:p>
          <a:p>
            <a:pPr>
              <a:buNone/>
            </a:pPr>
            <a:r>
              <a:rPr lang="en-US" sz="2400" dirty="0" smtClean="0"/>
              <a:t>There were fruits and vegetables growing in the garden, herbs and flowers for sauces and salads, and bees made honey for sweetening. </a:t>
            </a:r>
            <a:endParaRPr lang="en-US" sz="2400" dirty="0"/>
          </a:p>
        </p:txBody>
      </p:sp>
      <p:sp>
        <p:nvSpPr>
          <p:cNvPr id="4" name="Title 1"/>
          <p:cNvSpPr>
            <a:spLocks noGrp="1"/>
          </p:cNvSpPr>
          <p:nvPr>
            <p:ph type="title"/>
          </p:nvPr>
        </p:nvSpPr>
        <p:spPr/>
        <p:txBody>
          <a:bodyPr>
            <a:normAutofit/>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810000" cy="1143000"/>
          </a:xfrm>
        </p:spPr>
        <p:txBody>
          <a:bodyPr>
            <a:noAutofit/>
          </a:bodyPr>
          <a:lstStyle/>
          <a:p>
            <a:pPr algn="l"/>
            <a:r>
              <a:rPr lang="en-US" sz="3600" b="1" dirty="0" smtClean="0"/>
              <a:t>Close Reading:</a:t>
            </a:r>
            <a:br>
              <a:rPr lang="en-US" sz="3600" b="1" dirty="0" smtClean="0"/>
            </a:br>
            <a:r>
              <a:rPr lang="en-US" sz="3600" b="1" dirty="0" smtClean="0"/>
              <a:t>Informational Text</a:t>
            </a:r>
            <a:endParaRPr lang="en-US" sz="3600" b="1" dirty="0"/>
          </a:p>
        </p:txBody>
      </p:sp>
      <p:pic>
        <p:nvPicPr>
          <p:cNvPr id="2050" name="Picture 2"/>
          <p:cNvPicPr>
            <a:picLocks noChangeAspect="1" noChangeArrowheads="1"/>
          </p:cNvPicPr>
          <p:nvPr/>
        </p:nvPicPr>
        <p:blipFill>
          <a:blip r:embed="rId3" cstate="print"/>
          <a:srcRect/>
          <a:stretch>
            <a:fillRect/>
          </a:stretch>
        </p:blipFill>
        <p:spPr bwMode="auto">
          <a:xfrm>
            <a:off x="4572000" y="838200"/>
            <a:ext cx="4184007" cy="5324475"/>
          </a:xfrm>
          <a:prstGeom prst="rect">
            <a:avLst/>
          </a:prstGeom>
          <a:noFill/>
          <a:ln w="9525">
            <a:noFill/>
            <a:miter lim="800000"/>
            <a:headEnd/>
            <a:tailEnd/>
          </a:ln>
          <a:effectLst>
            <a:glow rad="228600">
              <a:schemeClr val="accent6">
                <a:satMod val="175000"/>
                <a:alpha val="40000"/>
              </a:schemeClr>
            </a:glow>
            <a:outerShdw blurRad="50800" dist="38100" dir="8100000" algn="tr" rotWithShape="0">
              <a:prstClr val="black">
                <a:alpha val="40000"/>
              </a:prstClr>
            </a:outerShdw>
          </a:effectLst>
        </p:spPr>
      </p:pic>
      <p:sp>
        <p:nvSpPr>
          <p:cNvPr id="5" name="TextBox 4"/>
          <p:cNvSpPr txBox="1"/>
          <p:nvPr/>
        </p:nvSpPr>
        <p:spPr>
          <a:xfrm>
            <a:off x="457200" y="2667000"/>
            <a:ext cx="3733800" cy="2739211"/>
          </a:xfrm>
          <a:prstGeom prst="rect">
            <a:avLst/>
          </a:prstGeom>
          <a:noFill/>
        </p:spPr>
        <p:txBody>
          <a:bodyPr wrap="square" rtlCol="0">
            <a:spAutoFit/>
          </a:bodyPr>
          <a:lstStyle/>
          <a:p>
            <a:r>
              <a:rPr lang="en-US" sz="2800" b="1" dirty="0" smtClean="0"/>
              <a:t>Text Structures</a:t>
            </a:r>
            <a:r>
              <a:rPr lang="en-US" sz="2800" dirty="0" smtClean="0"/>
              <a:t>:</a:t>
            </a:r>
          </a:p>
          <a:p>
            <a:pPr>
              <a:buFont typeface="Arial" pitchFamily="34" charset="0"/>
              <a:buChar char="•"/>
            </a:pPr>
            <a:r>
              <a:rPr lang="en-US" sz="2400" dirty="0" smtClean="0"/>
              <a:t>Compare/Contrast</a:t>
            </a:r>
          </a:p>
          <a:p>
            <a:pPr>
              <a:buFont typeface="Arial" pitchFamily="34" charset="0"/>
              <a:buChar char="•"/>
            </a:pPr>
            <a:r>
              <a:rPr lang="en-US" sz="2400" dirty="0" smtClean="0"/>
              <a:t>Description</a:t>
            </a:r>
          </a:p>
          <a:p>
            <a:pPr>
              <a:buFont typeface="Arial" pitchFamily="34" charset="0"/>
              <a:buChar char="•"/>
            </a:pPr>
            <a:r>
              <a:rPr lang="en-US" sz="2400" dirty="0" smtClean="0"/>
              <a:t>Chronological</a:t>
            </a:r>
          </a:p>
          <a:p>
            <a:pPr>
              <a:buFont typeface="Arial" pitchFamily="34" charset="0"/>
              <a:buChar char="•"/>
            </a:pPr>
            <a:r>
              <a:rPr lang="en-US" sz="2400" dirty="0" smtClean="0"/>
              <a:t>Question/Answer</a:t>
            </a:r>
          </a:p>
          <a:p>
            <a:pPr>
              <a:buFont typeface="Arial" pitchFamily="34" charset="0"/>
              <a:buChar char="•"/>
            </a:pPr>
            <a:r>
              <a:rPr lang="en-US" sz="2400" dirty="0" smtClean="0"/>
              <a:t>Problem/Solution</a:t>
            </a:r>
          </a:p>
          <a:p>
            <a:pPr>
              <a:buFont typeface="Arial" pitchFamily="34" charset="0"/>
              <a:buChar char="•"/>
            </a:pPr>
            <a:r>
              <a:rPr lang="en-US" sz="2400" dirty="0" smtClean="0"/>
              <a:t>Cause/Effect</a:t>
            </a:r>
          </a:p>
        </p:txBody>
      </p:sp>
      <p:sp>
        <p:nvSpPr>
          <p:cNvPr id="6" name="TextBox 5"/>
          <p:cNvSpPr txBox="1"/>
          <p:nvPr/>
        </p:nvSpPr>
        <p:spPr>
          <a:xfrm>
            <a:off x="533400" y="5410200"/>
            <a:ext cx="3733800" cy="1015663"/>
          </a:xfrm>
          <a:prstGeom prst="rect">
            <a:avLst/>
          </a:prstGeom>
          <a:noFill/>
        </p:spPr>
        <p:txBody>
          <a:bodyPr wrap="square" rtlCol="0">
            <a:spAutoFit/>
          </a:bodyPr>
          <a:lstStyle/>
          <a:p>
            <a:pPr>
              <a:buFont typeface="Arial" pitchFamily="34" charset="0"/>
              <a:buChar char="•"/>
            </a:pPr>
            <a:r>
              <a:rPr lang="en-US" sz="2000" b="1" dirty="0" smtClean="0"/>
              <a:t>Features</a:t>
            </a:r>
            <a:r>
              <a:rPr lang="en-US" sz="2000" dirty="0" smtClean="0"/>
              <a:t>: Diagrams, maps, illustrations, highlights, captions, timelines, etc…</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884238"/>
          </a:xfrm>
        </p:spPr>
        <p:txBody>
          <a:bodyPr>
            <a:normAutofit fontScale="90000"/>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 useBgFill="1">
        <p:nvSpPr>
          <p:cNvPr id="6" name="Content Placeholder 5"/>
          <p:cNvSpPr>
            <a:spLocks noGrp="1"/>
          </p:cNvSpPr>
          <p:nvPr>
            <p:ph idx="1"/>
          </p:nvPr>
        </p:nvSpPr>
        <p:spPr>
          <a:xfrm>
            <a:off x="457200" y="1371600"/>
            <a:ext cx="8229600" cy="4754563"/>
          </a:xfrm>
        </p:spPr>
        <p:txBody>
          <a:bodyPr>
            <a:noAutofit/>
          </a:bodyPr>
          <a:lstStyle/>
          <a:p>
            <a:pPr>
              <a:buNone/>
            </a:pPr>
            <a:r>
              <a:rPr lang="en-US" sz="2700" dirty="0" smtClean="0"/>
              <a:t>It was announced from the palace that he King would soon make a long journey.</a:t>
            </a:r>
          </a:p>
          <a:p>
            <a:pPr>
              <a:buNone/>
            </a:pPr>
            <a:r>
              <a:rPr lang="en-US" sz="2700" dirty="0" smtClean="0"/>
              <a:t>On the way to his destination, the King and his party would spend a few nights at the Camdenton Manor.  The lord of the manor knew what this meant.  The king traveled with his Queen, his knights, squires, and the other members of his court.  There could be a hundred mouths to feed!</a:t>
            </a:r>
          </a:p>
          <a:p>
            <a:pPr>
              <a:buNone/>
            </a:pPr>
            <a:r>
              <a:rPr lang="en-US" sz="2700" dirty="0" smtClean="0"/>
              <a:t>Preparations for the visit began at once.  The lord and the lady of the manor had their serfs to help them.</a:t>
            </a:r>
          </a:p>
          <a:p>
            <a:pPr>
              <a:buNone/>
            </a:pPr>
            <a:r>
              <a:rPr lang="en-US" sz="2700" dirty="0" smtClean="0"/>
              <a:t>The manor had its own church, which was attended by everyone on the estate.</a:t>
            </a:r>
          </a:p>
        </p:txBody>
      </p:sp>
      <p:sp>
        <p:nvSpPr>
          <p:cNvPr id="7" name="Rectangle 6"/>
          <p:cNvSpPr/>
          <p:nvPr/>
        </p:nvSpPr>
        <p:spPr>
          <a:xfrm>
            <a:off x="5943600" y="3581400"/>
            <a:ext cx="1066800" cy="3810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71800" y="3200400"/>
            <a:ext cx="990600" cy="304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2362200"/>
            <a:ext cx="1600200" cy="3810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3581400"/>
            <a:ext cx="1066800" cy="3810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4038600"/>
            <a:ext cx="838200" cy="3048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81800" y="4876800"/>
            <a:ext cx="685800" cy="3810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400" y="5334000"/>
            <a:ext cx="762000" cy="30480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3" cstate="print"/>
          <a:srcRect r="4545" b="4723"/>
          <a:stretch>
            <a:fillRect/>
          </a:stretch>
        </p:blipFill>
        <p:spPr bwMode="auto">
          <a:xfrm>
            <a:off x="381000" y="1066800"/>
            <a:ext cx="4741333" cy="3048000"/>
          </a:xfrm>
          <a:prstGeom prst="rect">
            <a:avLst/>
          </a:prstGeom>
          <a:noFill/>
          <a:ln w="9525">
            <a:noFill/>
            <a:miter lim="800000"/>
            <a:headEnd/>
            <a:tailEnd/>
          </a:ln>
        </p:spPr>
      </p:pic>
      <p:sp>
        <p:nvSpPr>
          <p:cNvPr id="20" name="Rectangle 19"/>
          <p:cNvSpPr/>
          <p:nvPr/>
        </p:nvSpPr>
        <p:spPr>
          <a:xfrm>
            <a:off x="5334000" y="2743200"/>
            <a:ext cx="2743200" cy="3810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4)">
                                      <p:cBhvr>
                                        <p:cTn id="11"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5" grpId="0" animBg="1"/>
      <p:bldP spid="16" grpId="0" animBg="1"/>
      <p:bldP spid="17"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normAutofit fontScale="85000" lnSpcReduction="20000"/>
          </a:bodyPr>
          <a:lstStyle/>
          <a:p>
            <a:pPr>
              <a:buNone/>
            </a:pPr>
            <a:r>
              <a:rPr lang="en-US" dirty="0" smtClean="0"/>
              <a:t>The manor house had to be cleaned, the rooms readied, tents set up for the horsemen, fields fenced for the horses.  And above all, provisions had to be gathered for the great feast.</a:t>
            </a:r>
          </a:p>
          <a:p>
            <a:pPr>
              <a:buNone/>
            </a:pPr>
            <a:r>
              <a:rPr lang="en-US" dirty="0" smtClean="0"/>
              <a:t>The Royal Suite was redecorated.</a:t>
            </a:r>
          </a:p>
          <a:p>
            <a:pPr>
              <a:buNone/>
            </a:pPr>
            <a:r>
              <a:rPr lang="en-US" dirty="0" smtClean="0"/>
              <a:t>Silk was spun, new fabric was woven.</a:t>
            </a:r>
          </a:p>
          <a:p>
            <a:pPr>
              <a:buNone/>
            </a:pPr>
            <a:r>
              <a:rPr lang="en-US" dirty="0" smtClean="0"/>
              <a:t>The Royal Crest was embroidered on linen and painted on the King’s chair.</a:t>
            </a:r>
          </a:p>
          <a:p>
            <a:pPr>
              <a:buNone/>
            </a:pPr>
            <a:r>
              <a:rPr lang="en-US" dirty="0" smtClean="0"/>
              <a:t>The lord and his party went hunting and hawking for fresh meat.</a:t>
            </a:r>
          </a:p>
          <a:p>
            <a:pPr>
              <a:buNone/>
            </a:pPr>
            <a:r>
              <a:rPr lang="en-US" dirty="0" smtClean="0"/>
              <a:t>Hunting was a sport for the rich only.  The wild animals that lived on the lord’s estate belonged to him.  Anyone caught poaching—hunting illegally—was severely punished.</a:t>
            </a:r>
          </a:p>
          <a:p>
            <a:endParaRPr lang="en-US" dirty="0"/>
          </a:p>
        </p:txBody>
      </p:sp>
      <p:sp>
        <p:nvSpPr>
          <p:cNvPr id="4" name="Title 1"/>
          <p:cNvSpPr>
            <a:spLocks noGrp="1"/>
          </p:cNvSpPr>
          <p:nvPr>
            <p:ph type="title"/>
          </p:nvPr>
        </p:nvSpPr>
        <p:spPr>
          <a:xfrm>
            <a:off x="457200" y="457200"/>
            <a:ext cx="8229600" cy="960438"/>
          </a:xfrm>
        </p:spPr>
        <p:txBody>
          <a:bodyPr>
            <a:normAutofit fontScale="90000"/>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
        <p:nvSpPr>
          <p:cNvPr id="5" name="Rectangle 4"/>
          <p:cNvSpPr/>
          <p:nvPr/>
        </p:nvSpPr>
        <p:spPr>
          <a:xfrm>
            <a:off x="6172200" y="4419600"/>
            <a:ext cx="1143000" cy="381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2800" y="3657600"/>
            <a:ext cx="1828800" cy="381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3657600"/>
            <a:ext cx="1600200" cy="381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srcRect/>
          <a:stretch>
            <a:fillRect/>
          </a:stretch>
        </p:blipFill>
        <p:spPr bwMode="auto">
          <a:xfrm>
            <a:off x="5486400" y="1066800"/>
            <a:ext cx="3333374" cy="307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1"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Falcons and hawks were prized pets.  They were trained to attack birds for their masters to capture.</a:t>
            </a:r>
          </a:p>
          <a:p>
            <a:pPr>
              <a:buNone/>
            </a:pPr>
            <a:r>
              <a:rPr lang="en-US" dirty="0" smtClean="0"/>
              <a:t>They trapped rabbits and birds of all kinds, and fished for salmon and eels and trout. </a:t>
            </a:r>
          </a:p>
          <a:p>
            <a:pPr>
              <a:buNone/>
            </a:pPr>
            <a:r>
              <a:rPr lang="en-US" dirty="0" smtClean="0"/>
              <a:t>Serfs hid in bushes and caught birds in traps.  They set ferrets in burrows to chase out rabbits.</a:t>
            </a:r>
          </a:p>
          <a:p>
            <a:pPr>
              <a:buNone/>
            </a:pPr>
            <a:r>
              <a:rPr lang="en-US" dirty="0" smtClean="0"/>
              <a:t>There were fruits and vegetables growing in the garden, herbs and flowers for sauces and salads, and bees made honey for sweetening. </a:t>
            </a:r>
          </a:p>
          <a:p>
            <a:pPr>
              <a:buNone/>
            </a:pPr>
            <a:endParaRPr lang="en-US" dirty="0"/>
          </a:p>
        </p:txBody>
      </p:sp>
      <p:sp>
        <p:nvSpPr>
          <p:cNvPr id="4" name="Title 1"/>
          <p:cNvSpPr>
            <a:spLocks noGrp="1"/>
          </p:cNvSpPr>
          <p:nvPr>
            <p:ph type="title"/>
          </p:nvPr>
        </p:nvSpPr>
        <p:spPr>
          <a:xfrm>
            <a:off x="457200" y="457200"/>
            <a:ext cx="8229600" cy="960438"/>
          </a:xfrm>
        </p:spPr>
        <p:txBody>
          <a:bodyPr>
            <a:normAutofit fontScale="90000"/>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
        <p:nvSpPr>
          <p:cNvPr id="5" name="Rectangle 4"/>
          <p:cNvSpPr/>
          <p:nvPr/>
        </p:nvSpPr>
        <p:spPr>
          <a:xfrm>
            <a:off x="2895600" y="4343400"/>
            <a:ext cx="1295400" cy="381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4343400"/>
            <a:ext cx="990600" cy="381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a:stretch>
            <a:fillRect/>
          </a:stretch>
        </p:blipFill>
        <p:spPr bwMode="auto">
          <a:xfrm>
            <a:off x="609600" y="1676400"/>
            <a:ext cx="3284026" cy="2392363"/>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334000" y="1752600"/>
            <a:ext cx="3124200" cy="20206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3810000" cy="1143000"/>
          </a:xfrm>
        </p:spPr>
        <p:txBody>
          <a:bodyPr>
            <a:noAutofit/>
          </a:bodyPr>
          <a:lstStyle/>
          <a:p>
            <a:pPr algn="l"/>
            <a:r>
              <a:rPr lang="en-US" sz="3600" b="1" dirty="0" smtClean="0"/>
              <a:t>Close Reading:</a:t>
            </a:r>
            <a:br>
              <a:rPr lang="en-US" sz="3600" b="1" dirty="0" smtClean="0"/>
            </a:br>
            <a:r>
              <a:rPr lang="en-US" sz="3600" b="1" dirty="0" smtClean="0"/>
              <a:t>Informational Text</a:t>
            </a:r>
            <a:endParaRPr lang="en-US" sz="3600" b="1" dirty="0"/>
          </a:p>
        </p:txBody>
      </p:sp>
      <p:pic>
        <p:nvPicPr>
          <p:cNvPr id="2050" name="Picture 2"/>
          <p:cNvPicPr>
            <a:picLocks noChangeAspect="1" noChangeArrowheads="1"/>
          </p:cNvPicPr>
          <p:nvPr/>
        </p:nvPicPr>
        <p:blipFill>
          <a:blip r:embed="rId3" cstate="print"/>
          <a:srcRect/>
          <a:stretch>
            <a:fillRect/>
          </a:stretch>
        </p:blipFill>
        <p:spPr bwMode="auto">
          <a:xfrm>
            <a:off x="4724400" y="914400"/>
            <a:ext cx="4184007" cy="5324475"/>
          </a:xfrm>
          <a:prstGeom prst="rect">
            <a:avLst/>
          </a:prstGeom>
          <a:noFill/>
          <a:ln w="9525">
            <a:noFill/>
            <a:miter lim="800000"/>
            <a:headEnd/>
            <a:tailEnd/>
          </a:ln>
          <a:effectLst>
            <a:glow rad="228600">
              <a:schemeClr val="accent6">
                <a:satMod val="175000"/>
                <a:alpha val="40000"/>
              </a:schemeClr>
            </a:glow>
          </a:effectLst>
        </p:spPr>
      </p:pic>
      <p:sp>
        <p:nvSpPr>
          <p:cNvPr id="5" name="TextBox 4"/>
          <p:cNvSpPr txBox="1"/>
          <p:nvPr/>
        </p:nvSpPr>
        <p:spPr>
          <a:xfrm>
            <a:off x="457200" y="2895600"/>
            <a:ext cx="3886200" cy="461665"/>
          </a:xfrm>
          <a:prstGeom prst="rect">
            <a:avLst/>
          </a:prstGeom>
          <a:noFill/>
        </p:spPr>
        <p:txBody>
          <a:bodyPr wrap="square" rtlCol="0">
            <a:spAutoFit/>
          </a:bodyPr>
          <a:lstStyle/>
          <a:p>
            <a:r>
              <a:rPr lang="en-US" sz="2400" b="1" dirty="0" smtClean="0"/>
              <a:t>Synthesize the information</a:t>
            </a:r>
            <a:endParaRPr lang="en-US" sz="2400" b="1" dirty="0"/>
          </a:p>
        </p:txBody>
      </p:sp>
      <p:sp>
        <p:nvSpPr>
          <p:cNvPr id="6" name="Rectangle 5"/>
          <p:cNvSpPr/>
          <p:nvPr/>
        </p:nvSpPr>
        <p:spPr>
          <a:xfrm>
            <a:off x="533400" y="3505200"/>
            <a:ext cx="3505200" cy="646331"/>
          </a:xfrm>
          <a:prstGeom prst="rect">
            <a:avLst/>
          </a:prstGeom>
        </p:spPr>
        <p:txBody>
          <a:bodyPr wrap="square">
            <a:spAutoFit/>
          </a:bodyPr>
          <a:lstStyle/>
          <a:p>
            <a:r>
              <a:rPr lang="en-US" dirty="0" smtClean="0">
                <a:hlinkClick r:id="rId4"/>
              </a:rPr>
              <a:t>http://medievaleurope.mrdonn.org/powerpoints-manorlife.html</a:t>
            </a:r>
            <a:r>
              <a:rPr lang="en-US" dirty="0" smtClean="0"/>
              <a:t> </a:t>
            </a:r>
            <a:endParaRPr lang="en-US" dirty="0"/>
          </a:p>
        </p:txBody>
      </p:sp>
      <p:sp>
        <p:nvSpPr>
          <p:cNvPr id="7" name="Rectangle 6"/>
          <p:cNvSpPr/>
          <p:nvPr/>
        </p:nvSpPr>
        <p:spPr>
          <a:xfrm>
            <a:off x="533400" y="4267200"/>
            <a:ext cx="3810000" cy="646331"/>
          </a:xfrm>
          <a:prstGeom prst="rect">
            <a:avLst/>
          </a:prstGeom>
        </p:spPr>
        <p:txBody>
          <a:bodyPr wrap="square">
            <a:spAutoFit/>
          </a:bodyPr>
          <a:lstStyle/>
          <a:p>
            <a:r>
              <a:rPr lang="en-US" dirty="0" smtClean="0">
                <a:hlinkClick r:id="rId5"/>
              </a:rPr>
              <a:t>https://www.sbg.ac.at/ges/people/rohr/nsk11.pdf</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fontScale="85000" lnSpcReduction="10000"/>
          </a:bodyPr>
          <a:lstStyle/>
          <a:p>
            <a:pPr>
              <a:buNone/>
            </a:pPr>
            <a:r>
              <a:rPr lang="en-US" dirty="0" smtClean="0"/>
              <a:t>It was announced from the palace that he King would soon make a long journey.</a:t>
            </a:r>
          </a:p>
          <a:p>
            <a:pPr>
              <a:buNone/>
            </a:pPr>
            <a:r>
              <a:rPr lang="en-US" dirty="0" smtClean="0"/>
              <a:t>On the way to his destination, the King and his party would spend a few nights at the Camdenton Manor.  The lord of the manor knew what this meant.  The king traveled with his Queen, his knights, squires, and the other members of his court.  There could be a hundred mouths to feed!</a:t>
            </a:r>
          </a:p>
          <a:p>
            <a:pPr>
              <a:buNone/>
            </a:pPr>
            <a:r>
              <a:rPr lang="en-US" dirty="0" smtClean="0"/>
              <a:t>Preparations for the visit began at once.  The lord and the lady of the manor had their serfs to help them.</a:t>
            </a:r>
          </a:p>
          <a:p>
            <a:pPr>
              <a:buNone/>
            </a:pPr>
            <a:r>
              <a:rPr lang="en-US" dirty="0" smtClean="0"/>
              <a:t>The manor had its own church, which was attended by everyone on the estate.</a:t>
            </a:r>
          </a:p>
          <a:p>
            <a:endParaRPr lang="en-US" dirty="0"/>
          </a:p>
        </p:txBody>
      </p:sp>
      <p:sp>
        <p:nvSpPr>
          <p:cNvPr id="5" name="Title 1"/>
          <p:cNvSpPr>
            <a:spLocks noGrp="1"/>
          </p:cNvSpPr>
          <p:nvPr>
            <p:ph type="title"/>
          </p:nvPr>
        </p:nvSpPr>
        <p:spPr>
          <a:xfrm>
            <a:off x="457200" y="457200"/>
            <a:ext cx="8229600" cy="960438"/>
          </a:xfrm>
        </p:spPr>
        <p:txBody>
          <a:bodyPr>
            <a:normAutofit fontScale="90000"/>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p:spPr>
        <p:txBody>
          <a:bodyPr>
            <a:noAutofit/>
          </a:bodyPr>
          <a:lstStyle/>
          <a:p>
            <a:pPr>
              <a:buNone/>
            </a:pPr>
            <a:r>
              <a:rPr lang="en-US" sz="2500" dirty="0" smtClean="0"/>
              <a:t>The manor house had to be cleaned, the rooms readied, tents set up for the horsemen, fields fenced for the horses.  And above all, provisions had to be gathered for the great feast.</a:t>
            </a:r>
          </a:p>
          <a:p>
            <a:pPr>
              <a:buNone/>
            </a:pPr>
            <a:r>
              <a:rPr lang="en-US" sz="2500" dirty="0" smtClean="0"/>
              <a:t>The Royal Suite was redecorated.</a:t>
            </a:r>
          </a:p>
          <a:p>
            <a:pPr>
              <a:buNone/>
            </a:pPr>
            <a:r>
              <a:rPr lang="en-US" sz="2500" dirty="0" smtClean="0"/>
              <a:t>Silk was spun, new fabric was woven.</a:t>
            </a:r>
          </a:p>
          <a:p>
            <a:pPr>
              <a:buNone/>
            </a:pPr>
            <a:r>
              <a:rPr lang="en-US" sz="2500" dirty="0" smtClean="0"/>
              <a:t>The Royal Crest was embroidered on linen an painted on the King’s chair.</a:t>
            </a:r>
          </a:p>
          <a:p>
            <a:pPr>
              <a:buNone/>
            </a:pPr>
            <a:r>
              <a:rPr lang="en-US" sz="2500" dirty="0" smtClean="0"/>
              <a:t>The lord and his party went hunting and hawking for fresh meat.</a:t>
            </a:r>
          </a:p>
          <a:p>
            <a:pPr>
              <a:buNone/>
            </a:pPr>
            <a:r>
              <a:rPr lang="en-US" sz="2500" dirty="0" smtClean="0"/>
              <a:t>Hunting was a sport for the rich only.  The wild animals that lived on the lord’s estate belonged to him.  Anyone caught poaching—hunting illegally—was severely punished.</a:t>
            </a:r>
          </a:p>
          <a:p>
            <a:endParaRPr lang="en-US" sz="2500" dirty="0"/>
          </a:p>
        </p:txBody>
      </p:sp>
      <p:sp>
        <p:nvSpPr>
          <p:cNvPr id="4" name="Title 1"/>
          <p:cNvSpPr>
            <a:spLocks noGrp="1"/>
          </p:cNvSpPr>
          <p:nvPr>
            <p:ph type="title"/>
          </p:nvPr>
        </p:nvSpPr>
        <p:spPr>
          <a:xfrm>
            <a:off x="457200" y="457200"/>
            <a:ext cx="8229600" cy="960438"/>
          </a:xfrm>
        </p:spPr>
        <p:txBody>
          <a:bodyPr>
            <a:normAutofit fontScale="90000"/>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457200"/>
            <a:ext cx="8991600" cy="1285875"/>
          </a:xfrm>
          <a:prstGeom prst="rect">
            <a:avLst/>
          </a:prstGeom>
        </p:spPr>
        <p:txBody>
          <a:bodyPr anchor="ctr">
            <a:normAutofit/>
          </a:bodyPr>
          <a:lstStyle/>
          <a:p>
            <a:pPr marL="457200" eaLnBrk="0" fontAlgn="auto" hangingPunct="0">
              <a:spcBef>
                <a:spcPts val="0"/>
              </a:spcBef>
              <a:spcAft>
                <a:spcPts val="0"/>
              </a:spcAft>
              <a:defRPr/>
            </a:pPr>
            <a:r>
              <a:rPr lang="en-US" sz="3300" b="1" kern="0" dirty="0" smtClean="0">
                <a:latin typeface="+mj-lt"/>
                <a:ea typeface="Geneva" pitchFamily="-108" charset="-128"/>
              </a:rPr>
              <a:t>Text </a:t>
            </a:r>
            <a:r>
              <a:rPr lang="en-US" sz="3300" b="1" kern="0" dirty="0">
                <a:latin typeface="+mj-lt"/>
                <a:ea typeface="Geneva" pitchFamily="-108" charset="-128"/>
              </a:rPr>
              <a:t>Complexity </a:t>
            </a:r>
            <a:endParaRPr lang="en-US" sz="3300" b="1" kern="0" dirty="0">
              <a:solidFill>
                <a:schemeClr val="bg1"/>
              </a:solidFill>
              <a:latin typeface="+mj-lt"/>
              <a:ea typeface="Geneva" pitchFamily="-108" charset="-128"/>
              <a:cs typeface="Geneva" pitchFamily="-108" charset="-128"/>
            </a:endParaRPr>
          </a:p>
        </p:txBody>
      </p:sp>
      <p:sp>
        <p:nvSpPr>
          <p:cNvPr id="8" name="Rectangle 7"/>
          <p:cNvSpPr/>
          <p:nvPr/>
        </p:nvSpPr>
        <p:spPr>
          <a:xfrm>
            <a:off x="457200" y="1295400"/>
            <a:ext cx="8229600" cy="723900"/>
          </a:xfrm>
          <a:prstGeom prst="rect">
            <a:avLst/>
          </a:prstGeom>
        </p:spPr>
        <p:txBody>
          <a:bodyPr>
            <a:spAutoFit/>
          </a:bodyPr>
          <a:lstStyle/>
          <a:p>
            <a:pPr marL="0" lvl="1" eaLnBrk="0" fontAlgn="auto" hangingPunct="0">
              <a:spcBef>
                <a:spcPts val="600"/>
              </a:spcBef>
              <a:spcAft>
                <a:spcPts val="600"/>
              </a:spcAft>
              <a:buClr>
                <a:srgbClr val="E4A11B"/>
              </a:buClr>
              <a:buSzPct val="75000"/>
              <a:defRPr/>
            </a:pPr>
            <a:endParaRPr lang="en-US" b="1" kern="0" dirty="0">
              <a:solidFill>
                <a:srgbClr val="1D91B1"/>
              </a:solidFill>
              <a:latin typeface="Arial"/>
              <a:ea typeface="Geneva" pitchFamily="-108" charset="-128"/>
              <a:cs typeface="+mn-cs"/>
            </a:endParaRPr>
          </a:p>
          <a:p>
            <a:pPr marL="402336" lvl="1" indent="-287338" eaLnBrk="0" fontAlgn="auto" hangingPunct="0">
              <a:spcBef>
                <a:spcPts val="0"/>
              </a:spcBef>
              <a:spcAft>
                <a:spcPts val="600"/>
              </a:spcAft>
              <a:buClr>
                <a:srgbClr val="E4A11B"/>
              </a:buClr>
              <a:buSzPct val="75000"/>
              <a:defRPr/>
            </a:pPr>
            <a:r>
              <a:rPr lang="en-US" b="1" kern="0" dirty="0">
                <a:latin typeface="Arial"/>
                <a:ea typeface="Geneva" pitchFamily="-108" charset="-128"/>
                <a:cs typeface="+mn-cs"/>
              </a:rPr>
              <a:t>Text complexity </a:t>
            </a:r>
            <a:r>
              <a:rPr lang="en-US" kern="0" dirty="0">
                <a:latin typeface="Arial"/>
                <a:ea typeface="Geneva" pitchFamily="-108" charset="-128"/>
                <a:cs typeface="+mn-cs"/>
              </a:rPr>
              <a:t>is defined by:</a:t>
            </a:r>
          </a:p>
        </p:txBody>
      </p:sp>
      <p:grpSp>
        <p:nvGrpSpPr>
          <p:cNvPr id="2" name="Group 20"/>
          <p:cNvGrpSpPr>
            <a:grpSpLocks/>
          </p:cNvGrpSpPr>
          <p:nvPr/>
        </p:nvGrpSpPr>
        <p:grpSpPr bwMode="auto">
          <a:xfrm>
            <a:off x="506413" y="2209800"/>
            <a:ext cx="6754812" cy="2951163"/>
            <a:chOff x="507104" y="2209800"/>
            <a:chExt cx="6754121" cy="2951162"/>
          </a:xfrm>
        </p:grpSpPr>
        <p:grpSp>
          <p:nvGrpSpPr>
            <p:cNvPr id="3" name="Group 8"/>
            <p:cNvGrpSpPr>
              <a:grpSpLocks/>
            </p:cNvGrpSpPr>
            <p:nvPr/>
          </p:nvGrpSpPr>
          <p:grpSpPr bwMode="auto">
            <a:xfrm>
              <a:off x="6502206" y="2419049"/>
              <a:ext cx="759019" cy="2741913"/>
              <a:chOff x="6502206" y="2419049"/>
              <a:chExt cx="759019" cy="2741913"/>
            </a:xfrm>
          </p:grpSpPr>
          <p:sp>
            <p:nvSpPr>
              <p:cNvPr id="30739"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w="9525" algn="ctr">
                <a:noFill/>
                <a:round/>
                <a:headEnd/>
                <a:tailEnd/>
              </a:ln>
            </p:spPr>
            <p:txBody>
              <a:bodyPr wrap="none" anchor="ctr"/>
              <a:lstStyle/>
              <a:p>
                <a:pPr algn="ctr"/>
                <a:endParaRPr lang="en-US"/>
              </a:p>
            </p:txBody>
          </p:sp>
          <p:sp>
            <p:nvSpPr>
              <p:cNvPr id="30740" name="TextBox 18"/>
              <p:cNvSpPr txBox="1">
                <a:spLocks noChangeArrowheads="1"/>
              </p:cNvSpPr>
              <p:nvPr/>
            </p:nvSpPr>
            <p:spPr bwMode="auto">
              <a:xfrm rot="-3649141">
                <a:off x="6020170" y="3522509"/>
                <a:ext cx="1523284" cy="369316"/>
              </a:xfrm>
              <a:prstGeom prst="rect">
                <a:avLst/>
              </a:prstGeom>
              <a:noFill/>
              <a:ln w="9525">
                <a:noFill/>
                <a:miter lim="800000"/>
                <a:headEnd/>
                <a:tailEnd/>
              </a:ln>
            </p:spPr>
            <p:txBody>
              <a:bodyPr>
                <a:spAutoFit/>
              </a:bodyPr>
              <a:lstStyle/>
              <a:p>
                <a:pPr algn="ctr"/>
                <a:r>
                  <a:rPr lang="en-US" b="1"/>
                  <a:t>Qualitative</a:t>
                </a:r>
              </a:p>
            </p:txBody>
          </p:sp>
        </p:grpSp>
        <p:sp>
          <p:nvSpPr>
            <p:cNvPr id="30738" name="TextBox 25"/>
            <p:cNvSpPr txBox="1">
              <a:spLocks noChangeArrowheads="1"/>
            </p:cNvSpPr>
            <p:nvPr/>
          </p:nvSpPr>
          <p:spPr bwMode="auto">
            <a:xfrm>
              <a:off x="507104" y="2209800"/>
              <a:ext cx="5344374" cy="1138773"/>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1700" b="1" dirty="0"/>
                <a:t>Qualitative measures </a:t>
              </a:r>
              <a:r>
                <a:rPr lang="en-US" sz="1700" dirty="0"/>
                <a:t>– levels of meaning, structure, language conventionality and clarity, and knowledge demands often best measured by an attentive human reader.</a:t>
              </a:r>
            </a:p>
          </p:txBody>
        </p:sp>
      </p:grpSp>
      <p:grpSp>
        <p:nvGrpSpPr>
          <p:cNvPr id="4" name="Group 21"/>
          <p:cNvGrpSpPr>
            <a:grpSpLocks/>
          </p:cNvGrpSpPr>
          <p:nvPr/>
        </p:nvGrpSpPr>
        <p:grpSpPr bwMode="auto">
          <a:xfrm>
            <a:off x="495300" y="2424113"/>
            <a:ext cx="7580313" cy="2743200"/>
            <a:chOff x="495300" y="2424113"/>
            <a:chExt cx="7579879" cy="2743197"/>
          </a:xfrm>
        </p:grpSpPr>
        <p:grpSp>
          <p:nvGrpSpPr>
            <p:cNvPr id="5" name="Group 11"/>
            <p:cNvGrpSpPr>
              <a:grpSpLocks/>
            </p:cNvGrpSpPr>
            <p:nvPr/>
          </p:nvGrpSpPr>
          <p:grpSpPr bwMode="auto">
            <a:xfrm>
              <a:off x="7316234" y="2424113"/>
              <a:ext cx="758945" cy="2743197"/>
              <a:chOff x="7316234" y="2424113"/>
              <a:chExt cx="758945" cy="2743197"/>
            </a:xfrm>
          </p:grpSpPr>
          <p:sp>
            <p:nvSpPr>
              <p:cNvPr id="30735"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w="9525" algn="ctr">
                <a:noFill/>
                <a:round/>
                <a:headEnd/>
                <a:tailEnd/>
              </a:ln>
            </p:spPr>
            <p:txBody>
              <a:bodyPr wrap="none" anchor="ctr"/>
              <a:lstStyle/>
              <a:p>
                <a:pPr algn="ctr"/>
                <a:endParaRPr lang="en-US"/>
              </a:p>
            </p:txBody>
          </p:sp>
          <p:sp>
            <p:nvSpPr>
              <p:cNvPr id="30736" name="TextBox 19"/>
              <p:cNvSpPr txBox="1">
                <a:spLocks noChangeArrowheads="1"/>
              </p:cNvSpPr>
              <p:nvPr/>
            </p:nvSpPr>
            <p:spPr bwMode="auto">
              <a:xfrm rot="3558274">
                <a:off x="7099944" y="3522373"/>
                <a:ext cx="1523997" cy="369280"/>
              </a:xfrm>
              <a:prstGeom prst="rect">
                <a:avLst/>
              </a:prstGeom>
              <a:noFill/>
              <a:ln w="9525">
                <a:noFill/>
                <a:miter lim="800000"/>
                <a:headEnd/>
                <a:tailEnd/>
              </a:ln>
            </p:spPr>
            <p:txBody>
              <a:bodyPr>
                <a:spAutoFit/>
              </a:bodyPr>
              <a:lstStyle/>
              <a:p>
                <a:pPr algn="ctr"/>
                <a:r>
                  <a:rPr lang="en-US" b="1"/>
                  <a:t>Quantitative</a:t>
                </a:r>
              </a:p>
            </p:txBody>
          </p:sp>
        </p:grpSp>
        <p:sp>
          <p:nvSpPr>
            <p:cNvPr id="30734" name="TextBox 26"/>
            <p:cNvSpPr txBox="1">
              <a:spLocks noChangeArrowheads="1"/>
            </p:cNvSpPr>
            <p:nvPr/>
          </p:nvSpPr>
          <p:spPr bwMode="auto">
            <a:xfrm>
              <a:off x="495300" y="3348918"/>
              <a:ext cx="5343855" cy="877162"/>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1700" b="1" dirty="0"/>
                <a:t>Quantitative measures </a:t>
              </a:r>
              <a:r>
                <a:rPr lang="en-US" sz="1700" dirty="0"/>
                <a:t>– readability and other scores of text complexity often best measured by computer software.</a:t>
              </a:r>
            </a:p>
          </p:txBody>
        </p:sp>
      </p:grpSp>
      <p:grpSp>
        <p:nvGrpSpPr>
          <p:cNvPr id="6" name="Group 22"/>
          <p:cNvGrpSpPr>
            <a:grpSpLocks/>
          </p:cNvGrpSpPr>
          <p:nvPr/>
        </p:nvGrpSpPr>
        <p:grpSpPr bwMode="auto">
          <a:xfrm>
            <a:off x="457200" y="4191000"/>
            <a:ext cx="8229600" cy="1482725"/>
            <a:chOff x="506413" y="4143375"/>
            <a:chExt cx="8229600" cy="1482725"/>
          </a:xfrm>
        </p:grpSpPr>
        <p:grpSp>
          <p:nvGrpSpPr>
            <p:cNvPr id="9" name="Group 14"/>
            <p:cNvGrpSpPr>
              <a:grpSpLocks/>
            </p:cNvGrpSpPr>
            <p:nvPr/>
          </p:nvGrpSpPr>
          <p:grpSpPr bwMode="auto">
            <a:xfrm>
              <a:off x="5878514" y="4143375"/>
              <a:ext cx="2857499" cy="798264"/>
              <a:chOff x="5878514" y="4143375"/>
              <a:chExt cx="2857499" cy="798264"/>
            </a:xfrm>
          </p:grpSpPr>
          <p:sp>
            <p:nvSpPr>
              <p:cNvPr id="30731"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w="9525" algn="ctr">
                <a:noFill/>
                <a:round/>
                <a:headEnd/>
                <a:tailEnd/>
              </a:ln>
            </p:spPr>
            <p:txBody>
              <a:bodyPr wrap="none" anchor="ctr"/>
              <a:lstStyle/>
              <a:p>
                <a:pPr algn="ctr"/>
                <a:endParaRPr lang="en-US"/>
              </a:p>
            </p:txBody>
          </p:sp>
          <p:sp>
            <p:nvSpPr>
              <p:cNvPr id="30732" name="TextBox 20"/>
              <p:cNvSpPr txBox="1">
                <a:spLocks noChangeArrowheads="1"/>
              </p:cNvSpPr>
              <p:nvPr/>
            </p:nvSpPr>
            <p:spPr bwMode="auto">
              <a:xfrm>
                <a:off x="6259516" y="4572223"/>
                <a:ext cx="2133600" cy="369416"/>
              </a:xfrm>
              <a:prstGeom prst="rect">
                <a:avLst/>
              </a:prstGeom>
              <a:noFill/>
              <a:ln w="9525">
                <a:noFill/>
                <a:miter lim="800000"/>
                <a:headEnd/>
                <a:tailEnd/>
              </a:ln>
            </p:spPr>
            <p:txBody>
              <a:bodyPr>
                <a:spAutoFit/>
              </a:bodyPr>
              <a:lstStyle/>
              <a:p>
                <a:pPr algn="ctr"/>
                <a:r>
                  <a:rPr lang="en-US" b="1" dirty="0"/>
                  <a:t>Reader and Task</a:t>
                </a:r>
              </a:p>
            </p:txBody>
          </p:sp>
        </p:grpSp>
        <p:sp>
          <p:nvSpPr>
            <p:cNvPr id="30730" name="TextBox 27"/>
            <p:cNvSpPr txBox="1">
              <a:spLocks noChangeArrowheads="1"/>
            </p:cNvSpPr>
            <p:nvPr/>
          </p:nvSpPr>
          <p:spPr bwMode="auto">
            <a:xfrm>
              <a:off x="506413" y="4225140"/>
              <a:ext cx="5344606" cy="1400960"/>
            </a:xfrm>
            <a:prstGeom prst="rect">
              <a:avLst/>
            </a:prstGeom>
            <a:noFill/>
            <a:ln w="9525">
              <a:noFill/>
              <a:miter lim="800000"/>
              <a:headEnd/>
              <a:tailEnd/>
            </a:ln>
          </p:spPr>
          <p:txBody>
            <a:bodyPr>
              <a:spAutoFit/>
            </a:bodyPr>
            <a:lstStyle/>
            <a:p>
              <a:pPr marL="739775" indent="-282575">
                <a:spcBef>
                  <a:spcPts val="600"/>
                </a:spcBef>
                <a:buClr>
                  <a:srgbClr val="E4A11B"/>
                </a:buClr>
                <a:buSzPct val="100000"/>
              </a:pPr>
              <a:r>
                <a:rPr lang="en-US" sz="1700" b="1" dirty="0"/>
                <a:t>Reader and Task considerations </a:t>
              </a:r>
              <a:r>
                <a:rPr lang="en-US" sz="1700" dirty="0"/>
                <a:t>– background knowledge of reader, motivation, interests, and complexity generated by tasks assigned often best made by educators employing their professional judgment.</a:t>
              </a:r>
            </a:p>
          </p:txBody>
        </p:sp>
      </p:grpSp>
      <p:sp>
        <p:nvSpPr>
          <p:cNvPr id="30728" name="Footer Placeholder 22"/>
          <p:cNvSpPr>
            <a:spLocks noGrp="1"/>
          </p:cNvSpPr>
          <p:nvPr>
            <p:ph type="ftr" sz="quarter" idx="11"/>
          </p:nvPr>
        </p:nvSpPr>
        <p:spPr bwMode="auto">
          <a:xfrm>
            <a:off x="609600" y="6019800"/>
            <a:ext cx="8077200" cy="593531"/>
          </a:xfrm>
          <a:noFill/>
          <a:ln>
            <a:miter lim="800000"/>
            <a:headEnd/>
            <a:tailEnd/>
          </a:ln>
        </p:spPr>
        <p:txBody>
          <a:bodyPr wrap="square" lIns="91440" tIns="45720" rIns="91440" bIns="45720" numCol="1" anchor="t" anchorCtr="0" compatLnSpc="1">
            <a:prstTxWarp prst="textNoShape">
              <a:avLst/>
            </a:prstTxWarp>
          </a:bodyPr>
          <a:lstStyle/>
          <a:p>
            <a:r>
              <a:rPr lang="en-US" dirty="0" smtClean="0"/>
              <a:t>(Common Core State Standards Initiative)</a:t>
            </a:r>
          </a:p>
        </p:txBody>
      </p:sp>
      <p:sp>
        <p:nvSpPr>
          <p:cNvPr id="22" name="Slide Number Placeholder 21"/>
          <p:cNvSpPr>
            <a:spLocks noGrp="1"/>
          </p:cNvSpPr>
          <p:nvPr>
            <p:ph type="sldNum" sz="quarter" idx="12"/>
          </p:nvPr>
        </p:nvSpPr>
        <p:spPr/>
        <p:txBody>
          <a:bodyPr>
            <a:normAutofit/>
          </a:bodyPr>
          <a:lstStyle/>
          <a:p>
            <a:pPr>
              <a:defRPr/>
            </a:pPr>
            <a:fld id="{0190D9BE-D1FD-44B6-8B48-18B1646FE565}" type="slidenum">
              <a:rPr lang="en-US" smtClean="0"/>
              <a:pPr>
                <a:defRPr/>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884238"/>
          </a:xfrm>
        </p:spPr>
        <p:txBody>
          <a:bodyPr>
            <a:normAutofit fontScale="90000"/>
          </a:bodyPr>
          <a:lstStyle/>
          <a:p>
            <a:r>
              <a:rPr lang="en-US" dirty="0" smtClean="0"/>
              <a:t>A Medieval Feast</a:t>
            </a:r>
            <a:r>
              <a:rPr lang="en-US" sz="1400" dirty="0" smtClean="0"/>
              <a:t/>
            </a:r>
            <a:br>
              <a:rPr lang="en-US" sz="1400" dirty="0" smtClean="0"/>
            </a:br>
            <a:r>
              <a:rPr lang="en-US" sz="1800" dirty="0" smtClean="0"/>
              <a:t>by </a:t>
            </a:r>
            <a:r>
              <a:rPr lang="en-US" sz="1800" dirty="0" err="1" smtClean="0"/>
              <a:t>Aliki</a:t>
            </a:r>
            <a:endParaRPr lang="en-US" sz="1800" dirty="0"/>
          </a:p>
        </p:txBody>
      </p:sp>
      <p:sp>
        <p:nvSpPr>
          <p:cNvPr id="5" name="Content Placeholder 2"/>
          <p:cNvSpPr>
            <a:spLocks noGrp="1"/>
          </p:cNvSpPr>
          <p:nvPr>
            <p:ph idx="1"/>
          </p:nvPr>
        </p:nvSpPr>
        <p:spPr/>
        <p:txBody>
          <a:bodyPr>
            <a:normAutofit fontScale="92500" lnSpcReduction="10000"/>
          </a:bodyPr>
          <a:lstStyle/>
          <a:p>
            <a:pPr>
              <a:buNone/>
            </a:pPr>
            <a:r>
              <a:rPr lang="en-US" dirty="0" smtClean="0"/>
              <a:t>Falcons and hawks were prized pets.  They were trained to attack birds for their masters to capture.</a:t>
            </a:r>
          </a:p>
          <a:p>
            <a:pPr>
              <a:buNone/>
            </a:pPr>
            <a:r>
              <a:rPr lang="en-US" dirty="0" smtClean="0"/>
              <a:t>They trapped rabbits and birds of all kinds, and fished for salmon and eels and trout. </a:t>
            </a:r>
          </a:p>
          <a:p>
            <a:pPr>
              <a:buNone/>
            </a:pPr>
            <a:r>
              <a:rPr lang="en-US" dirty="0" smtClean="0"/>
              <a:t>Serfs hid in bushes and caught birds in traps.  They set ferrets in burrows to chase out rabbits.</a:t>
            </a:r>
          </a:p>
          <a:p>
            <a:pPr>
              <a:buNone/>
            </a:pPr>
            <a:r>
              <a:rPr lang="en-US" dirty="0" smtClean="0"/>
              <a:t>There were fruits and vegetables growing in the garden, herbs and flowers for sauces and salads, and bees made honey for sweetening. </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texts to compare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447800"/>
            <a:ext cx="3835993" cy="4886325"/>
          </a:xfrm>
          <a:prstGeom prst="rect">
            <a:avLst/>
          </a:prstGeom>
          <a:noFill/>
          <a:ln w="9525">
            <a:noFill/>
            <a:miter lim="800000"/>
            <a:headEnd/>
            <a:tailEnd/>
          </a:ln>
        </p:spPr>
      </p:pic>
      <p:sp>
        <p:nvSpPr>
          <p:cNvPr id="6" name="Rectangle 5"/>
          <p:cNvSpPr/>
          <p:nvPr/>
        </p:nvSpPr>
        <p:spPr>
          <a:xfrm>
            <a:off x="2514600" y="5181600"/>
            <a:ext cx="152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Lynne Elliott</a:t>
            </a:r>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4495800" y="1524000"/>
            <a:ext cx="4361692" cy="4724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BE ppt.jpg"/>
          <p:cNvPicPr>
            <a:picLocks noChangeAspect="1"/>
          </p:cNvPicPr>
          <p:nvPr/>
        </p:nvPicPr>
        <p:blipFill>
          <a:blip r:embed="rId3" cstate="print"/>
          <a:stretch>
            <a:fillRect/>
          </a:stretch>
        </p:blipFill>
        <p:spPr>
          <a:xfrm>
            <a:off x="0" y="0"/>
            <a:ext cx="9054703" cy="6858000"/>
          </a:xfrm>
          <a:prstGeom prst="rect">
            <a:avLst/>
          </a:prstGeom>
        </p:spPr>
      </p:pic>
      <p:sp>
        <p:nvSpPr>
          <p:cNvPr id="5" name="Title 4"/>
          <p:cNvSpPr>
            <a:spLocks noGrp="1"/>
          </p:cNvSpPr>
          <p:nvPr>
            <p:ph type="ctrTitle"/>
          </p:nvPr>
        </p:nvSpPr>
        <p:spPr>
          <a:xfrm>
            <a:off x="762000" y="533400"/>
            <a:ext cx="7772400" cy="685799"/>
          </a:xfrm>
        </p:spPr>
        <p:txBody>
          <a:bodyPr>
            <a:normAutofit/>
          </a:bodyPr>
          <a:lstStyle/>
          <a:p>
            <a:r>
              <a:rPr lang="en-US" sz="3600" b="1" dirty="0" smtClean="0"/>
              <a:t>Sample Process for Informational Text</a:t>
            </a:r>
            <a:endParaRPr lang="en-US" sz="3600" b="1" dirty="0"/>
          </a:p>
        </p:txBody>
      </p:sp>
      <p:sp>
        <p:nvSpPr>
          <p:cNvPr id="6" name="Subtitle 5"/>
          <p:cNvSpPr>
            <a:spLocks noGrp="1"/>
          </p:cNvSpPr>
          <p:nvPr>
            <p:ph type="subTitle" idx="1"/>
          </p:nvPr>
        </p:nvSpPr>
        <p:spPr>
          <a:xfrm>
            <a:off x="533400" y="1143000"/>
            <a:ext cx="8153400" cy="5334000"/>
          </a:xfrm>
        </p:spPr>
        <p:txBody>
          <a:bodyPr>
            <a:normAutofit fontScale="92500" lnSpcReduction="10000"/>
          </a:bodyPr>
          <a:lstStyle/>
          <a:p>
            <a:pPr algn="l">
              <a:buFont typeface="Arial" pitchFamily="34" charset="0"/>
              <a:buChar char="•"/>
            </a:pPr>
            <a:r>
              <a:rPr lang="en-US" dirty="0" smtClean="0">
                <a:solidFill>
                  <a:schemeClr val="tx1"/>
                </a:solidFill>
              </a:rPr>
              <a:t>Key Ideas and Details</a:t>
            </a:r>
          </a:p>
          <a:p>
            <a:pPr lvl="1" algn="l">
              <a:buFont typeface="Arial" pitchFamily="34" charset="0"/>
              <a:buChar char="•"/>
            </a:pPr>
            <a:r>
              <a:rPr lang="en-US" sz="2400" dirty="0" smtClean="0">
                <a:solidFill>
                  <a:schemeClr val="tx1"/>
                </a:solidFill>
              </a:rPr>
              <a:t>State what the text says explicitly and support it with   </a:t>
            </a:r>
          </a:p>
          <a:p>
            <a:pPr lvl="1" algn="l"/>
            <a:r>
              <a:rPr lang="en-US" sz="2400" dirty="0" smtClean="0">
                <a:solidFill>
                  <a:schemeClr val="tx1"/>
                </a:solidFill>
              </a:rPr>
              <a:t>  evidence. </a:t>
            </a:r>
          </a:p>
          <a:p>
            <a:pPr lvl="1" algn="l">
              <a:buFont typeface="Arial" pitchFamily="34" charset="0"/>
              <a:buChar char="•"/>
            </a:pPr>
            <a:r>
              <a:rPr lang="en-US" sz="2400" dirty="0" smtClean="0">
                <a:solidFill>
                  <a:schemeClr val="tx1"/>
                </a:solidFill>
              </a:rPr>
              <a:t>Identify the central idea and theme(s).</a:t>
            </a:r>
          </a:p>
          <a:p>
            <a:pPr lvl="1" algn="l">
              <a:buFont typeface="Arial" pitchFamily="34" charset="0"/>
              <a:buChar char="•"/>
            </a:pPr>
            <a:r>
              <a:rPr lang="en-US" sz="2400" dirty="0" smtClean="0">
                <a:solidFill>
                  <a:schemeClr val="tx1"/>
                </a:solidFill>
              </a:rPr>
              <a:t>Analyze relationships, concepts, or events.</a:t>
            </a:r>
          </a:p>
          <a:p>
            <a:pPr algn="l">
              <a:buFont typeface="Arial" pitchFamily="34" charset="0"/>
              <a:buChar char="•"/>
            </a:pPr>
            <a:r>
              <a:rPr lang="en-US" dirty="0" smtClean="0">
                <a:solidFill>
                  <a:schemeClr val="tx1"/>
                </a:solidFill>
              </a:rPr>
              <a:t>Craft and Structure</a:t>
            </a:r>
          </a:p>
          <a:p>
            <a:pPr lvl="1" algn="l">
              <a:buFont typeface="Arial" pitchFamily="34" charset="0"/>
              <a:buChar char="•"/>
            </a:pPr>
            <a:r>
              <a:rPr lang="en-US" sz="2400" dirty="0" smtClean="0">
                <a:solidFill>
                  <a:schemeClr val="tx1"/>
                </a:solidFill>
              </a:rPr>
              <a:t>Interpret words and phrases.</a:t>
            </a:r>
          </a:p>
          <a:p>
            <a:pPr lvl="1" algn="l">
              <a:buFont typeface="Arial" pitchFamily="34" charset="0"/>
              <a:buChar char="•"/>
            </a:pPr>
            <a:r>
              <a:rPr lang="en-US" sz="2400" dirty="0" smtClean="0">
                <a:solidFill>
                  <a:schemeClr val="tx1"/>
                </a:solidFill>
              </a:rPr>
              <a:t>Analyze  features and structures of text.</a:t>
            </a:r>
          </a:p>
          <a:p>
            <a:pPr lvl="1" algn="l">
              <a:buFont typeface="Arial" pitchFamily="34" charset="0"/>
              <a:buChar char="•"/>
            </a:pPr>
            <a:r>
              <a:rPr lang="en-US" sz="2400" dirty="0" smtClean="0">
                <a:solidFill>
                  <a:schemeClr val="tx1"/>
                </a:solidFill>
              </a:rPr>
              <a:t>Discuss purposes and points of view.</a:t>
            </a:r>
          </a:p>
          <a:p>
            <a:pPr algn="l">
              <a:buFont typeface="Arial" pitchFamily="34" charset="0"/>
              <a:buChar char="•"/>
            </a:pPr>
            <a:r>
              <a:rPr lang="en-US" dirty="0" smtClean="0">
                <a:solidFill>
                  <a:schemeClr val="tx1"/>
                </a:solidFill>
              </a:rPr>
              <a:t>Integration of Knowledge and Ideas</a:t>
            </a:r>
          </a:p>
          <a:p>
            <a:pPr lvl="1" algn="l">
              <a:buFont typeface="Arial" pitchFamily="34" charset="0"/>
              <a:buChar char="•"/>
            </a:pPr>
            <a:r>
              <a:rPr lang="en-US" sz="2400" dirty="0" smtClean="0">
                <a:solidFill>
                  <a:schemeClr val="tx1"/>
                </a:solidFill>
              </a:rPr>
              <a:t>Evaluate the different medias.</a:t>
            </a:r>
          </a:p>
          <a:p>
            <a:pPr lvl="1" algn="l">
              <a:buFont typeface="Arial" pitchFamily="34" charset="0"/>
              <a:buChar char="•"/>
            </a:pPr>
            <a:r>
              <a:rPr lang="en-US" sz="2400" dirty="0" smtClean="0">
                <a:solidFill>
                  <a:schemeClr val="tx1"/>
                </a:solidFill>
              </a:rPr>
              <a:t>Integrate information from several sources to address related  </a:t>
            </a:r>
          </a:p>
          <a:p>
            <a:pPr lvl="1" algn="l"/>
            <a:r>
              <a:rPr lang="en-US" sz="2400" smtClean="0">
                <a:solidFill>
                  <a:schemeClr val="tx1"/>
                </a:solidFill>
              </a:rPr>
              <a:t>  themes and concepts.</a:t>
            </a:r>
            <a:endParaRPr lang="en-US" sz="2400" dirty="0" smtClean="0">
              <a:solidFill>
                <a:schemeClr val="tx1"/>
              </a:solidFill>
            </a:endParaRPr>
          </a:p>
          <a:p>
            <a:pPr lvl="1"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idx="1"/>
          </p:nvPr>
        </p:nvPicPr>
        <p:blipFill>
          <a:blip r:embed="rId3" cstate="print"/>
          <a:srcRect/>
          <a:stretch>
            <a:fillRect/>
          </a:stretch>
        </p:blipFill>
        <p:spPr bwMode="auto">
          <a:xfrm>
            <a:off x="0" y="0"/>
            <a:ext cx="9144000" cy="6855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lstStyle/>
          <a:p>
            <a:r>
              <a:rPr lang="en-US" dirty="0" smtClean="0"/>
              <a:t>Students and teachers understand multiple reads will occur</a:t>
            </a:r>
          </a:p>
          <a:p>
            <a:pPr lvl="1"/>
            <a:r>
              <a:rPr lang="en-US" dirty="0" smtClean="0"/>
              <a:t>Independently</a:t>
            </a:r>
          </a:p>
          <a:p>
            <a:pPr lvl="1"/>
            <a:r>
              <a:rPr lang="en-US" dirty="0" smtClean="0"/>
              <a:t>By proficient readers including teacher</a:t>
            </a:r>
          </a:p>
          <a:p>
            <a:r>
              <a:rPr lang="en-US" dirty="0" smtClean="0"/>
              <a:t>Vocabulary instruction with a focus on Tier 2 words (see next slide)</a:t>
            </a:r>
          </a:p>
          <a:p>
            <a:r>
              <a:rPr lang="en-US" dirty="0" smtClean="0"/>
              <a:t>Questions will follow Common Core Standards structure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fontScale="85000" lnSpcReduction="20000"/>
          </a:bodyPr>
          <a:lstStyle/>
          <a:p>
            <a:pPr>
              <a:buNone/>
            </a:pPr>
            <a:r>
              <a:rPr lang="en-US" sz="2400" b="1" dirty="0" smtClean="0"/>
              <a:t>References:</a:t>
            </a:r>
          </a:p>
          <a:p>
            <a:r>
              <a:rPr lang="en-US" sz="2400" dirty="0" smtClean="0"/>
              <a:t>Curtis, C. (1999). </a:t>
            </a:r>
            <a:r>
              <a:rPr lang="en-US" sz="2400" i="1" dirty="0" smtClean="0"/>
              <a:t>Bud, Not Buddy.</a:t>
            </a:r>
            <a:r>
              <a:rPr lang="en-US" sz="2400" dirty="0" smtClean="0"/>
              <a:t> New York: </a:t>
            </a:r>
            <a:r>
              <a:rPr lang="en-US" sz="2400" dirty="0" err="1" smtClean="0"/>
              <a:t>Delacorte</a:t>
            </a:r>
            <a:r>
              <a:rPr lang="en-US" sz="2400" dirty="0" smtClean="0"/>
              <a:t> Books for Young Readers.</a:t>
            </a:r>
          </a:p>
          <a:p>
            <a:r>
              <a:rPr lang="en-US" sz="2400" dirty="0" err="1" smtClean="0"/>
              <a:t>Aliki</a:t>
            </a:r>
            <a:r>
              <a:rPr lang="en-US" sz="2400" dirty="0" smtClean="0"/>
              <a:t>. (1986). </a:t>
            </a:r>
            <a:r>
              <a:rPr lang="en-US" sz="2400" i="1" dirty="0" smtClean="0"/>
              <a:t>A Medieval Feast.</a:t>
            </a:r>
            <a:r>
              <a:rPr lang="en-US" sz="2400" dirty="0" smtClean="0"/>
              <a:t> New York: Harper Collins. </a:t>
            </a:r>
          </a:p>
          <a:p>
            <a:r>
              <a:rPr lang="en-US" sz="2400" dirty="0" smtClean="0"/>
              <a:t>Fisher, D., Frey, N., &amp; Lapp, D. (2012). </a:t>
            </a:r>
            <a:r>
              <a:rPr lang="en-US" sz="2400" i="1" dirty="0" smtClean="0"/>
              <a:t>Text Complexity: Raising Rigor in Reading.</a:t>
            </a:r>
            <a:r>
              <a:rPr lang="en-US" sz="2400" dirty="0" smtClean="0"/>
              <a:t> New York: International Reading Association.</a:t>
            </a:r>
          </a:p>
          <a:p>
            <a:r>
              <a:rPr lang="en-US" sz="2400" dirty="0" smtClean="0"/>
              <a:t>Council of Chief State School Officers. , &amp; National Governors Association, (2010). </a:t>
            </a:r>
            <a:r>
              <a:rPr lang="en-US" sz="2400" i="1" dirty="0" smtClean="0"/>
              <a:t>Common core state standards initiative</a:t>
            </a:r>
            <a:r>
              <a:rPr lang="en-US" sz="2400" dirty="0" smtClean="0"/>
              <a:t>: </a:t>
            </a:r>
            <a:r>
              <a:rPr lang="en-US" sz="2400" i="1" dirty="0" smtClean="0"/>
              <a:t>Appendix B.</a:t>
            </a:r>
            <a:r>
              <a:rPr lang="en-US" sz="2400" dirty="0" smtClean="0"/>
              <a:t> DOI: </a:t>
            </a:r>
            <a:r>
              <a:rPr lang="en-US" sz="2400" dirty="0" smtClean="0">
                <a:hlinkClick r:id="rId3"/>
              </a:rPr>
              <a:t>www.corestandards.org</a:t>
            </a:r>
            <a:endParaRPr lang="en-US" sz="2400" dirty="0" smtClean="0"/>
          </a:p>
          <a:p>
            <a:endParaRPr lang="en-US" sz="2400" dirty="0" smtClean="0"/>
          </a:p>
          <a:p>
            <a:pPr>
              <a:buNone/>
            </a:pPr>
            <a:r>
              <a:rPr lang="en-US" sz="2400" b="1" dirty="0" smtClean="0"/>
              <a:t>Handout Links:</a:t>
            </a:r>
          </a:p>
          <a:p>
            <a:r>
              <a:rPr lang="en-US" sz="2400" dirty="0" smtClean="0"/>
              <a:t>Text Features </a:t>
            </a:r>
            <a:r>
              <a:rPr lang="en-US" sz="2400" dirty="0" err="1" smtClean="0"/>
              <a:t>PowerPoints</a:t>
            </a:r>
            <a:r>
              <a:rPr lang="en-US" sz="2400" dirty="0" smtClean="0"/>
              <a:t> </a:t>
            </a:r>
            <a:r>
              <a:rPr lang="en-US" sz="2400" dirty="0" smtClean="0">
                <a:hlinkClick r:id="rId4"/>
              </a:rPr>
              <a:t>http://t4.jordan.k12.ut.us/cbl/images/litfac/binfo.pdf</a:t>
            </a:r>
            <a:r>
              <a:rPr lang="en-US" sz="2400" dirty="0" smtClean="0"/>
              <a:t> </a:t>
            </a:r>
          </a:p>
          <a:p>
            <a:pPr>
              <a:buNone/>
            </a:pPr>
            <a:r>
              <a:rPr lang="en-US" sz="2400" dirty="0" smtClean="0"/>
              <a:t>	</a:t>
            </a:r>
            <a:r>
              <a:rPr lang="en-US" sz="2400" dirty="0" smtClean="0">
                <a:hlinkClick r:id="rId5"/>
              </a:rPr>
              <a:t>http://t4.jordan.k12.ut.us/cbl/images/litfac/nutshellinfo.pdf</a:t>
            </a:r>
            <a:r>
              <a:rPr lang="en-US" sz="2400" dirty="0" smtClean="0"/>
              <a:t> </a:t>
            </a:r>
          </a:p>
          <a:p>
            <a:r>
              <a:rPr lang="en-US" sz="2400" dirty="0" smtClean="0"/>
              <a:t>Florida Center for Reading Research</a:t>
            </a:r>
          </a:p>
          <a:p>
            <a:pPr>
              <a:buNone/>
            </a:pPr>
            <a:r>
              <a:rPr lang="en-US" sz="2400" dirty="0" smtClean="0"/>
              <a:t>	</a:t>
            </a:r>
            <a:r>
              <a:rPr lang="en-US" sz="2400" dirty="0" smtClean="0">
                <a:hlinkClick r:id="rId6"/>
              </a:rPr>
              <a:t>http://www.fcrr.org/curriculum/PDF/G4-5/45CPartTwo.pdf</a:t>
            </a:r>
            <a:r>
              <a:rPr lang="en-US" sz="2400" dirty="0" smtClean="0"/>
              <a:t> </a:t>
            </a:r>
          </a:p>
          <a:p>
            <a:r>
              <a:rPr lang="en-US" sz="2400" dirty="0" smtClean="0">
                <a:hlinkClick r:id="rId7"/>
              </a:rPr>
              <a:t> </a:t>
            </a:r>
            <a:r>
              <a:rPr lang="en-US" sz="2400" dirty="0" smtClean="0"/>
              <a:t>Reader and Task Considerations Worksheet</a:t>
            </a:r>
          </a:p>
          <a:p>
            <a:pPr>
              <a:buNone/>
            </a:pPr>
            <a:r>
              <a:rPr lang="en-US" sz="2400" dirty="0" smtClean="0">
                <a:hlinkClick r:id="rId7"/>
              </a:rPr>
              <a:t>	http://programs.ccsso.org/projects/common%20core%20resources/documents/Reader%20and%20Task%20Considerations.pdf</a:t>
            </a:r>
            <a:endParaRPr lang="en-US" sz="2400" dirty="0" smtClean="0"/>
          </a:p>
          <a:p>
            <a:pPr>
              <a:buNone/>
            </a:pPr>
            <a:endParaRPr lang="en-US" sz="2400" dirty="0"/>
          </a:p>
        </p:txBody>
      </p:sp>
      <p:sp>
        <p:nvSpPr>
          <p:cNvPr id="5" name="Rectangle 4"/>
          <p:cNvSpPr/>
          <p:nvPr/>
        </p:nvSpPr>
        <p:spPr>
          <a:xfrm>
            <a:off x="533400" y="58674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r>
              <a:rPr lang="en-US" dirty="0" smtClean="0"/>
              <a:t>Questions or comments?</a:t>
            </a:r>
          </a:p>
          <a:p>
            <a:pPr marL="0" indent="0">
              <a:buNone/>
            </a:pPr>
            <a:r>
              <a:rPr lang="en-US" dirty="0" smtClean="0"/>
              <a:t>Please </a:t>
            </a:r>
            <a:r>
              <a:rPr lang="en-US" dirty="0" smtClean="0"/>
              <a:t>contact English Language </a:t>
            </a:r>
            <a:r>
              <a:rPr lang="en-US" smtClean="0"/>
              <a:t>Arts Specialists at: </a:t>
            </a:r>
            <a:r>
              <a:rPr lang="en-US" smtClean="0">
                <a:hlinkClick r:id="rId2"/>
              </a:rPr>
              <a:t>plscomments@gmail.com</a:t>
            </a:r>
            <a:r>
              <a:rPr lang="en-US" smtClean="0"/>
              <a:t> </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2"/>
          <p:cNvPicPr>
            <a:picLocks noChangeAspect="1" noChangeArrowheads="1"/>
          </p:cNvPicPr>
          <p:nvPr/>
        </p:nvPicPr>
        <p:blipFill>
          <a:blip r:embed="rId3" cstate="print"/>
          <a:srcRect/>
          <a:stretch>
            <a:fillRect/>
          </a:stretch>
        </p:blipFill>
        <p:spPr bwMode="auto">
          <a:xfrm>
            <a:off x="304800" y="2362200"/>
            <a:ext cx="3175000" cy="2667000"/>
          </a:xfrm>
          <a:prstGeom prst="rect">
            <a:avLst/>
          </a:prstGeom>
          <a:noFill/>
          <a:ln w="9525">
            <a:noFill/>
            <a:miter lim="800000"/>
            <a:headEnd/>
            <a:tailEnd/>
          </a:ln>
        </p:spPr>
      </p:pic>
      <p:sp>
        <p:nvSpPr>
          <p:cNvPr id="53251" name="TextBox 1"/>
          <p:cNvSpPr txBox="1">
            <a:spLocks noChangeArrowheads="1"/>
          </p:cNvSpPr>
          <p:nvPr/>
        </p:nvSpPr>
        <p:spPr bwMode="auto">
          <a:xfrm>
            <a:off x="838200" y="762000"/>
            <a:ext cx="7010400" cy="1015663"/>
          </a:xfrm>
          <a:prstGeom prst="rect">
            <a:avLst/>
          </a:prstGeom>
          <a:noFill/>
          <a:ln w="9525">
            <a:noFill/>
            <a:miter lim="800000"/>
            <a:headEnd/>
            <a:tailEnd/>
          </a:ln>
        </p:spPr>
        <p:txBody>
          <a:bodyPr wrap="square">
            <a:spAutoFit/>
          </a:bodyPr>
          <a:lstStyle/>
          <a:p>
            <a:pPr algn="ctr"/>
            <a:r>
              <a:rPr lang="en-US" sz="3600" b="1" dirty="0">
                <a:ea typeface="Geneva"/>
                <a:cs typeface="Geneva"/>
              </a:rPr>
              <a:t>Step 3: Reader and </a:t>
            </a:r>
            <a:r>
              <a:rPr lang="en-US" sz="3600" b="1" dirty="0" smtClean="0">
                <a:ea typeface="Geneva"/>
                <a:cs typeface="Geneva"/>
              </a:rPr>
              <a:t>Task</a:t>
            </a:r>
          </a:p>
          <a:p>
            <a:pPr algn="ctr"/>
            <a:endParaRPr lang="en-US" sz="2400" dirty="0"/>
          </a:p>
        </p:txBody>
      </p:sp>
      <p:sp>
        <p:nvSpPr>
          <p:cNvPr id="6" name="TextBox 5"/>
          <p:cNvSpPr txBox="1"/>
          <p:nvPr/>
        </p:nvSpPr>
        <p:spPr>
          <a:xfrm>
            <a:off x="3505200" y="1752600"/>
            <a:ext cx="5638800" cy="6093976"/>
          </a:xfrm>
          <a:prstGeom prst="rect">
            <a:avLst/>
          </a:prstGeom>
          <a:noFill/>
        </p:spPr>
        <p:txBody>
          <a:bodyPr wrap="square">
            <a:spAutoFit/>
          </a:bodyPr>
          <a:lstStyle/>
          <a:p>
            <a:pPr>
              <a:defRPr/>
            </a:pPr>
            <a:r>
              <a:rPr lang="en-US" sz="2400" b="1" dirty="0"/>
              <a:t>Considerations such as:</a:t>
            </a:r>
          </a:p>
          <a:p>
            <a:pPr marL="342900" indent="-342900">
              <a:buFont typeface="Arial" pitchFamily="34" charset="0"/>
              <a:buChar char="•"/>
              <a:defRPr/>
            </a:pPr>
            <a:r>
              <a:rPr lang="en-US" sz="2400" dirty="0"/>
              <a:t>Motivation</a:t>
            </a:r>
          </a:p>
          <a:p>
            <a:pPr marL="342900" indent="-342900">
              <a:buFont typeface="Arial" pitchFamily="34" charset="0"/>
              <a:buChar char="•"/>
              <a:defRPr/>
            </a:pPr>
            <a:r>
              <a:rPr lang="en-US" sz="2400" dirty="0"/>
              <a:t>Knowledge and experience</a:t>
            </a:r>
          </a:p>
          <a:p>
            <a:pPr marL="342900" indent="-342900">
              <a:buFont typeface="Arial" pitchFamily="34" charset="0"/>
              <a:buChar char="•"/>
              <a:defRPr/>
            </a:pPr>
            <a:r>
              <a:rPr lang="en-US" sz="2400" dirty="0"/>
              <a:t>Purpose for reading</a:t>
            </a:r>
          </a:p>
          <a:p>
            <a:pPr marL="342900" indent="-342900">
              <a:buFont typeface="Arial" pitchFamily="34" charset="0"/>
              <a:buChar char="•"/>
              <a:defRPr/>
            </a:pPr>
            <a:r>
              <a:rPr lang="en-US" sz="2400" dirty="0"/>
              <a:t>Complexity of task assigned regarding text</a:t>
            </a:r>
          </a:p>
          <a:p>
            <a:pPr marL="342900" indent="-342900">
              <a:buFont typeface="Arial" pitchFamily="34" charset="0"/>
              <a:buChar char="•"/>
              <a:defRPr/>
            </a:pPr>
            <a:r>
              <a:rPr lang="en-US" sz="2400" dirty="0"/>
              <a:t>Complexity of questions asked regarding </a:t>
            </a:r>
            <a:r>
              <a:rPr lang="en-US" sz="2400" dirty="0" smtClean="0"/>
              <a:t>text</a:t>
            </a:r>
          </a:p>
          <a:p>
            <a:pPr marL="342900" indent="-342900">
              <a:defRPr/>
            </a:pPr>
            <a:endParaRPr lang="en-US" sz="2000" dirty="0" smtClean="0"/>
          </a:p>
          <a:p>
            <a:pPr marL="342900" indent="-342900">
              <a:defRPr/>
            </a:pPr>
            <a:endParaRPr lang="en-US" sz="2000" dirty="0" smtClean="0"/>
          </a:p>
          <a:p>
            <a:pPr marL="342900" indent="-342900">
              <a:defRPr/>
            </a:pPr>
            <a:endParaRPr lang="en-US" sz="2000" b="1" dirty="0" smtClean="0"/>
          </a:p>
          <a:p>
            <a:pPr marL="342900" indent="-342900">
              <a:defRPr/>
            </a:pPr>
            <a:endParaRPr lang="en-US" sz="2000" b="1" dirty="0" smtClean="0"/>
          </a:p>
          <a:p>
            <a:pPr marL="342900" indent="-342900">
              <a:defRPr/>
            </a:pPr>
            <a:endParaRPr lang="en-US" sz="2000" b="1" dirty="0" smtClean="0"/>
          </a:p>
          <a:p>
            <a:pPr marL="342900" indent="-342900">
              <a:defRPr/>
            </a:pPr>
            <a:endParaRPr lang="en-US" sz="2000" dirty="0" smtClean="0"/>
          </a:p>
          <a:p>
            <a:pPr marL="342900" indent="-342900">
              <a:defRPr/>
            </a:pPr>
            <a:endParaRPr lang="en-US" dirty="0" smtClean="0"/>
          </a:p>
          <a:p>
            <a:pPr marL="342900" indent="-342900">
              <a:defRPr/>
            </a:pPr>
            <a:r>
              <a:rPr lang="en-US" sz="2000" dirty="0" smtClean="0"/>
              <a:t>           </a:t>
            </a:r>
          </a:p>
          <a:p>
            <a:pPr marL="342900" indent="-342900">
              <a:defRPr/>
            </a:pPr>
            <a:r>
              <a:rPr lang="en-US" sz="2000" dirty="0" smtClean="0"/>
              <a:t>           </a:t>
            </a:r>
            <a:endParaRPr lang="en-US" sz="2000" dirty="0"/>
          </a:p>
          <a:p>
            <a:pPr marL="342900" indent="-342900">
              <a:buFont typeface="Arial" pitchFamily="34" charset="0"/>
              <a:buChar char="•"/>
              <a:defRPr/>
            </a:pPr>
            <a:endParaRPr lang="en-US" sz="2000" dirty="0"/>
          </a:p>
        </p:txBody>
      </p:sp>
      <p:sp>
        <p:nvSpPr>
          <p:cNvPr id="53254" name="Footer Placeholder 9"/>
          <p:cNvSpPr>
            <a:spLocks noGrp="1"/>
          </p:cNvSpPr>
          <p:nvPr>
            <p:ph type="ftr" sz="quarter" idx="11"/>
          </p:nvPr>
        </p:nvSpPr>
        <p:spPr bwMode="auto">
          <a:xfrm>
            <a:off x="609600" y="6400800"/>
            <a:ext cx="8077200" cy="212531"/>
          </a:xfrm>
          <a:noFill/>
          <a:ln>
            <a:miter lim="800000"/>
            <a:headEnd/>
            <a:tailEnd/>
          </a:ln>
        </p:spPr>
        <p:txBody>
          <a:bodyPr wrap="square" lIns="91440" tIns="45720" rIns="91440" bIns="45720" numCol="1" anchor="t" anchorCtr="0" compatLnSpc="1">
            <a:prstTxWarp prst="textNoShape">
              <a:avLst/>
            </a:prstTxWarp>
          </a:bodyPr>
          <a:lstStyle/>
          <a:p>
            <a:r>
              <a:rPr lang="en-US" dirty="0" smtClean="0"/>
              <a:t>(Common Core State Standards Initiative)</a:t>
            </a:r>
          </a:p>
          <a:p>
            <a:r>
              <a:rPr lang="en-US" dirty="0" smtClean="0"/>
              <a:t> </a:t>
            </a:r>
          </a:p>
        </p:txBody>
      </p:sp>
      <p:sp>
        <p:nvSpPr>
          <p:cNvPr id="9" name="Slide Number Placeholder 8"/>
          <p:cNvSpPr>
            <a:spLocks noGrp="1"/>
          </p:cNvSpPr>
          <p:nvPr>
            <p:ph type="sldNum" sz="quarter" idx="12"/>
          </p:nvPr>
        </p:nvSpPr>
        <p:spPr/>
        <p:txBody>
          <a:bodyPr>
            <a:normAutofit/>
          </a:bodyPr>
          <a:lstStyle/>
          <a:p>
            <a:pPr>
              <a:defRPr/>
            </a:pPr>
            <a:fld id="{48429DB9-A619-4883-9765-84B33DCA5C2F}" type="slidenum">
              <a:rPr lang="en-US" smtClean="0"/>
              <a:pPr>
                <a:defRPr/>
              </a:pPr>
              <a:t>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What should continue?</a:t>
            </a:r>
            <a:endParaRPr lang="en-US" dirty="0"/>
          </a:p>
        </p:txBody>
      </p:sp>
      <p:sp>
        <p:nvSpPr>
          <p:cNvPr id="3" name="Content Placeholder 2"/>
          <p:cNvSpPr>
            <a:spLocks noGrp="1"/>
          </p:cNvSpPr>
          <p:nvPr>
            <p:ph idx="1"/>
          </p:nvPr>
        </p:nvSpPr>
        <p:spPr>
          <a:xfrm>
            <a:off x="457200" y="1600200"/>
            <a:ext cx="8229600" cy="4830763"/>
          </a:xfrm>
        </p:spPr>
        <p:txBody>
          <a:bodyPr>
            <a:normAutofit/>
          </a:bodyPr>
          <a:lstStyle/>
          <a:p>
            <a:r>
              <a:rPr lang="en-US" dirty="0" smtClean="0"/>
              <a:t>Libraries in room and visits to larger libraries</a:t>
            </a:r>
          </a:p>
          <a:p>
            <a:r>
              <a:rPr lang="en-US" dirty="0" smtClean="0"/>
              <a:t>Guided reading options</a:t>
            </a:r>
          </a:p>
          <a:p>
            <a:r>
              <a:rPr lang="en-US" dirty="0" smtClean="0"/>
              <a:t>Stations or Centers</a:t>
            </a:r>
          </a:p>
          <a:p>
            <a:r>
              <a:rPr lang="en-US" dirty="0" smtClean="0"/>
              <a:t>Variety of genres</a:t>
            </a:r>
          </a:p>
          <a:p>
            <a:r>
              <a:rPr lang="en-US" dirty="0" smtClean="0"/>
              <a:t>Media exposure</a:t>
            </a:r>
          </a:p>
          <a:p>
            <a:r>
              <a:rPr lang="en-US" dirty="0" smtClean="0"/>
              <a:t>Word study and vocabulary instruction</a:t>
            </a:r>
          </a:p>
          <a:p>
            <a:r>
              <a:rPr lang="en-US" dirty="0" smtClean="0"/>
              <a:t>Journal writing</a:t>
            </a:r>
          </a:p>
          <a:p>
            <a:r>
              <a:rPr lang="en-US" dirty="0" smtClean="0"/>
              <a:t>Strategy instruction</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What could we do better?</a:t>
            </a:r>
            <a:endParaRPr lang="en-US" dirty="0"/>
          </a:p>
        </p:txBody>
      </p:sp>
      <p:sp>
        <p:nvSpPr>
          <p:cNvPr id="3" name="Content Placeholder 2"/>
          <p:cNvSpPr>
            <a:spLocks noGrp="1"/>
          </p:cNvSpPr>
          <p:nvPr>
            <p:ph idx="1"/>
          </p:nvPr>
        </p:nvSpPr>
        <p:spPr>
          <a:xfrm>
            <a:off x="457200" y="1524000"/>
            <a:ext cx="8229600" cy="4830763"/>
          </a:xfrm>
        </p:spPr>
        <p:txBody>
          <a:bodyPr>
            <a:normAutofit lnSpcReduction="10000"/>
          </a:bodyPr>
          <a:lstStyle/>
          <a:p>
            <a:r>
              <a:rPr lang="en-US" dirty="0" smtClean="0"/>
              <a:t>Revisit critical thinking.</a:t>
            </a:r>
          </a:p>
          <a:p>
            <a:r>
              <a:rPr lang="en-US" dirty="0" smtClean="0"/>
              <a:t>Incorporate writing with all curricular areas daily.</a:t>
            </a:r>
          </a:p>
          <a:p>
            <a:r>
              <a:rPr lang="en-US" dirty="0" smtClean="0"/>
              <a:t>Infuse technology and instruction daily.</a:t>
            </a:r>
          </a:p>
          <a:p>
            <a:r>
              <a:rPr lang="en-US" dirty="0" smtClean="0"/>
              <a:t>Integrate thematic instruction with cross curricular genre studies.</a:t>
            </a:r>
          </a:p>
          <a:p>
            <a:r>
              <a:rPr lang="en-US" dirty="0" smtClean="0"/>
              <a:t>Join cultural perspectives and relationships.</a:t>
            </a:r>
          </a:p>
          <a:p>
            <a:r>
              <a:rPr lang="en-US" dirty="0" smtClean="0"/>
              <a:t>Take charge of your own learning and professional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59" y="63246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296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jbrown.ROE_4\AppData\Local\Microsoft\Windows\Temporary Internet Files\Content.IE5\05RFIB4V\MP900430711[1].jpg"/>
          <p:cNvPicPr>
            <a:picLocks noChangeAspect="1" noChangeArrowheads="1"/>
          </p:cNvPicPr>
          <p:nvPr/>
        </p:nvPicPr>
        <p:blipFill>
          <a:blip r:embed="rId3" cstate="print"/>
          <a:srcRect/>
          <a:stretch>
            <a:fillRect/>
          </a:stretch>
        </p:blipFill>
        <p:spPr bwMode="auto">
          <a:xfrm>
            <a:off x="0" y="857250"/>
            <a:ext cx="9144000" cy="6000750"/>
          </a:xfrm>
          <a:prstGeom prst="rect">
            <a:avLst/>
          </a:prstGeom>
          <a:noFill/>
        </p:spPr>
      </p:pic>
      <p:sp>
        <p:nvSpPr>
          <p:cNvPr id="2" name="Title 1"/>
          <p:cNvSpPr>
            <a:spLocks noGrp="1"/>
          </p:cNvSpPr>
          <p:nvPr>
            <p:ph type="title"/>
          </p:nvPr>
        </p:nvSpPr>
        <p:spPr>
          <a:xfrm>
            <a:off x="457200" y="0"/>
            <a:ext cx="8229600" cy="884238"/>
          </a:xfrm>
        </p:spPr>
        <p:txBody>
          <a:bodyPr/>
          <a:lstStyle/>
          <a:p>
            <a:r>
              <a:rPr lang="en-US" dirty="0" smtClean="0"/>
              <a:t>Baseball vs. Reading</a:t>
            </a:r>
            <a:endParaRPr lang="en-US" dirty="0"/>
          </a:p>
        </p:txBody>
      </p:sp>
      <p:pic>
        <p:nvPicPr>
          <p:cNvPr id="7" name="Picture 2" descr="C:\Users\jbrown.ROE_4\AppData\Local\Microsoft\Windows\Temporary Internet Files\Content.IE5\05RFIB4V\MP900422547[1].jpg"/>
          <p:cNvPicPr>
            <a:picLocks noChangeAspect="1" noChangeArrowheads="1"/>
          </p:cNvPicPr>
          <p:nvPr/>
        </p:nvPicPr>
        <p:blipFill>
          <a:blip r:embed="rId4" cstate="print"/>
          <a:srcRect/>
          <a:stretch>
            <a:fillRect/>
          </a:stretch>
        </p:blipFill>
        <p:spPr bwMode="auto">
          <a:xfrm>
            <a:off x="2133600" y="762000"/>
            <a:ext cx="4876800" cy="6858000"/>
          </a:xfrm>
          <a:prstGeom prst="rect">
            <a:avLst/>
          </a:prstGeom>
          <a:noFill/>
        </p:spPr>
      </p:pic>
      <p:pic>
        <p:nvPicPr>
          <p:cNvPr id="8" name="Picture 4" descr="C:\Users\jbrown.ROE_4\AppData\Local\Microsoft\Windows\Temporary Internet Files\Content.IE5\LQH6Y00F\MP900427816[1].jpg"/>
          <p:cNvPicPr>
            <a:picLocks noChangeAspect="1" noChangeArrowheads="1"/>
          </p:cNvPicPr>
          <p:nvPr/>
        </p:nvPicPr>
        <p:blipFill>
          <a:blip r:embed="rId5" cstate="print"/>
          <a:srcRect/>
          <a:stretch>
            <a:fillRect/>
          </a:stretch>
        </p:blipFill>
        <p:spPr bwMode="auto">
          <a:xfrm>
            <a:off x="-1" y="756745"/>
            <a:ext cx="9144000" cy="6858000"/>
          </a:xfrm>
          <a:prstGeom prst="rect">
            <a:avLst/>
          </a:prstGeom>
          <a:noFill/>
        </p:spPr>
      </p:pic>
      <p:pic>
        <p:nvPicPr>
          <p:cNvPr id="9" name="Picture 2" descr="C:\Users\jbrown.ROE_4\AppData\Local\Microsoft\Windows\Temporary Internet Files\Content.IE5\T79BXFNT\MP900400743[1].jpg"/>
          <p:cNvPicPr>
            <a:picLocks noChangeAspect="1" noChangeArrowheads="1"/>
          </p:cNvPicPr>
          <p:nvPr/>
        </p:nvPicPr>
        <p:blipFill>
          <a:blip r:embed="rId6" cstate="print"/>
          <a:srcRect/>
          <a:stretch>
            <a:fillRect/>
          </a:stretch>
        </p:blipFill>
        <p:spPr bwMode="auto">
          <a:xfrm>
            <a:off x="-17931" y="756745"/>
            <a:ext cx="9179859" cy="6858000"/>
          </a:xfrm>
          <a:prstGeom prst="rect">
            <a:avLst/>
          </a:prstGeom>
          <a:noFill/>
        </p:spPr>
      </p:pic>
      <p:pic>
        <p:nvPicPr>
          <p:cNvPr id="10" name="Picture 6" descr="C:\Users\jbrown.ROE_4\AppData\Local\Microsoft\Windows\Temporary Internet Files\Content.IE5\05RFIB4V\MP900422561[1].jpg"/>
          <p:cNvPicPr>
            <a:picLocks noChangeAspect="1" noChangeArrowheads="1"/>
          </p:cNvPicPr>
          <p:nvPr/>
        </p:nvPicPr>
        <p:blipFill>
          <a:blip r:embed="rId7" cstate="print"/>
          <a:srcRect/>
          <a:stretch>
            <a:fillRect/>
          </a:stretch>
        </p:blipFill>
        <p:spPr bwMode="auto">
          <a:xfrm>
            <a:off x="0" y="738352"/>
            <a:ext cx="9144000" cy="6858000"/>
          </a:xfrm>
          <a:prstGeom prst="rect">
            <a:avLst/>
          </a:prstGeom>
          <a:noFill/>
        </p:spPr>
      </p:pic>
      <p:pic>
        <p:nvPicPr>
          <p:cNvPr id="11" name="Picture 10" descr="C:\Users\jbrown.ROE_4\AppData\Local\Microsoft\Windows\Temporary Internet Files\Content.IE5\05RFIB4V\MP900430568[1].jpg"/>
          <p:cNvPicPr>
            <a:picLocks noChangeAspect="1" noChangeArrowheads="1"/>
          </p:cNvPicPr>
          <p:nvPr/>
        </p:nvPicPr>
        <p:blipFill>
          <a:blip r:embed="rId8" cstate="print"/>
          <a:srcRect/>
          <a:stretch>
            <a:fillRect/>
          </a:stretch>
        </p:blipFill>
        <p:spPr bwMode="auto">
          <a:xfrm>
            <a:off x="2294929" y="762000"/>
            <a:ext cx="4554141"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1800"/>
                                        <p:tgtEl>
                                          <p:spTgt spid="3075"/>
                                        </p:tgtEl>
                                      </p:cBhvr>
                                    </p:animEffect>
                                  </p:childTnLst>
                                </p:cTn>
                              </p:par>
                            </p:childTnLst>
                          </p:cTn>
                        </p:par>
                        <p:par>
                          <p:cTn id="8" fill="hold">
                            <p:stCondLst>
                              <p:cond delay="1800"/>
                            </p:stCondLst>
                            <p:childTnLst>
                              <p:par>
                                <p:cTn id="9" presetID="42" presetClass="exit" presetSubtype="0" fill="hold" nodeType="afterEffect">
                                  <p:stCondLst>
                                    <p:cond delay="2600"/>
                                  </p:stCondLst>
                                  <p:childTnLst>
                                    <p:animEffect transition="out" filter="fade">
                                      <p:cBhvr>
                                        <p:cTn id="10" dur="1200"/>
                                        <p:tgtEl>
                                          <p:spTgt spid="3075"/>
                                        </p:tgtEl>
                                      </p:cBhvr>
                                    </p:animEffect>
                                    <p:anim calcmode="lin" valueType="num">
                                      <p:cBhvr>
                                        <p:cTn id="11" dur="1200"/>
                                        <p:tgtEl>
                                          <p:spTgt spid="3075"/>
                                        </p:tgtEl>
                                        <p:attrNameLst>
                                          <p:attrName>ppt_x</p:attrName>
                                        </p:attrNameLst>
                                      </p:cBhvr>
                                      <p:tavLst>
                                        <p:tav tm="0">
                                          <p:val>
                                            <p:strVal val="ppt_x"/>
                                          </p:val>
                                        </p:tav>
                                        <p:tav tm="100000">
                                          <p:val>
                                            <p:strVal val="ppt_x"/>
                                          </p:val>
                                        </p:tav>
                                      </p:tavLst>
                                    </p:anim>
                                    <p:anim calcmode="lin" valueType="num">
                                      <p:cBhvr>
                                        <p:cTn id="12" dur="1200"/>
                                        <p:tgtEl>
                                          <p:spTgt spid="3075"/>
                                        </p:tgtEl>
                                        <p:attrNameLst>
                                          <p:attrName>ppt_y</p:attrName>
                                        </p:attrNameLst>
                                      </p:cBhvr>
                                      <p:tavLst>
                                        <p:tav tm="0">
                                          <p:val>
                                            <p:strVal val="ppt_y"/>
                                          </p:val>
                                        </p:tav>
                                        <p:tav tm="100000">
                                          <p:val>
                                            <p:strVal val="ppt_y+.1"/>
                                          </p:val>
                                        </p:tav>
                                      </p:tavLst>
                                    </p:anim>
                                    <p:set>
                                      <p:cBhvr>
                                        <p:cTn id="13" dur="1" fill="hold">
                                          <p:stCondLst>
                                            <p:cond delay="1199"/>
                                          </p:stCondLst>
                                        </p:cTn>
                                        <p:tgtEl>
                                          <p:spTgt spid="3075"/>
                                        </p:tgtEl>
                                        <p:attrNameLst>
                                          <p:attrName>style.visibility</p:attrName>
                                        </p:attrNameLst>
                                      </p:cBhvr>
                                      <p:to>
                                        <p:strVal val="hidden"/>
                                      </p:to>
                                    </p:set>
                                  </p:childTnLst>
                                </p:cTn>
                              </p:par>
                            </p:childTnLst>
                          </p:cTn>
                        </p:par>
                        <p:par>
                          <p:cTn id="14" fill="hold">
                            <p:stCondLst>
                              <p:cond delay="56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6100"/>
                            </p:stCondLst>
                            <p:childTnLst>
                              <p:par>
                                <p:cTn id="19" presetID="42" presetClass="exit" presetSubtype="0" fill="hold" nodeType="afterEffect">
                                  <p:stCondLst>
                                    <p:cond delay="2600"/>
                                  </p:stCondLst>
                                  <p:childTnLst>
                                    <p:animEffect transition="out" filter="fade">
                                      <p:cBhvr>
                                        <p:cTn id="20" dur="3300"/>
                                        <p:tgtEl>
                                          <p:spTgt spid="7"/>
                                        </p:tgtEl>
                                      </p:cBhvr>
                                    </p:animEffect>
                                    <p:anim calcmode="lin" valueType="num">
                                      <p:cBhvr>
                                        <p:cTn id="21" dur="3300"/>
                                        <p:tgtEl>
                                          <p:spTgt spid="7"/>
                                        </p:tgtEl>
                                        <p:attrNameLst>
                                          <p:attrName>ppt_x</p:attrName>
                                        </p:attrNameLst>
                                      </p:cBhvr>
                                      <p:tavLst>
                                        <p:tav tm="0">
                                          <p:val>
                                            <p:strVal val="ppt_x"/>
                                          </p:val>
                                        </p:tav>
                                        <p:tav tm="100000">
                                          <p:val>
                                            <p:strVal val="ppt_x"/>
                                          </p:val>
                                        </p:tav>
                                      </p:tavLst>
                                    </p:anim>
                                    <p:anim calcmode="lin" valueType="num">
                                      <p:cBhvr>
                                        <p:cTn id="22" dur="3300"/>
                                        <p:tgtEl>
                                          <p:spTgt spid="7"/>
                                        </p:tgtEl>
                                        <p:attrNameLst>
                                          <p:attrName>ppt_y</p:attrName>
                                        </p:attrNameLst>
                                      </p:cBhvr>
                                      <p:tavLst>
                                        <p:tav tm="0">
                                          <p:val>
                                            <p:strVal val="ppt_y"/>
                                          </p:val>
                                        </p:tav>
                                        <p:tav tm="100000">
                                          <p:val>
                                            <p:strVal val="ppt_y+.1"/>
                                          </p:val>
                                        </p:tav>
                                      </p:tavLst>
                                    </p:anim>
                                    <p:set>
                                      <p:cBhvr>
                                        <p:cTn id="23" dur="1" fill="hold">
                                          <p:stCondLst>
                                            <p:cond delay="3299"/>
                                          </p:stCondLst>
                                        </p:cTn>
                                        <p:tgtEl>
                                          <p:spTgt spid="7"/>
                                        </p:tgtEl>
                                        <p:attrNameLst>
                                          <p:attrName>style.visibility</p:attrName>
                                        </p:attrNameLst>
                                      </p:cBhvr>
                                      <p:to>
                                        <p:strVal val="hidden"/>
                                      </p:to>
                                    </p:set>
                                  </p:childTnLst>
                                </p:cTn>
                              </p:par>
                            </p:childTnLst>
                          </p:cTn>
                        </p:par>
                        <p:par>
                          <p:cTn id="24" fill="hold">
                            <p:stCondLst>
                              <p:cond delay="12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12500"/>
                            </p:stCondLst>
                            <p:childTnLst>
                              <p:par>
                                <p:cTn id="29" presetID="42" presetClass="exit" presetSubtype="0" fill="hold" nodeType="afterEffect">
                                  <p:stCondLst>
                                    <p:cond delay="2800"/>
                                  </p:stCondLst>
                                  <p:childTnLst>
                                    <p:animEffect transition="out" filter="fade">
                                      <p:cBhvr>
                                        <p:cTn id="30" dur="900"/>
                                        <p:tgtEl>
                                          <p:spTgt spid="8"/>
                                        </p:tgtEl>
                                      </p:cBhvr>
                                    </p:animEffect>
                                    <p:anim calcmode="lin" valueType="num">
                                      <p:cBhvr>
                                        <p:cTn id="31" dur="900"/>
                                        <p:tgtEl>
                                          <p:spTgt spid="8"/>
                                        </p:tgtEl>
                                        <p:attrNameLst>
                                          <p:attrName>ppt_x</p:attrName>
                                        </p:attrNameLst>
                                      </p:cBhvr>
                                      <p:tavLst>
                                        <p:tav tm="0">
                                          <p:val>
                                            <p:strVal val="ppt_x"/>
                                          </p:val>
                                        </p:tav>
                                        <p:tav tm="100000">
                                          <p:val>
                                            <p:strVal val="ppt_x"/>
                                          </p:val>
                                        </p:tav>
                                      </p:tavLst>
                                    </p:anim>
                                    <p:anim calcmode="lin" valueType="num">
                                      <p:cBhvr>
                                        <p:cTn id="32" dur="900"/>
                                        <p:tgtEl>
                                          <p:spTgt spid="8"/>
                                        </p:tgtEl>
                                        <p:attrNameLst>
                                          <p:attrName>ppt_y</p:attrName>
                                        </p:attrNameLst>
                                      </p:cBhvr>
                                      <p:tavLst>
                                        <p:tav tm="0">
                                          <p:val>
                                            <p:strVal val="ppt_y"/>
                                          </p:val>
                                        </p:tav>
                                        <p:tav tm="100000">
                                          <p:val>
                                            <p:strVal val="ppt_y+.1"/>
                                          </p:val>
                                        </p:tav>
                                      </p:tavLst>
                                    </p:anim>
                                    <p:set>
                                      <p:cBhvr>
                                        <p:cTn id="33" dur="1" fill="hold">
                                          <p:stCondLst>
                                            <p:cond delay="899"/>
                                          </p:stCondLst>
                                        </p:cTn>
                                        <p:tgtEl>
                                          <p:spTgt spid="8"/>
                                        </p:tgtEl>
                                        <p:attrNameLst>
                                          <p:attrName>style.visibility</p:attrName>
                                        </p:attrNameLst>
                                      </p:cBhvr>
                                      <p:to>
                                        <p:strVal val="hidden"/>
                                      </p:to>
                                    </p:set>
                                  </p:childTnLst>
                                </p:cTn>
                              </p:par>
                            </p:childTnLst>
                          </p:cTn>
                        </p:par>
                        <p:par>
                          <p:cTn id="34" fill="hold">
                            <p:stCondLst>
                              <p:cond delay="162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16700"/>
                            </p:stCondLst>
                            <p:childTnLst>
                              <p:par>
                                <p:cTn id="39" presetID="42" presetClass="exit" presetSubtype="0" fill="hold" nodeType="afterEffect">
                                  <p:stCondLst>
                                    <p:cond delay="2600"/>
                                  </p:stCondLst>
                                  <p:childTnLst>
                                    <p:animEffect transition="out" filter="fade">
                                      <p:cBhvr>
                                        <p:cTn id="40" dur="1200"/>
                                        <p:tgtEl>
                                          <p:spTgt spid="9"/>
                                        </p:tgtEl>
                                      </p:cBhvr>
                                    </p:animEffect>
                                    <p:anim calcmode="lin" valueType="num">
                                      <p:cBhvr>
                                        <p:cTn id="41" dur="1200"/>
                                        <p:tgtEl>
                                          <p:spTgt spid="9"/>
                                        </p:tgtEl>
                                        <p:attrNameLst>
                                          <p:attrName>ppt_x</p:attrName>
                                        </p:attrNameLst>
                                      </p:cBhvr>
                                      <p:tavLst>
                                        <p:tav tm="0">
                                          <p:val>
                                            <p:strVal val="ppt_x"/>
                                          </p:val>
                                        </p:tav>
                                        <p:tav tm="100000">
                                          <p:val>
                                            <p:strVal val="ppt_x"/>
                                          </p:val>
                                        </p:tav>
                                      </p:tavLst>
                                    </p:anim>
                                    <p:anim calcmode="lin" valueType="num">
                                      <p:cBhvr>
                                        <p:cTn id="42" dur="1200"/>
                                        <p:tgtEl>
                                          <p:spTgt spid="9"/>
                                        </p:tgtEl>
                                        <p:attrNameLst>
                                          <p:attrName>ppt_y</p:attrName>
                                        </p:attrNameLst>
                                      </p:cBhvr>
                                      <p:tavLst>
                                        <p:tav tm="0">
                                          <p:val>
                                            <p:strVal val="ppt_y"/>
                                          </p:val>
                                        </p:tav>
                                        <p:tav tm="100000">
                                          <p:val>
                                            <p:strVal val="ppt_y+.1"/>
                                          </p:val>
                                        </p:tav>
                                      </p:tavLst>
                                    </p:anim>
                                    <p:set>
                                      <p:cBhvr>
                                        <p:cTn id="43" dur="1" fill="hold">
                                          <p:stCondLst>
                                            <p:cond delay="1199"/>
                                          </p:stCondLst>
                                        </p:cTn>
                                        <p:tgtEl>
                                          <p:spTgt spid="9"/>
                                        </p:tgtEl>
                                        <p:attrNameLst>
                                          <p:attrName>style.visibility</p:attrName>
                                        </p:attrNameLst>
                                      </p:cBhvr>
                                      <p:to>
                                        <p:strVal val="hidden"/>
                                      </p:to>
                                    </p:set>
                                  </p:childTnLst>
                                </p:cTn>
                              </p:par>
                            </p:childTnLst>
                          </p:cTn>
                        </p:par>
                        <p:par>
                          <p:cTn id="44" fill="hold">
                            <p:stCondLst>
                              <p:cond delay="205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21000"/>
                            </p:stCondLst>
                            <p:childTnLst>
                              <p:par>
                                <p:cTn id="49" presetID="42" presetClass="exit" presetSubtype="0" fill="hold" nodeType="afterEffect">
                                  <p:stCondLst>
                                    <p:cond delay="2800"/>
                                  </p:stCondLst>
                                  <p:childTnLst>
                                    <p:animEffect transition="out" filter="fade">
                                      <p:cBhvr>
                                        <p:cTn id="50" dur="900"/>
                                        <p:tgtEl>
                                          <p:spTgt spid="10"/>
                                        </p:tgtEl>
                                      </p:cBhvr>
                                    </p:animEffect>
                                    <p:anim calcmode="lin" valueType="num">
                                      <p:cBhvr>
                                        <p:cTn id="51" dur="900"/>
                                        <p:tgtEl>
                                          <p:spTgt spid="10"/>
                                        </p:tgtEl>
                                        <p:attrNameLst>
                                          <p:attrName>ppt_x</p:attrName>
                                        </p:attrNameLst>
                                      </p:cBhvr>
                                      <p:tavLst>
                                        <p:tav tm="0">
                                          <p:val>
                                            <p:strVal val="ppt_x"/>
                                          </p:val>
                                        </p:tav>
                                        <p:tav tm="100000">
                                          <p:val>
                                            <p:strVal val="ppt_x"/>
                                          </p:val>
                                        </p:tav>
                                      </p:tavLst>
                                    </p:anim>
                                    <p:anim calcmode="lin" valueType="num">
                                      <p:cBhvr>
                                        <p:cTn id="52" dur="900"/>
                                        <p:tgtEl>
                                          <p:spTgt spid="10"/>
                                        </p:tgtEl>
                                        <p:attrNameLst>
                                          <p:attrName>ppt_y</p:attrName>
                                        </p:attrNameLst>
                                      </p:cBhvr>
                                      <p:tavLst>
                                        <p:tav tm="0">
                                          <p:val>
                                            <p:strVal val="ppt_y"/>
                                          </p:val>
                                        </p:tav>
                                        <p:tav tm="100000">
                                          <p:val>
                                            <p:strVal val="ppt_y+.1"/>
                                          </p:val>
                                        </p:tav>
                                      </p:tavLst>
                                    </p:anim>
                                    <p:set>
                                      <p:cBhvr>
                                        <p:cTn id="53" dur="1" fill="hold">
                                          <p:stCondLst>
                                            <p:cond delay="899"/>
                                          </p:stCondLst>
                                        </p:cTn>
                                        <p:tgtEl>
                                          <p:spTgt spid="10"/>
                                        </p:tgtEl>
                                        <p:attrNameLst>
                                          <p:attrName>style.visibility</p:attrName>
                                        </p:attrNameLst>
                                      </p:cBhvr>
                                      <p:to>
                                        <p:strVal val="hidden"/>
                                      </p:to>
                                    </p:set>
                                  </p:childTnLst>
                                </p:cTn>
                              </p:par>
                            </p:childTnLst>
                          </p:cTn>
                        </p:par>
                        <p:par>
                          <p:cTn id="54" fill="hold">
                            <p:stCondLst>
                              <p:cond delay="24700"/>
                            </p:stCondLst>
                            <p:childTnLst>
                              <p:par>
                                <p:cTn id="55" presetID="22" presetClass="entr" presetSubtype="4"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1250" t="16919" r="33125" b="21094"/>
          <a:stretch>
            <a:fillRect/>
          </a:stretch>
        </p:blipFill>
        <p:spPr bwMode="auto">
          <a:xfrm>
            <a:off x="0" y="28731"/>
            <a:ext cx="9144000" cy="6829269"/>
          </a:xfrm>
          <a:prstGeom prst="rect">
            <a:avLst/>
          </a:prstGeom>
          <a:noFill/>
          <a:ln w="9525">
            <a:noFill/>
            <a:miter lim="800000"/>
            <a:headEnd/>
            <a:tailEnd/>
          </a:ln>
        </p:spPr>
      </p:pic>
      <p:sp>
        <p:nvSpPr>
          <p:cNvPr id="6" name="Left Arrow 5"/>
          <p:cNvSpPr/>
          <p:nvPr/>
        </p:nvSpPr>
        <p:spPr>
          <a:xfrm>
            <a:off x="2438400" y="609600"/>
            <a:ext cx="3886200" cy="304800"/>
          </a:xfrm>
          <a:prstGeom prst="leftArrow">
            <a:avLst/>
          </a:prstGeom>
          <a:solidFill>
            <a:srgbClr val="C00000"/>
          </a:solidFill>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362200" y="2819400"/>
            <a:ext cx="3781097" cy="304800"/>
          </a:xfrm>
          <a:prstGeom prst="leftArrow">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3581400" y="5181600"/>
            <a:ext cx="3781097" cy="304800"/>
          </a:xfrm>
          <a:prstGeom prst="leftArrow">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2548</TotalTime>
  <Words>6464</Words>
  <Application>Microsoft Office PowerPoint</Application>
  <PresentationFormat>On-screen Show (4:3)</PresentationFormat>
  <Paragraphs>468</Paragraphs>
  <Slides>46</Slides>
  <Notes>40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Close Reading Modeling Method:  Example Tasks for K-5</vt:lpstr>
      <vt:lpstr>Objectives</vt:lpstr>
      <vt:lpstr>PowerPoint Presentation</vt:lpstr>
      <vt:lpstr>PowerPoint Presentation</vt:lpstr>
      <vt:lpstr>PowerPoint Presentation</vt:lpstr>
      <vt:lpstr>What should continue?</vt:lpstr>
      <vt:lpstr>What could we do better?</vt:lpstr>
      <vt:lpstr>Baseball vs. Reading</vt:lpstr>
      <vt:lpstr>PowerPoint Presentation</vt:lpstr>
      <vt:lpstr>PowerPoint Presentation</vt:lpstr>
      <vt:lpstr>Bud, Not Buddy  by Christopher Paul Curtis</vt:lpstr>
      <vt:lpstr>Bud, Not Buddy  by Christopher Paul Curtis</vt:lpstr>
      <vt:lpstr>Bud, Not Buddy  by Christopher Paul Curtis</vt:lpstr>
      <vt:lpstr>Bud, Not Buddy  by Christopher Paul Curtis</vt:lpstr>
      <vt:lpstr>PowerPoint Presentation</vt:lpstr>
      <vt:lpstr>Bud, Not Buddy  by Christopher Paul Curtis</vt:lpstr>
      <vt:lpstr>Bud, Not Buddy  by Christopher Paul Curtis</vt:lpstr>
      <vt:lpstr>Bud, Not Buddy  by Christopher Paul Curtis</vt:lpstr>
      <vt:lpstr>Bud, Not Buddy  by Christopher Paul Curtis</vt:lpstr>
      <vt:lpstr>PowerPoint Presentation</vt:lpstr>
      <vt:lpstr>Bud, Not Buddy  by Christopher Paul Curtis</vt:lpstr>
      <vt:lpstr>Bud, Not Buddy  by Christopher Paul Curtis</vt:lpstr>
      <vt:lpstr>Bud, Not Buddy  by Christopher Paul Curtis</vt:lpstr>
      <vt:lpstr>Bud, Not Buddy  by Christopher Paul Curtis</vt:lpstr>
      <vt:lpstr>Other texts to compare...</vt:lpstr>
      <vt:lpstr>Other texts to compare...</vt:lpstr>
      <vt:lpstr>Sample Process for Literature</vt:lpstr>
      <vt:lpstr>PowerPoint Presentation</vt:lpstr>
      <vt:lpstr>Close Reading: Informational Text</vt:lpstr>
      <vt:lpstr>A Medieval Feast by Aliki</vt:lpstr>
      <vt:lpstr>A Medieval Feast by Aliki</vt:lpstr>
      <vt:lpstr>A Medieval Feast by Aliki</vt:lpstr>
      <vt:lpstr>Close Reading: Informational Text</vt:lpstr>
      <vt:lpstr>A Medieval Feast by Aliki</vt:lpstr>
      <vt:lpstr>A Medieval Feast by Aliki</vt:lpstr>
      <vt:lpstr>A Medieval Feast by Aliki</vt:lpstr>
      <vt:lpstr>Close Reading: Informational Text</vt:lpstr>
      <vt:lpstr>A Medieval Feast by Aliki</vt:lpstr>
      <vt:lpstr>A Medieval Feast by Aliki</vt:lpstr>
      <vt:lpstr>A Medieval Feast by Aliki</vt:lpstr>
      <vt:lpstr>Other texts to compare</vt:lpstr>
      <vt:lpstr>Sample Process for Informational Text</vt:lpstr>
      <vt:lpstr>PowerPoint Presentation</vt:lpstr>
      <vt:lpstr>Process</vt:lpstr>
      <vt:lpstr>PowerPoint Presentation</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Reading:  Example Tasks for K-5</dc:title>
  <dc:creator>Jill Brown</dc:creator>
  <cp:lastModifiedBy>Brown, Jill</cp:lastModifiedBy>
  <cp:revision>272</cp:revision>
  <dcterms:created xsi:type="dcterms:W3CDTF">2012-05-29T16:23:34Z</dcterms:created>
  <dcterms:modified xsi:type="dcterms:W3CDTF">2013-08-19T17:04:53Z</dcterms:modified>
</cp:coreProperties>
</file>