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handoutMasterIdLst>
    <p:handoutMasterId r:id="rId40"/>
  </p:handoutMasterIdLst>
  <p:sldIdLst>
    <p:sldId id="261" r:id="rId3"/>
    <p:sldId id="263" r:id="rId4"/>
    <p:sldId id="262" r:id="rId5"/>
    <p:sldId id="299" r:id="rId6"/>
    <p:sldId id="264" r:id="rId7"/>
    <p:sldId id="265" r:id="rId8"/>
    <p:sldId id="266" r:id="rId9"/>
    <p:sldId id="267" r:id="rId10"/>
    <p:sldId id="268" r:id="rId11"/>
    <p:sldId id="269" r:id="rId12"/>
    <p:sldId id="270" r:id="rId13"/>
    <p:sldId id="271" r:id="rId14"/>
    <p:sldId id="273"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90" r:id="rId32"/>
    <p:sldId id="291" r:id="rId33"/>
    <p:sldId id="292" r:id="rId34"/>
    <p:sldId id="296" r:id="rId35"/>
    <p:sldId id="294" r:id="rId36"/>
    <p:sldId id="295" r:id="rId37"/>
    <p:sldId id="300" r:id="rId3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4" autoAdjust="0"/>
    <p:restoredTop sz="77473" autoAdjust="0"/>
  </p:normalViewPr>
  <p:slideViewPr>
    <p:cSldViewPr>
      <p:cViewPr varScale="1">
        <p:scale>
          <a:sx n="56" d="100"/>
          <a:sy n="56" d="100"/>
        </p:scale>
        <p:origin x="-1770" y="-96"/>
      </p:cViewPr>
      <p:guideLst>
        <p:guide orient="horz" pos="2160"/>
        <p:guide pos="2880"/>
      </p:guideLst>
    </p:cSldViewPr>
  </p:slideViewPr>
  <p:outlineViewPr>
    <p:cViewPr>
      <p:scale>
        <a:sx n="33" d="100"/>
        <a:sy n="33" d="100"/>
      </p:scale>
      <p:origin x="0" y="283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pPr>
              <a:defRPr/>
            </a:pPr>
            <a:fld id="{5B9A9CF0-8A24-4043-9F88-23A52C16F392}" type="datetimeFigureOut">
              <a:rPr lang="en-US"/>
              <a:pPr>
                <a:defRPr/>
              </a:pPr>
              <a:t>8/19/2013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pPr>
              <a:defRPr/>
            </a:pPr>
            <a:fld id="{A550BAF8-91A4-4460-B1D3-8131ECE6BD45}" type="slidenum">
              <a:rPr lang="en-US"/>
              <a:pPr>
                <a:defRPr/>
              </a:pPr>
              <a:t>‹#›</a:t>
            </a:fld>
            <a:endParaRPr lang="en-US"/>
          </a:p>
        </p:txBody>
      </p:sp>
    </p:spTree>
    <p:extLst>
      <p:ext uri="{BB962C8B-B14F-4D97-AF65-F5344CB8AC3E}">
        <p14:creationId xmlns:p14="http://schemas.microsoft.com/office/powerpoint/2010/main" val="40913354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pPr>
              <a:defRPr/>
            </a:pPr>
            <a:fld id="{3A2DB97C-E7B6-4ECD-AE01-3EE6B05A781F}" type="datetimeFigureOut">
              <a:rPr lang="en-US"/>
              <a:pPr>
                <a:defRPr/>
              </a:pPr>
              <a:t>8/19/2013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pPr>
              <a:defRPr/>
            </a:pPr>
            <a:r>
              <a:rPr lang="en-US"/>
              <a:t>Content contained is licensed under a Creative Commons Attribution-ShareAlike 3.0 Unported License</a:t>
            </a: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pPr>
              <a:defRPr/>
            </a:pPr>
            <a:fld id="{D8C854E5-3183-4B29-9A5B-D4087A804D55}" type="slidenum">
              <a:rPr lang="en-US"/>
              <a:pPr>
                <a:defRPr/>
              </a:pPr>
              <a:t>‹#›</a:t>
            </a:fld>
            <a:endParaRPr lang="en-US"/>
          </a:p>
        </p:txBody>
      </p:sp>
    </p:spTree>
    <p:extLst>
      <p:ext uri="{BB962C8B-B14F-4D97-AF65-F5344CB8AC3E}">
        <p14:creationId xmlns:p14="http://schemas.microsoft.com/office/powerpoint/2010/main" val="260383721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 we</a:t>
            </a:r>
            <a:r>
              <a:rPr lang="en-US" baseline="0" dirty="0" smtClean="0"/>
              <a:t> begin looking into the CCSS we are consistently reminded that when we are in doubt about where to begin, we should look to the standards themselves for guidance.</a:t>
            </a:r>
            <a:r>
              <a:rPr lang="en-US" dirty="0" smtClean="0"/>
              <a:t> While we</a:t>
            </a:r>
            <a:r>
              <a:rPr lang="en-US" baseline="0" dirty="0" smtClean="0"/>
              <a:t> understand that the standards contain the skills and knowledge that we will be including in our curriculum and instruction, we also must understand that doing so requires an acknowledgement of text complexity</a:t>
            </a:r>
            <a:r>
              <a:rPr lang="en-US" dirty="0" smtClean="0"/>
              <a:t>. The</a:t>
            </a:r>
            <a:r>
              <a:rPr lang="en-US" baseline="0" dirty="0" smtClean="0"/>
              <a:t> standards make up the most</a:t>
            </a:r>
            <a:r>
              <a:rPr lang="en-US" dirty="0" smtClean="0"/>
              <a:t> substantial portion of the Common Core, but they lose their substance and their weight if we are not implementing them through the</a:t>
            </a:r>
            <a:r>
              <a:rPr lang="en-US" baseline="0" dirty="0" smtClean="0"/>
              <a:t> use of increasingly</a:t>
            </a:r>
            <a:r>
              <a:rPr lang="en-US" dirty="0" smtClean="0"/>
              <a:t> challenging and complex texts. </a:t>
            </a:r>
          </a:p>
          <a:p>
            <a:pPr eaLnBrk="1" hangingPunct="1">
              <a:spcBef>
                <a:spcPct val="0"/>
              </a:spcBef>
            </a:pPr>
            <a:endParaRPr lang="en-US" dirty="0" smtClean="0"/>
          </a:p>
          <a:p>
            <a:pPr eaLnBrk="1" hangingPunct="1">
              <a:spcBef>
                <a:spcPct val="0"/>
              </a:spcBef>
            </a:pPr>
            <a:r>
              <a:rPr lang="en-US" dirty="0" smtClean="0"/>
              <a:t>In this way, the texts that we choose are the foundation on which we begin building the</a:t>
            </a:r>
            <a:r>
              <a:rPr lang="en-US" baseline="0" dirty="0" smtClean="0"/>
              <a:t> skills and knowledge</a:t>
            </a:r>
            <a:r>
              <a:rPr lang="en-US" dirty="0" smtClean="0"/>
              <a:t> embedded</a:t>
            </a:r>
            <a:r>
              <a:rPr lang="en-US" baseline="0" dirty="0" smtClean="0"/>
              <a:t> in</a:t>
            </a:r>
            <a:r>
              <a:rPr lang="en-US" dirty="0" smtClean="0"/>
              <a:t> the standards.  If we try to implement the standards within the context of texts that are either to easy, too difficult, or otherwise inappropriate, then it becomes impossible for us</a:t>
            </a:r>
            <a:r>
              <a:rPr lang="en-US" baseline="0" dirty="0" smtClean="0"/>
              <a:t> to achieve an authentic integration of the CCSS.</a:t>
            </a:r>
            <a:r>
              <a:rPr lang="en-US" dirty="0" smtClean="0"/>
              <a:t>  </a:t>
            </a:r>
          </a:p>
          <a:p>
            <a:pPr eaLnBrk="1" hangingPunct="1">
              <a:spcBef>
                <a:spcPct val="0"/>
              </a:spcBef>
            </a:pPr>
            <a:endParaRPr lang="en-US" dirty="0" smtClean="0"/>
          </a:p>
          <a:p>
            <a:pPr eaLnBrk="1" hangingPunct="1">
              <a:spcBef>
                <a:spcPct val="0"/>
              </a:spcBef>
            </a:pPr>
            <a:r>
              <a:rPr lang="en-US" dirty="0" smtClean="0"/>
              <a:t>So at every turn, we need to come back to the question: “Is this text appropriately challenging?”  “Does it offer multiple opportunities to teach content and skills outlined by the CCSS?”  “Am I teaching it in a way that is relevant and engaging?”  and so on….</a:t>
            </a:r>
          </a:p>
          <a:p>
            <a:pPr eaLnBrk="1" hangingPunct="1">
              <a:spcBef>
                <a:spcPct val="0"/>
              </a:spcBef>
            </a:pPr>
            <a:endParaRPr lang="en-US" dirty="0" smtClean="0"/>
          </a:p>
          <a:p>
            <a:pPr eaLnBrk="1" hangingPunct="1">
              <a:spcBef>
                <a:spcPct val="0"/>
              </a:spcBef>
            </a:pPr>
            <a:r>
              <a:rPr lang="en-US" dirty="0" smtClean="0"/>
              <a:t>The Common Core gives us a roadmap by which we can measure if we are on the right</a:t>
            </a:r>
            <a:r>
              <a:rPr lang="en-US" baseline="0" dirty="0" smtClean="0"/>
              <a:t> track regarding text complexity.  </a:t>
            </a: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9B528C-9707-44AE-B17B-4DC8873A85E7}"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 we</a:t>
            </a:r>
            <a:r>
              <a:rPr lang="en-US" baseline="0" dirty="0" smtClean="0"/>
              <a:t> begin dealing with this important issue?</a:t>
            </a:r>
            <a:endParaRPr lang="en-US" dirty="0" smtClean="0"/>
          </a:p>
          <a:p>
            <a:endParaRPr lang="en-US" dirty="0" smtClean="0"/>
          </a:p>
          <a:p>
            <a:r>
              <a:rPr lang="en-US" dirty="0" smtClean="0"/>
              <a:t>Two</a:t>
            </a:r>
            <a:r>
              <a:rPr lang="en-US" baseline="0" dirty="0" smtClean="0"/>
              <a:t> primary suggestions arise from the CCSS:  </a:t>
            </a:r>
          </a:p>
          <a:p>
            <a:endParaRPr lang="en-US" baseline="0" dirty="0" smtClean="0"/>
          </a:p>
          <a:p>
            <a:r>
              <a:rPr lang="en-US" baseline="0" dirty="0" smtClean="0"/>
              <a:t>Informational text:  The NAEP suggests that we increase informational text exposure to a 50:50 ratio at the K-5 level, increase the ratio to 60:40 in middle school and finally arrive at a 70:30 split at the high school level.</a:t>
            </a:r>
          </a:p>
          <a:p>
            <a:endParaRPr lang="en-US" baseline="0" dirty="0" smtClean="0"/>
          </a:p>
          <a:p>
            <a:r>
              <a:rPr lang="en-US" baseline="0" dirty="0" smtClean="0"/>
              <a:t>Independent Reading:  As we saw in a few of the previous examples, we are good at teaching reading strategies, and offering in-class and in-text supports, but when do we withdraw the supports and allow the strategies and guidance to become life-long independent reading skill? </a:t>
            </a:r>
          </a:p>
          <a:p>
            <a:endParaRPr lang="en-US" baseline="0" dirty="0" smtClean="0"/>
          </a:p>
          <a:p>
            <a:r>
              <a:rPr lang="en-US" baseline="0" dirty="0" smtClean="0"/>
              <a:t>All of the reading that is done in college and the workplace is done without support, as well as the reading on standardized testing.</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D8C854E5-3183-4B29-9A5B-D4087A804D55}"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slide shows the correlation between the anchor standard #10 and 6</a:t>
            </a:r>
            <a:r>
              <a:rPr lang="en-US" baseline="30000" dirty="0" smtClean="0"/>
              <a:t>th</a:t>
            </a:r>
            <a:r>
              <a:rPr lang="en-US" dirty="0" smtClean="0"/>
              <a:t> grade standard #10. The anchor standards mark what our students should know and be able to do by the time that they graduate from high school.  There are 32 anchor standards  Each grade level standard represents a stepping stone, or checkpoint, on the progression toward the corresponding college and career readiness anchor standard. </a:t>
            </a:r>
          </a:p>
          <a:p>
            <a:pPr eaLnBrk="1" hangingPunct="1">
              <a:spcBef>
                <a:spcPct val="0"/>
              </a:spcBef>
            </a:pPr>
            <a:endParaRPr lang="en-US" dirty="0" smtClean="0"/>
          </a:p>
          <a:p>
            <a:pPr eaLnBrk="1" hangingPunct="1">
              <a:spcBef>
                <a:spcPct val="0"/>
              </a:spcBef>
            </a:pPr>
            <a:r>
              <a:rPr lang="en-US" dirty="0" smtClean="0"/>
              <a:t>The</a:t>
            </a:r>
            <a:r>
              <a:rPr lang="en-US" baseline="0" dirty="0" smtClean="0"/>
              <a:t> standards offer a</a:t>
            </a:r>
            <a:r>
              <a:rPr lang="en-US" dirty="0" smtClean="0"/>
              <a:t>  roadmap for text</a:t>
            </a:r>
            <a:r>
              <a:rPr lang="en-US" baseline="0" dirty="0" smtClean="0"/>
              <a:t> complexity</a:t>
            </a:r>
            <a:r>
              <a:rPr lang="en-US" dirty="0" smtClean="0"/>
              <a:t> through standard ten, which will remind us at every grade level to turn back to the question of whether or not the texts we are assigning are sufficiently complex.</a:t>
            </a:r>
          </a:p>
          <a:p>
            <a:pPr eaLnBrk="1" hangingPunct="1">
              <a:spcBef>
                <a:spcPct val="0"/>
              </a:spcBef>
            </a:pP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D8F412-182B-41F4-BE5D-F93FB7B50420}"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Ask the participants to read each grade level standard from top to bottom.  What pattern emerges when you read these? (Look</a:t>
            </a:r>
            <a:r>
              <a:rPr lang="en-US" baseline="0" dirty="0" smtClean="0"/>
              <a:t> to the end of each.)</a:t>
            </a:r>
            <a:r>
              <a:rPr lang="en-US" dirty="0" smtClean="0"/>
              <a:t>  </a:t>
            </a:r>
          </a:p>
          <a:p>
            <a:r>
              <a:rPr lang="en-US" dirty="0" smtClean="0"/>
              <a:t>At each grade level, the Common Core recommends either introducing a new grade level band “…with scaffolding” or promoting the independence</a:t>
            </a:r>
            <a:r>
              <a:rPr lang="en-US" baseline="0" dirty="0" smtClean="0"/>
              <a:t> of the readers</a:t>
            </a:r>
            <a:r>
              <a:rPr lang="en-US" dirty="0" smtClean="0"/>
              <a:t> “…independently and proficiently.”</a:t>
            </a:r>
          </a:p>
          <a:p>
            <a:endParaRPr lang="en-US" dirty="0" smtClean="0"/>
          </a:p>
          <a:p>
            <a:r>
              <a:rPr lang="en-US" dirty="0" smtClean="0"/>
              <a:t>Note that one of the key ideas/themes in this slide is the scaffolding, and then withdrawal of scaffolding as needed. Studies</a:t>
            </a:r>
            <a:r>
              <a:rPr lang="en-US" baseline="0" dirty="0" smtClean="0"/>
              <a:t> suggest that we do not assign enough </a:t>
            </a:r>
            <a:r>
              <a:rPr lang="en-US" dirty="0" smtClean="0"/>
              <a:t>independent reading tasks, and when we do, we re-read, and we explicate.  This is not to say that we should not do these things.  In fact, scaffolding is the most important part of building a foundation for struggling readers, but if we do not withdraw our supports eventually, then we leave students without the necessary skills to move forward in college and career.   </a:t>
            </a:r>
          </a:p>
        </p:txBody>
      </p:sp>
      <p:sp>
        <p:nvSpPr>
          <p:cNvPr id="4" name="Slide Number Placeholder 3"/>
          <p:cNvSpPr>
            <a:spLocks noGrp="1"/>
          </p:cNvSpPr>
          <p:nvPr>
            <p:ph type="sldNum" sz="quarter" idx="5"/>
          </p:nvPr>
        </p:nvSpPr>
        <p:spPr/>
        <p:txBody>
          <a:bodyPr/>
          <a:lstStyle/>
          <a:p>
            <a:pPr>
              <a:defRPr/>
            </a:pPr>
            <a:fld id="{485F4EEC-3CF0-4B9B-B0D5-24A80438EE83}"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These are the grade bands in which you will classify a text based on the three measures, the CCSS appendix B has a list of suggested texts at each grade level band if we need a clearer picture of what they would consider grade-level appropriate.  </a:t>
            </a:r>
          </a:p>
          <a:p>
            <a:endParaRPr lang="en-US" dirty="0" smtClean="0"/>
          </a:p>
          <a:p>
            <a:r>
              <a:rPr lang="en-US" dirty="0" smtClean="0"/>
              <a:t>The grade</a:t>
            </a:r>
            <a:r>
              <a:rPr lang="en-US" baseline="0" dirty="0" smtClean="0"/>
              <a:t> level text bands also provide a roadmap for teachers, by which they can scaffold, support, and then withdraw to support reading proficiency and independence.</a:t>
            </a:r>
            <a:endParaRPr lang="en-US" dirty="0" smtClean="0"/>
          </a:p>
        </p:txBody>
      </p:sp>
      <p:sp>
        <p:nvSpPr>
          <p:cNvPr id="4" name="Slide Number Placeholder 3"/>
          <p:cNvSpPr>
            <a:spLocks noGrp="1"/>
          </p:cNvSpPr>
          <p:nvPr>
            <p:ph type="sldNum" sz="quarter" idx="5"/>
          </p:nvPr>
        </p:nvSpPr>
        <p:spPr/>
        <p:txBody>
          <a:bodyPr/>
          <a:lstStyle/>
          <a:p>
            <a:pPr>
              <a:defRPr/>
            </a:pPr>
            <a:fld id="{1DCA45D6-A104-49E6-8468-89D12AD73245}"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always, the teacher must be cautious and use their own discretion when choosing texts, when to scaffold, and when to withdraw support.  If a student is given an independent reading task at the frustration level, then reading proficiency only stagnates.  The texts that are assigned for independent reading should be comfortable for the student.  The most difficult texts may be read with supports in class, and then gradually integrated into independent reading.</a:t>
            </a:r>
            <a:endParaRPr lang="en-US" dirty="0" smtClean="0"/>
          </a:p>
        </p:txBody>
      </p:sp>
      <p:sp>
        <p:nvSpPr>
          <p:cNvPr id="4" name="Slide Number Placeholder 3"/>
          <p:cNvSpPr>
            <a:spLocks noGrp="1"/>
          </p:cNvSpPr>
          <p:nvPr>
            <p:ph type="sldNum" sz="quarter" idx="5"/>
          </p:nvPr>
        </p:nvSpPr>
        <p:spPr/>
        <p:txBody>
          <a:bodyPr/>
          <a:lstStyle/>
          <a:p>
            <a:pPr>
              <a:defRPr/>
            </a:pPr>
            <a:fld id="{3E89CE73-2AF0-4759-AB09-DA5913AA26D2}"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Appendix A defines the 3 components of text complexity.  They are:</a:t>
            </a:r>
          </a:p>
          <a:p>
            <a:pPr marL="231115" indent="-231115" eaLnBrk="1" fontAlgn="auto" hangingPunct="1">
              <a:spcBef>
                <a:spcPts val="0"/>
              </a:spcBef>
              <a:spcAft>
                <a:spcPts val="0"/>
              </a:spcAft>
              <a:buFontTx/>
              <a:buAutoNum type="arabicPeriod"/>
              <a:defRPr/>
            </a:pPr>
            <a:r>
              <a:rPr lang="en-US" dirty="0" smtClean="0"/>
              <a:t>Qualitative:   which measures the levels of meaning, structure, language conventions and clarity as well as knowledge demands.</a:t>
            </a:r>
          </a:p>
          <a:p>
            <a:pPr marL="231115" indent="-231115" eaLnBrk="1" fontAlgn="auto" hangingPunct="1">
              <a:spcBef>
                <a:spcPts val="0"/>
              </a:spcBef>
              <a:spcAft>
                <a:spcPts val="0"/>
              </a:spcAft>
              <a:buFontTx/>
              <a:buAutoNum type="arabicPeriod"/>
              <a:defRPr/>
            </a:pPr>
            <a:r>
              <a:rPr lang="en-US" dirty="0" smtClean="0"/>
              <a:t>Quantitative:   which measures the readability of the text and is often scored by software.</a:t>
            </a:r>
          </a:p>
          <a:p>
            <a:pPr marL="231115" indent="-231115" eaLnBrk="1" fontAlgn="auto" hangingPunct="1">
              <a:spcBef>
                <a:spcPts val="0"/>
              </a:spcBef>
              <a:spcAft>
                <a:spcPts val="0"/>
              </a:spcAft>
              <a:buFontTx/>
              <a:buAutoNum type="arabicPeriod"/>
              <a:defRPr/>
            </a:pPr>
            <a:r>
              <a:rPr lang="en-US" dirty="0" smtClean="0"/>
              <a:t>Reader and task considerations take into account the background knowledge of the reader as well as the reader’s motivation, interests and the task given.  This third and final component is to be measured by educators using their professional judgment.</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EDF86C-255F-4D7F-9663-18B8AB7E0F64}"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a</a:t>
            </a:r>
            <a:r>
              <a:rPr lang="en-US" baseline="0" dirty="0" smtClean="0"/>
              <a:t> facilitator, this activity may be set aside to save time.  If you choose to do so, you may wish to hide the slide as well. </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D8C854E5-3183-4B29-9A5B-D4087A804D55}"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Step #1 asks educators to determine the quantitative measures of the text being read.  When determining the quantitative measure, word length, word frequency, word difficulty, sentence length, text length and cohesion are usually evaluated by a</a:t>
            </a:r>
            <a:r>
              <a:rPr lang="en-US" baseline="0" dirty="0" smtClean="0"/>
              <a:t> system </a:t>
            </a:r>
            <a:r>
              <a:rPr lang="en-US" dirty="0" smtClean="0"/>
              <a:t>such as Fry’s Readability, </a:t>
            </a:r>
            <a:r>
              <a:rPr lang="en-US" dirty="0" err="1" smtClean="0"/>
              <a:t>Lexile</a:t>
            </a:r>
            <a:r>
              <a:rPr lang="en-US" dirty="0" smtClean="0"/>
              <a:t>, Dale-</a:t>
            </a:r>
            <a:r>
              <a:rPr lang="en-US" dirty="0" err="1" smtClean="0"/>
              <a:t>Chall</a:t>
            </a:r>
            <a:r>
              <a:rPr lang="en-US" dirty="0" smtClean="0"/>
              <a:t>,</a:t>
            </a:r>
            <a:r>
              <a:rPr lang="en-US" baseline="0" dirty="0" smtClean="0"/>
              <a:t> Flesch-Kincaid, or others.</a:t>
            </a:r>
            <a:endParaRPr lang="en-US"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584ED4-29D0-43B1-9AEA-143AEFA47FF7}"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Describe</a:t>
            </a:r>
            <a:r>
              <a:rPr lang="en-US" baseline="0" dirty="0" smtClean="0"/>
              <a:t> the controversial nature of the novel, and then have participants make a guess at what grade level the </a:t>
            </a:r>
            <a:r>
              <a:rPr lang="en-US" baseline="0" dirty="0" err="1" smtClean="0"/>
              <a:t>Lexile</a:t>
            </a:r>
            <a:r>
              <a:rPr lang="en-US" baseline="0" dirty="0" smtClean="0"/>
              <a:t> score places this novel.  Discuss how this is an inaccurate measure, and that one cannot rely solely on quantitative measures.  </a:t>
            </a:r>
            <a:endParaRPr lang="en-US" dirty="0" smtClean="0"/>
          </a:p>
        </p:txBody>
      </p:sp>
      <p:sp>
        <p:nvSpPr>
          <p:cNvPr id="4" name="Slide Number Placeholder 3"/>
          <p:cNvSpPr>
            <a:spLocks noGrp="1"/>
          </p:cNvSpPr>
          <p:nvPr>
            <p:ph type="sldNum" sz="quarter" idx="5"/>
          </p:nvPr>
        </p:nvSpPr>
        <p:spPr/>
        <p:txBody>
          <a:bodyPr/>
          <a:lstStyle/>
          <a:p>
            <a:pPr>
              <a:defRPr/>
            </a:pPr>
            <a:fld id="{750CB774-D290-48AA-9CD7-DA5C5E821729}"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Kansas has compiled a listing of the most common measurement options.  The document can be found in the link provided.  After clicking the link, scroll down to where you will find a plethora of text complexity resources.  Listed within the text complexity resources is a document entitled  “Resources for Accessing Quantitative Measures Tools.”  </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2F917-68A1-4640-BE3B-244D9CBB803A}"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presentation seeks to answer these questions.</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16846A-6179-4F02-BA43-EC07AF65CA69}"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Qualitative</a:t>
            </a:r>
            <a:r>
              <a:rPr lang="en-US" baseline="0" dirty="0" smtClean="0"/>
              <a:t> measures </a:t>
            </a:r>
            <a:r>
              <a:rPr lang="en-US" dirty="0" smtClean="0"/>
              <a:t>involve text structure, language demands and conventions, knowledge demands, as well as levels of meaning and purpose.</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754CFA-F6D9-4427-B4D8-57AB285ADBA4}"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Hess and Biggam note more specific qualitative considerations to take into consideration.</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331325-8F87-427C-82AD-C90DB563B817}"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Chief Council of State School Officers has posted  rubrics developed by Kansas to allow educators a way to evaluate qualitative measures that are often missed by computer software programs.  Schools can have individuals or teams of educators determine the qualitative measures of</a:t>
            </a:r>
            <a:r>
              <a:rPr lang="en-US" baseline="0" dirty="0" smtClean="0"/>
              <a:t> a text by</a:t>
            </a:r>
            <a:r>
              <a:rPr lang="en-US" dirty="0" smtClean="0"/>
              <a:t> using the rubric.  </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F2B8DB-F503-4F65-A805-62BB212F6286}"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Educators should keep the following suggestions in mind when using a qualitative rubric.</a:t>
            </a:r>
          </a:p>
          <a:p>
            <a:pPr eaLnBrk="1" fontAlgn="auto" hangingPunct="1">
              <a:spcBef>
                <a:spcPts val="0"/>
              </a:spcBef>
              <a:spcAft>
                <a:spcPts val="0"/>
              </a:spcAft>
              <a:defRPr/>
            </a:pPr>
            <a:endParaRPr lang="en-US" dirty="0" smtClean="0"/>
          </a:p>
          <a:p>
            <a:pPr marL="231115" indent="-231115" eaLnBrk="1" fontAlgn="auto" hangingPunct="1">
              <a:spcBef>
                <a:spcPts val="0"/>
              </a:spcBef>
              <a:spcAft>
                <a:spcPts val="0"/>
              </a:spcAft>
              <a:buFontTx/>
              <a:buAutoNum type="arabicPeriod"/>
              <a:defRPr/>
            </a:pPr>
            <a:r>
              <a:rPr lang="en-US" dirty="0" smtClean="0"/>
              <a:t>Teachers may read across the four columns for each row of checkboxes on the rubric, identifying which descriptors best match the text by marking a particular checkbox. </a:t>
            </a:r>
          </a:p>
          <a:p>
            <a:pPr marL="231115" indent="-231115" eaLnBrk="1" fontAlgn="auto" hangingPunct="1">
              <a:spcBef>
                <a:spcPts val="0"/>
              </a:spcBef>
              <a:spcAft>
                <a:spcPts val="0"/>
              </a:spcAft>
              <a:buFontTx/>
              <a:buAutoNum type="arabicPeriod"/>
              <a:defRPr/>
            </a:pPr>
            <a:r>
              <a:rPr lang="en-US" dirty="0" smtClean="0"/>
              <a:t>The marked rubric then becomes a GUIDE to educators to continue to evaluate the complexity of a text.</a:t>
            </a:r>
          </a:p>
          <a:p>
            <a:pPr marL="231115" indent="-231115" eaLnBrk="1" fontAlgn="auto" hangingPunct="1">
              <a:spcBef>
                <a:spcPts val="0"/>
              </a:spcBef>
              <a:spcAft>
                <a:spcPts val="0"/>
              </a:spcAft>
              <a:buFontTx/>
              <a:buAutoNum type="arabicPeriod"/>
              <a:defRPr/>
            </a:pPr>
            <a:r>
              <a:rPr lang="en-US" dirty="0" smtClean="0"/>
              <a:t>As Appendix A states, “Few, if any, authentic texts will be low or high on all of these measures.” The goal is not for all of the checkmarks to be in a single column; the goal is to accurately reflect these factors of the text.</a:t>
            </a:r>
          </a:p>
          <a:p>
            <a:pPr marL="231115" indent="-231115" eaLnBrk="1" fontAlgn="auto" hangingPunct="1">
              <a:spcBef>
                <a:spcPts val="0"/>
              </a:spcBef>
              <a:spcAft>
                <a:spcPts val="0"/>
              </a:spcAft>
              <a:buFontTx/>
              <a:buAutoNum type="arabicPeriod"/>
              <a:defRPr/>
            </a:pPr>
            <a:r>
              <a:rPr lang="en-US" dirty="0" smtClean="0"/>
              <a:t>The marked rubric can then serve as a guide as educators re-evaluate the initial placement of the work into a text complexity band. Such reflection may validate the text’s placement or may suggest that the placement needs to be changed.</a:t>
            </a:r>
          </a:p>
          <a:p>
            <a:pPr marL="520008" indent="-520008" eaLnBrk="1" fontAlgn="auto" hangingPunct="1">
              <a:spcAft>
                <a:spcPts val="0"/>
              </a:spcAft>
              <a:buFont typeface="Wingdings"/>
              <a:buAutoNum type="arabicPeriod" startAt="4"/>
              <a:defRPr/>
            </a:pPr>
            <a:endParaRPr lang="en-US" dirty="0" smtClean="0"/>
          </a:p>
          <a:p>
            <a:pPr marL="520008" indent="-520008" eaLnBrk="1" fontAlgn="auto" hangingPunct="1">
              <a:spcAft>
                <a:spcPts val="0"/>
              </a:spcAft>
              <a:defRPr/>
            </a:pPr>
            <a:r>
              <a:rPr lang="en-US" dirty="0" smtClean="0"/>
              <a:t>Links for the rubrics are found on the resource slide at the end of the presentation.</a:t>
            </a:r>
          </a:p>
          <a:p>
            <a:pPr marL="231115" indent="-231115" eaLnBrk="1" fontAlgn="auto" hangingPunct="1">
              <a:spcBef>
                <a:spcPts val="0"/>
              </a:spcBef>
              <a:spcAft>
                <a:spcPts val="0"/>
              </a:spcAft>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7484307B-C633-48CE-A374-FB0EDCFAAE15}"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3</a:t>
            </a:r>
            <a:r>
              <a:rPr lang="en-US" baseline="30000" dirty="0" smtClean="0"/>
              <a:t>rd</a:t>
            </a:r>
            <a:r>
              <a:rPr lang="en-US" dirty="0" smtClean="0"/>
              <a:t> step must be determined by the educator. Is the student motivated to read this text?  What knowledge and experience do they have about the topic they will be reading about?  What is the teacher having the students do with the text as they read?  </a:t>
            </a:r>
          </a:p>
          <a:p>
            <a:pPr eaLnBrk="1" hangingPunct="1">
              <a:spcBef>
                <a:spcPct val="0"/>
              </a:spcBef>
            </a:pPr>
            <a:endParaRPr lang="en-US" dirty="0" smtClean="0"/>
          </a:p>
          <a:p>
            <a:pPr eaLnBrk="1" hangingPunct="1">
              <a:spcBef>
                <a:spcPct val="0"/>
              </a:spcBef>
            </a:pPr>
            <a:r>
              <a:rPr lang="en-US" dirty="0" smtClean="0"/>
              <a:t>The complexity of the task should be considered as well.  What kind of questions are we asking?</a:t>
            </a:r>
            <a:r>
              <a:rPr lang="en-US" baseline="0" dirty="0" smtClean="0"/>
              <a:t> </a:t>
            </a:r>
            <a:r>
              <a:rPr lang="en-US" dirty="0" smtClean="0"/>
              <a:t>Are</a:t>
            </a:r>
            <a:r>
              <a:rPr lang="en-US" baseline="0" dirty="0" smtClean="0"/>
              <a:t> we having our students</a:t>
            </a:r>
            <a:r>
              <a:rPr lang="en-US" dirty="0" smtClean="0"/>
              <a:t> consider broader thematic implications?…Are the task</a:t>
            </a:r>
            <a:r>
              <a:rPr lang="en-US" baseline="0" dirty="0" smtClean="0"/>
              <a:t>s performance-oriented? (i.e., writing, presenting, creating)</a:t>
            </a: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C0AA15-2EBA-4637-8EF5-24CDCCD550B4}"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Council of Chief State School Officers has posted this document on what</a:t>
            </a:r>
            <a:r>
              <a:rPr lang="en-US" baseline="0" dirty="0" smtClean="0"/>
              <a:t> has been developed by the Kansas Department of Education</a:t>
            </a:r>
            <a:r>
              <a:rPr lang="en-US" dirty="0" smtClean="0"/>
              <a:t>.  </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9188CF-7DDA-4FFC-A9AA-35B0DC7352EF}"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slide gives educators a four step protocol to follow when determining text complexity.</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26D156-B6A2-45F7-AC59-687098235003}"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looking at the quantitative measure for the </a:t>
            </a:r>
            <a:r>
              <a:rPr lang="en-US" u="sng" smtClean="0"/>
              <a:t>Narrative of the Life of Frederick Douglass</a:t>
            </a:r>
            <a:r>
              <a:rPr lang="en-US" smtClean="0"/>
              <a:t>, Lexile places it at 1080L and ATOS (Accelerated Reader) at 7.9.  When looking at the text complexity grade band table in Appendix A  of the Common Core Standards, we see that the book should be placed within the 6-8 grade band.</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1172B1-7E2E-4045-90E2-7B8E5CBF5086}"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This slide shows how an educator can compile all components of text complexity onto one document.  Appendix A contains a number of example texts (such as the one on the slide) that have been taken through the 3 step process and can now be given a final recommended placement which is step #4.  Educators can make a template such as the one on the slide to record all 3 components of text complexity and the grade band recommendation. </a:t>
            </a:r>
          </a:p>
          <a:p>
            <a:pPr eaLnBrk="1" hangingPunct="1">
              <a:spcBef>
                <a:spcPct val="0"/>
              </a:spcBef>
            </a:pPr>
            <a:endParaRPr lang="en-US" dirty="0" smtClean="0"/>
          </a:p>
          <a:p>
            <a:pPr eaLnBrk="1" hangingPunct="1">
              <a:spcBef>
                <a:spcPct val="0"/>
              </a:spcBef>
            </a:pPr>
            <a:r>
              <a:rPr lang="en-US" dirty="0" smtClean="0"/>
              <a:t>After considering all three measures, the teacher has recommended a placement within the 6-8 grade text complexity band for </a:t>
            </a:r>
            <a:r>
              <a:rPr lang="en-US" u="sng" dirty="0" smtClean="0"/>
              <a:t>Narrative of the Life of Frederick Douglass.</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33ABDC-F307-4AC8-A807-2A042846ECAE}"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slide lists the references cited throughout the webinar. </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2DD808-045E-40DB-BD53-F52E0544ACA2}"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Have participants read and then share out briefly with a table partner about what they have read, and what line or lines that have chosen.  Briefly share out with the large group before proceeding to the next slides. </a:t>
            </a:r>
          </a:p>
          <a:p>
            <a:endParaRPr lang="en-US" dirty="0" smtClean="0"/>
          </a:p>
          <a:p>
            <a:r>
              <a:rPr lang="en-US" dirty="0" smtClean="0"/>
              <a:t>See the annotating</a:t>
            </a:r>
            <a:r>
              <a:rPr lang="en-US" baseline="0" dirty="0" smtClean="0"/>
              <a:t> activity on the next slide.</a:t>
            </a:r>
            <a:endParaRPr lang="en-US" dirty="0" smtClean="0"/>
          </a:p>
        </p:txBody>
      </p:sp>
      <p:sp>
        <p:nvSpPr>
          <p:cNvPr id="4" name="Slide Number Placeholder 3"/>
          <p:cNvSpPr>
            <a:spLocks noGrp="1"/>
          </p:cNvSpPr>
          <p:nvPr>
            <p:ph type="sldNum" sz="quarter" idx="5"/>
          </p:nvPr>
        </p:nvSpPr>
        <p:spPr/>
        <p:txBody>
          <a:bodyPr/>
          <a:lstStyle/>
          <a:p>
            <a:pPr>
              <a:defRPr/>
            </a:pPr>
            <a:fld id="{11DC360B-3D34-4D60-A454-44CD5304199D}"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resources on this slide were mentioned throughout the presentation.  There are two books that are also listed that may also be helpful to educators.</a:t>
            </a:r>
          </a:p>
        </p:txBody>
      </p:sp>
      <p:sp>
        <p:nvSpPr>
          <p:cNvPr id="4" name="Slide Number Placeholder 3"/>
          <p:cNvSpPr>
            <a:spLocks noGrp="1"/>
          </p:cNvSpPr>
          <p:nvPr>
            <p:ph type="sldNum" sz="quarter" idx="5"/>
          </p:nvPr>
        </p:nvSpPr>
        <p:spPr/>
        <p:txBody>
          <a:bodyPr/>
          <a:lstStyle/>
          <a:p>
            <a:pPr>
              <a:defRPr/>
            </a:pPr>
            <a:fld id="{F4595EB5-CE06-45B2-B3C7-3A7B051D98E1}" type="slidenum">
              <a:rPr lang="en-US" smtClean="0"/>
              <a:pPr>
                <a:defRPr/>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This slide lists the English Language Arts Content Specialists for the Illinois State Board of Education who created the presentation.</a:t>
            </a:r>
          </a:p>
        </p:txBody>
      </p:sp>
      <p:sp>
        <p:nvSpPr>
          <p:cNvPr id="1249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9651" indent="-280635" eaLnBrk="0" hangingPunct="0">
              <a:defRPr>
                <a:solidFill>
                  <a:schemeClr val="tx1"/>
                </a:solidFill>
                <a:latin typeface="Arial" pitchFamily="34" charset="0"/>
                <a:cs typeface="Arial" pitchFamily="34" charset="0"/>
              </a:defRPr>
            </a:lvl2pPr>
            <a:lvl3pPr marL="1122540" indent="-224508" eaLnBrk="0" hangingPunct="0">
              <a:defRPr>
                <a:solidFill>
                  <a:schemeClr val="tx1"/>
                </a:solidFill>
                <a:latin typeface="Arial" pitchFamily="34" charset="0"/>
                <a:cs typeface="Arial" pitchFamily="34" charset="0"/>
              </a:defRPr>
            </a:lvl3pPr>
            <a:lvl4pPr marL="1571556" indent="-224508" eaLnBrk="0" hangingPunct="0">
              <a:defRPr>
                <a:solidFill>
                  <a:schemeClr val="tx1"/>
                </a:solidFill>
                <a:latin typeface="Arial" pitchFamily="34" charset="0"/>
                <a:cs typeface="Arial" pitchFamily="34" charset="0"/>
              </a:defRPr>
            </a:lvl4pPr>
            <a:lvl5pPr marL="2020573" indent="-224508" eaLnBrk="0" hangingPunct="0">
              <a:defRPr>
                <a:solidFill>
                  <a:schemeClr val="tx1"/>
                </a:solidFill>
                <a:latin typeface="Arial" pitchFamily="34" charset="0"/>
                <a:cs typeface="Arial" pitchFamily="34" charset="0"/>
              </a:defRPr>
            </a:lvl5pPr>
            <a:lvl6pPr marL="2469589" indent="-224508" eaLnBrk="0" fontAlgn="base" hangingPunct="0">
              <a:spcBef>
                <a:spcPct val="0"/>
              </a:spcBef>
              <a:spcAft>
                <a:spcPct val="0"/>
              </a:spcAft>
              <a:defRPr>
                <a:solidFill>
                  <a:schemeClr val="tx1"/>
                </a:solidFill>
                <a:latin typeface="Arial" pitchFamily="34" charset="0"/>
                <a:cs typeface="Arial" pitchFamily="34" charset="0"/>
              </a:defRPr>
            </a:lvl6pPr>
            <a:lvl7pPr marL="2918605" indent="-224508" eaLnBrk="0" fontAlgn="base" hangingPunct="0">
              <a:spcBef>
                <a:spcPct val="0"/>
              </a:spcBef>
              <a:spcAft>
                <a:spcPct val="0"/>
              </a:spcAft>
              <a:defRPr>
                <a:solidFill>
                  <a:schemeClr val="tx1"/>
                </a:solidFill>
                <a:latin typeface="Arial" pitchFamily="34" charset="0"/>
                <a:cs typeface="Arial" pitchFamily="34" charset="0"/>
              </a:defRPr>
            </a:lvl7pPr>
            <a:lvl8pPr marL="3367621" indent="-224508" eaLnBrk="0" fontAlgn="base" hangingPunct="0">
              <a:spcBef>
                <a:spcPct val="0"/>
              </a:spcBef>
              <a:spcAft>
                <a:spcPct val="0"/>
              </a:spcAft>
              <a:defRPr>
                <a:solidFill>
                  <a:schemeClr val="tx1"/>
                </a:solidFill>
                <a:latin typeface="Arial" pitchFamily="34" charset="0"/>
                <a:cs typeface="Arial" pitchFamily="34" charset="0"/>
              </a:defRPr>
            </a:lvl8pPr>
            <a:lvl9pPr marL="3816637" indent="-22450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solidFill>
                  <a:prstClr val="black"/>
                </a:solidFill>
              </a:rPr>
              <a:t>Content contained is licensed under a Creative Commons Attribution-ShareAlike 3.0 Unported License</a:t>
            </a:r>
          </a:p>
        </p:txBody>
      </p:sp>
      <p:sp>
        <p:nvSpPr>
          <p:cNvPr id="1249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9651" indent="-280635" eaLnBrk="0" hangingPunct="0">
              <a:defRPr>
                <a:solidFill>
                  <a:schemeClr val="tx1"/>
                </a:solidFill>
                <a:latin typeface="Arial" pitchFamily="34" charset="0"/>
                <a:cs typeface="Arial" pitchFamily="34" charset="0"/>
              </a:defRPr>
            </a:lvl2pPr>
            <a:lvl3pPr marL="1122540" indent="-224508" eaLnBrk="0" hangingPunct="0">
              <a:defRPr>
                <a:solidFill>
                  <a:schemeClr val="tx1"/>
                </a:solidFill>
                <a:latin typeface="Arial" pitchFamily="34" charset="0"/>
                <a:cs typeface="Arial" pitchFamily="34" charset="0"/>
              </a:defRPr>
            </a:lvl3pPr>
            <a:lvl4pPr marL="1571556" indent="-224508" eaLnBrk="0" hangingPunct="0">
              <a:defRPr>
                <a:solidFill>
                  <a:schemeClr val="tx1"/>
                </a:solidFill>
                <a:latin typeface="Arial" pitchFamily="34" charset="0"/>
                <a:cs typeface="Arial" pitchFamily="34" charset="0"/>
              </a:defRPr>
            </a:lvl4pPr>
            <a:lvl5pPr marL="2020573" indent="-224508" eaLnBrk="0" hangingPunct="0">
              <a:defRPr>
                <a:solidFill>
                  <a:schemeClr val="tx1"/>
                </a:solidFill>
                <a:latin typeface="Arial" pitchFamily="34" charset="0"/>
                <a:cs typeface="Arial" pitchFamily="34" charset="0"/>
              </a:defRPr>
            </a:lvl5pPr>
            <a:lvl6pPr marL="2469589" indent="-224508" eaLnBrk="0" fontAlgn="base" hangingPunct="0">
              <a:spcBef>
                <a:spcPct val="0"/>
              </a:spcBef>
              <a:spcAft>
                <a:spcPct val="0"/>
              </a:spcAft>
              <a:defRPr>
                <a:solidFill>
                  <a:schemeClr val="tx1"/>
                </a:solidFill>
                <a:latin typeface="Arial" pitchFamily="34" charset="0"/>
                <a:cs typeface="Arial" pitchFamily="34" charset="0"/>
              </a:defRPr>
            </a:lvl6pPr>
            <a:lvl7pPr marL="2918605" indent="-224508" eaLnBrk="0" fontAlgn="base" hangingPunct="0">
              <a:spcBef>
                <a:spcPct val="0"/>
              </a:spcBef>
              <a:spcAft>
                <a:spcPct val="0"/>
              </a:spcAft>
              <a:defRPr>
                <a:solidFill>
                  <a:schemeClr val="tx1"/>
                </a:solidFill>
                <a:latin typeface="Arial" pitchFamily="34" charset="0"/>
                <a:cs typeface="Arial" pitchFamily="34" charset="0"/>
              </a:defRPr>
            </a:lvl7pPr>
            <a:lvl8pPr marL="3367621" indent="-224508" eaLnBrk="0" fontAlgn="base" hangingPunct="0">
              <a:spcBef>
                <a:spcPct val="0"/>
              </a:spcBef>
              <a:spcAft>
                <a:spcPct val="0"/>
              </a:spcAft>
              <a:defRPr>
                <a:solidFill>
                  <a:schemeClr val="tx1"/>
                </a:solidFill>
                <a:latin typeface="Arial" pitchFamily="34" charset="0"/>
                <a:cs typeface="Arial" pitchFamily="34" charset="0"/>
              </a:defRPr>
            </a:lvl8pPr>
            <a:lvl9pPr marL="3816637" indent="-22450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3B5639-8A1D-4E88-8E85-390374C12BB4}" type="slidenum">
              <a:rPr lang="en-US" smtClean="0">
                <a:solidFill>
                  <a:prstClr val="black"/>
                </a:solidFill>
              </a:rPr>
              <a:pPr eaLnBrk="1" hangingPunct="1"/>
              <a:t>36</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This slide</a:t>
            </a:r>
            <a:r>
              <a:rPr lang="en-US" baseline="0" dirty="0" smtClean="0"/>
              <a:t> provides educators with some of the evidence that suggests this issue is becoming increasingly important and emergent</a:t>
            </a:r>
            <a:r>
              <a:rPr lang="en-US" dirty="0" smtClean="0"/>
              <a:t>.</a:t>
            </a:r>
            <a:r>
              <a:rPr lang="en-US" baseline="0" dirty="0" smtClean="0"/>
              <a:t>  The first quote suggests that, despite recent trends to adopt more critical thinking models into school curriculum, the complexity of the text being assigned is of equal importance. </a:t>
            </a:r>
            <a:endParaRPr lang="en-US" dirty="0" smtClean="0"/>
          </a:p>
          <a:p>
            <a:pPr eaLnBrk="1" hangingPunct="1">
              <a:spcBef>
                <a:spcPct val="0"/>
              </a:spcBef>
            </a:pPr>
            <a:r>
              <a:rPr lang="en-US" dirty="0" smtClean="0"/>
              <a:t>The trends suggest that our texts have become much easier over time, and text that offers too many supports undermines a student’s ability to develop into proficient readers.   </a:t>
            </a:r>
          </a:p>
          <a:p>
            <a:pPr eaLnBrk="1" hangingPunct="1">
              <a:spcBef>
                <a:spcPct val="0"/>
              </a:spcBef>
            </a:pPr>
            <a:r>
              <a:rPr lang="en-US" dirty="0" smtClean="0"/>
              <a:t>While critical thinking is</a:t>
            </a:r>
            <a:r>
              <a:rPr lang="en-US" baseline="0" dirty="0" smtClean="0"/>
              <a:t> important, we must not fall back on these models as the only measures for success.  Recent studies suggest that</a:t>
            </a:r>
            <a:r>
              <a:rPr lang="en-US" dirty="0" smtClean="0"/>
              <a:t> teachers have begun to sacrifice the assignment of difficult, complex texts for easier, more relatable text, in an effort to increase engagement and create interest in reading.  </a:t>
            </a:r>
          </a:p>
          <a:p>
            <a:pPr eaLnBrk="1" hangingPunct="1">
              <a:spcBef>
                <a:spcPct val="0"/>
              </a:spcBef>
            </a:pPr>
            <a:r>
              <a:rPr lang="en-US" baseline="0" dirty="0" smtClean="0"/>
              <a:t>       </a:t>
            </a:r>
            <a:r>
              <a:rPr lang="en-US" dirty="0" smtClean="0"/>
              <a:t>The CCSS suggests that we must have both, reading must be both regular and challenging, or we run the risk of not giving students the skills they need to function in</a:t>
            </a:r>
            <a:r>
              <a:rPr lang="en-US" baseline="0" dirty="0" smtClean="0"/>
              <a:t> college and the workplace</a:t>
            </a:r>
            <a:r>
              <a:rPr lang="en-US" dirty="0" smtClean="0"/>
              <a:t>.  </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964B0B-9B8F-4D77-BAC0-A8F6DB802E4A}"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 the features of the textbooks here, there are bullet points, objectives for the page;</a:t>
            </a:r>
            <a:r>
              <a:rPr lang="en-US" baseline="0" dirty="0" smtClean="0"/>
              <a:t> </a:t>
            </a:r>
            <a:r>
              <a:rPr lang="en-US" dirty="0" smtClean="0"/>
              <a:t>the key ideas and vocabulary are already set aside so that the student need not actually read the text itself; a summary of the important points is given at the end of the chapter.  </a:t>
            </a:r>
          </a:p>
          <a:p>
            <a:endParaRPr lang="en-US" dirty="0" smtClean="0"/>
          </a:p>
          <a:p>
            <a:r>
              <a:rPr lang="en-US" dirty="0" smtClean="0"/>
              <a:t>In</a:t>
            </a:r>
            <a:r>
              <a:rPr lang="en-US" baseline="0" dirty="0" smtClean="0"/>
              <a:t> this case, the features act as reading</a:t>
            </a:r>
            <a:r>
              <a:rPr lang="en-US" dirty="0" smtClean="0"/>
              <a:t> strategies that have been completed already by the text itself.  While</a:t>
            </a:r>
            <a:r>
              <a:rPr lang="en-US" baseline="0" dirty="0" smtClean="0"/>
              <a:t> these features are undoubtedly designed to assist students in the independent reading of complex texts, studies suggest that the pervasive use of in-text features may be undermining our efforts to create readers who can negotiate difficult text independently.  </a:t>
            </a:r>
          </a:p>
          <a:p>
            <a:endParaRPr lang="en-US" baseline="0" dirty="0" smtClean="0"/>
          </a:p>
          <a:p>
            <a:r>
              <a:rPr lang="en-US" baseline="0" dirty="0" smtClean="0"/>
              <a:t>A problem arises when these high school texts are compared with the college texts seen on the next page (from a Norton Anthology) in which there are little or no textual supports offered.  </a:t>
            </a:r>
          </a:p>
          <a:p>
            <a:endParaRPr lang="en-US" dirty="0" smtClean="0"/>
          </a:p>
          <a:p>
            <a:r>
              <a:rPr lang="en-US" dirty="0" smtClean="0"/>
              <a:t>Headings:  Identifies the main ideas</a:t>
            </a:r>
          </a:p>
          <a:p>
            <a:r>
              <a:rPr lang="en-US" dirty="0" smtClean="0"/>
              <a:t>Objectives:  identifies the most important information</a:t>
            </a:r>
          </a:p>
          <a:p>
            <a:r>
              <a:rPr lang="en-US" dirty="0" smtClean="0"/>
              <a:t>Vocabulary: Is already set aside, inference is not necessary, and there is no need to look up a word.</a:t>
            </a:r>
          </a:p>
          <a:p>
            <a:r>
              <a:rPr lang="en-US" dirty="0" smtClean="0"/>
              <a:t>Picture: Visualization is done for the student already</a:t>
            </a:r>
          </a:p>
          <a:p>
            <a:r>
              <a:rPr lang="en-US" dirty="0" smtClean="0"/>
              <a:t>Summary:  The evaluation and analysis that must take place has been completed </a:t>
            </a:r>
          </a:p>
          <a:p>
            <a:r>
              <a:rPr lang="en-US" dirty="0" smtClean="0"/>
              <a:t>Questions for review: highlights important information, and promotes surface level reading by scanning.</a:t>
            </a:r>
          </a:p>
          <a:p>
            <a:endParaRPr lang="en-US" dirty="0" smtClean="0"/>
          </a:p>
          <a:p>
            <a:endParaRPr lang="en-US" dirty="0" smtClean="0"/>
          </a:p>
          <a:p>
            <a:r>
              <a:rPr lang="en-US" dirty="0" smtClean="0"/>
              <a:t>Compare this to the text you annotated at the beginning of the workshop.  What is the difference?</a:t>
            </a:r>
          </a:p>
          <a:p>
            <a:endParaRPr lang="en-US" dirty="0" smtClean="0"/>
          </a:p>
          <a:p>
            <a:r>
              <a:rPr lang="en-US" dirty="0" smtClean="0"/>
              <a:t>The Common Core is not suggesting we do away with our textbooks, or scrap textual supports, but merely that these kinds of textual supports should</a:t>
            </a:r>
            <a:r>
              <a:rPr lang="en-US" baseline="0" dirty="0" smtClean="0"/>
              <a:t> be</a:t>
            </a:r>
            <a:r>
              <a:rPr lang="en-US" dirty="0" smtClean="0"/>
              <a:t> part of the scaffolding process, and it should be accompanied by raw text that does not have these supports in order to promote independence.</a:t>
            </a:r>
            <a:r>
              <a:rPr lang="en-US" baseline="0" dirty="0" smtClean="0"/>
              <a:t>  </a:t>
            </a:r>
            <a:endParaRPr lang="en-US" dirty="0" smtClean="0"/>
          </a:p>
        </p:txBody>
      </p:sp>
      <p:sp>
        <p:nvSpPr>
          <p:cNvPr id="4" name="Slide Number Placeholder 3"/>
          <p:cNvSpPr>
            <a:spLocks noGrp="1"/>
          </p:cNvSpPr>
          <p:nvPr>
            <p:ph type="sldNum" sz="quarter" idx="5"/>
          </p:nvPr>
        </p:nvSpPr>
        <p:spPr/>
        <p:txBody>
          <a:bodyPr/>
          <a:lstStyle/>
          <a:p>
            <a:pPr>
              <a:defRPr/>
            </a:pPr>
            <a:fld id="{E9641BBD-2A55-45A6-A33F-53E97CBC746D}"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a:t>
            </a:r>
            <a:r>
              <a:rPr lang="en-US" baseline="0" dirty="0" smtClean="0"/>
              <a:t> that the strategies are employed by the text, not the reader: </a:t>
            </a:r>
            <a:r>
              <a:rPr lang="en-US" dirty="0" smtClean="0"/>
              <a:t> connection to background, visualization, visual prompts, highlighting and annotating and key vocabulary isolation.   Students need not annotate this text, it is already done for them.  </a:t>
            </a:r>
          </a:p>
        </p:txBody>
      </p:sp>
      <p:sp>
        <p:nvSpPr>
          <p:cNvPr id="4" name="Slide Number Placeholder 3"/>
          <p:cNvSpPr>
            <a:spLocks noGrp="1"/>
          </p:cNvSpPr>
          <p:nvPr>
            <p:ph type="sldNum" sz="quarter" idx="5"/>
          </p:nvPr>
        </p:nvSpPr>
        <p:spPr/>
        <p:txBody>
          <a:bodyPr/>
          <a:lstStyle/>
          <a:p>
            <a:pPr>
              <a:defRPr/>
            </a:pPr>
            <a:fld id="{C308A969-B2D5-4B67-9AAE-1169152B76CA}"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 only are college professors asking students to read from a rawer form of text, they are asking them to do it independently, without supports, and read much</a:t>
            </a:r>
            <a:r>
              <a:rPr lang="en-US" baseline="0" dirty="0" smtClean="0"/>
              <a:t> greater amounts in a much shorter period of time</a:t>
            </a:r>
            <a:r>
              <a:rPr lang="en-US" dirty="0" smtClean="0"/>
              <a:t>.  </a:t>
            </a:r>
          </a:p>
          <a:p>
            <a:r>
              <a:rPr lang="en-US" dirty="0" smtClean="0"/>
              <a:t>On top of this,</a:t>
            </a:r>
            <a:r>
              <a:rPr lang="en-US" baseline="0" dirty="0" smtClean="0"/>
              <a:t> students must extract theme and deep meaning and then connect it cross-textually to compose a paper</a:t>
            </a:r>
            <a:r>
              <a:rPr lang="en-US" dirty="0" smtClean="0"/>
              <a:t>. At this level, there are no more reading check questions, the multiple choice tests all but disappear, and many students are left not having any idea of how to engage this</a:t>
            </a:r>
            <a:r>
              <a:rPr lang="en-US" baseline="0" dirty="0" smtClean="0"/>
              <a:t> type of complex, unsupported text.  </a:t>
            </a:r>
            <a:endParaRPr lang="en-US" dirty="0" smtClean="0"/>
          </a:p>
        </p:txBody>
      </p:sp>
      <p:sp>
        <p:nvSpPr>
          <p:cNvPr id="4" name="Slide Number Placeholder 3"/>
          <p:cNvSpPr>
            <a:spLocks noGrp="1"/>
          </p:cNvSpPr>
          <p:nvPr>
            <p:ph type="sldNum" sz="quarter" idx="5"/>
          </p:nvPr>
        </p:nvSpPr>
        <p:spPr/>
        <p:txBody>
          <a:bodyPr/>
          <a:lstStyle/>
          <a:p>
            <a:pPr>
              <a:defRPr/>
            </a:pPr>
            <a:fld id="{3EC83CA5-88F2-4A36-A05C-86A47E7ADEE1}"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 that there is a 350L gap between what is read at the end of high school and what is read at the outset of college. Only 50% reach the 940-1200 levels.  According to this study, that means one of every two students is most likely not ready to read college textbooks, or engage with real-world texts.  </a:t>
            </a:r>
          </a:p>
        </p:txBody>
      </p:sp>
      <p:sp>
        <p:nvSpPr>
          <p:cNvPr id="4" name="Slide Number Placeholder 3"/>
          <p:cNvSpPr>
            <a:spLocks noGrp="1"/>
          </p:cNvSpPr>
          <p:nvPr>
            <p:ph type="sldNum" sz="quarter" idx="5"/>
          </p:nvPr>
        </p:nvSpPr>
        <p:spPr/>
        <p:txBody>
          <a:bodyPr/>
          <a:lstStyle/>
          <a:p>
            <a:pPr>
              <a:defRPr/>
            </a:pPr>
            <a:fld id="{F20CEC19-2DE4-4C44-A2C4-69ADA57E2AC1}"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These are some of the facts that support these claims.   The most alarming aspect is this last suggestion, that eventually, as our culture becomes less literate, text will become less complex, and this can lead to a general impoverishment of knowledge.  If this occurs, where then does our country stand on the global stage?  </a:t>
            </a:r>
          </a:p>
          <a:p>
            <a:endParaRPr lang="en-US" dirty="0" smtClean="0"/>
          </a:p>
          <a:p>
            <a:r>
              <a:rPr lang="en-US" dirty="0" smtClean="0"/>
              <a:t>How does</a:t>
            </a:r>
            <a:r>
              <a:rPr lang="en-US" baseline="0" dirty="0" smtClean="0"/>
              <a:t> this affect the United States in the global market?  Where does this leave our students?  What happens to our country when the population can’t read beyond an 8</a:t>
            </a:r>
            <a:r>
              <a:rPr lang="en-US" baseline="30000" dirty="0" smtClean="0"/>
              <a:t>th</a:t>
            </a:r>
            <a:r>
              <a:rPr lang="en-US" baseline="0" dirty="0" smtClean="0"/>
              <a:t> grade level?  What does this mean for generations to come?</a:t>
            </a:r>
            <a:endParaRPr lang="en-US" dirty="0" smtClean="0"/>
          </a:p>
        </p:txBody>
      </p:sp>
      <p:sp>
        <p:nvSpPr>
          <p:cNvPr id="4" name="Slide Number Placeholder 3"/>
          <p:cNvSpPr>
            <a:spLocks noGrp="1"/>
          </p:cNvSpPr>
          <p:nvPr>
            <p:ph type="sldNum" sz="quarter" idx="5"/>
          </p:nvPr>
        </p:nvSpPr>
        <p:spPr/>
        <p:txBody>
          <a:bodyPr/>
          <a:lstStyle/>
          <a:p>
            <a:pPr>
              <a:defRPr/>
            </a:pPr>
            <a:fld id="{2A0EBF2C-578B-4AE2-806F-7D111389E662}"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a:outerShdw blurRad="50800" dist="38100" dir="2700000" algn="tl" rotWithShape="0">
              <a:prstClr val="black">
                <a:alpha val="40000"/>
              </a:prstClr>
            </a:outerShdw>
          </a:effectLst>
        </p:spPr>
        <p:txBody>
          <a:bodyPr/>
          <a:lstStyle>
            <a:lvl1pPr>
              <a:defRPr sz="4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1EF23A2-570F-4DF7-BB15-79A466EB811C}" type="datetime1">
              <a:rPr lang="en-US"/>
              <a:pPr>
                <a:defRPr/>
              </a:pPr>
              <a:t>8/19/2013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7ACE12E9-EC05-4418-A143-D79966290A8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33600"/>
            <a:ext cx="822960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972728-609A-4480-A9BE-304A25E9ED5D}" type="datetime1">
              <a:rPr lang="en-US"/>
              <a:pPr>
                <a:defRPr/>
              </a:pPr>
              <a:t>8/19/2013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36A0A028-D42E-4F71-9DDE-A16446FCD3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ABA9F9-1334-41FA-874D-B17C62F4AB9B}" type="datetime1">
              <a:rPr lang="en-US"/>
              <a:pPr>
                <a:defRPr/>
              </a:pPr>
              <a:t>8/19/2013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2FA6A113-FF6E-44D3-B928-2DA9AB75D29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a:outerShdw blurRad="50800" dist="38100" dir="2700000" algn="tl" rotWithShape="0">
              <a:prstClr val="black">
                <a:alpha val="40000"/>
              </a:prstClr>
            </a:outerShdw>
          </a:effectLst>
        </p:spPr>
        <p:txBody>
          <a:bodyPr/>
          <a:lstStyle>
            <a:lvl1pPr>
              <a:defRPr sz="4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5C033B1-67F4-4109-A04C-11AAB166E168}" type="datetime1">
              <a:rPr lang="en-US">
                <a:solidFill>
                  <a:prstClr val="black">
                    <a:tint val="75000"/>
                  </a:prstClr>
                </a:solidFill>
              </a:rPr>
              <a:pPr>
                <a:defRPr/>
              </a:pPr>
              <a:t>8/19/2013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452F4EE4-CC7F-4758-931C-099323AA2E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1986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6C3A49-285A-4CF5-8E5B-DB4676FE0DB7}" type="datetime1">
              <a:rPr lang="en-US">
                <a:solidFill>
                  <a:prstClr val="black">
                    <a:tint val="75000"/>
                  </a:prstClr>
                </a:solidFill>
              </a:rPr>
              <a:pPr>
                <a:defRPr/>
              </a:pPr>
              <a:t>8/19/2013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028DB3B1-931E-4DB9-9E22-631F9C8720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784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065CA9-D0A7-4BFA-BF0D-C6623F892C82}" type="datetime1">
              <a:rPr lang="en-US">
                <a:solidFill>
                  <a:prstClr val="black">
                    <a:tint val="75000"/>
                  </a:prstClr>
                </a:solidFill>
              </a:rPr>
              <a:pPr>
                <a:defRPr/>
              </a:pPr>
              <a:t>8/19/2013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A0C0D6E6-8548-4F19-A50A-D82A2CD831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4229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349EC6F-DF5E-4169-8CBC-825D5A972D94}" type="datetime1">
              <a:rPr lang="en-US">
                <a:solidFill>
                  <a:prstClr val="black">
                    <a:tint val="75000"/>
                  </a:prstClr>
                </a:solidFill>
              </a:rPr>
              <a:pPr>
                <a:defRPr/>
              </a:pPr>
              <a:t>8/19/2013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D2504252-7BB3-4E23-A9B6-266F2E2BE1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5937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57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599"/>
            <a:ext cx="4040188"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57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599"/>
            <a:ext cx="4041775"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582BA7B-F2A9-4457-A05A-6F4C0FE8C277}" type="datetime1">
              <a:rPr lang="en-US">
                <a:solidFill>
                  <a:prstClr val="black">
                    <a:tint val="75000"/>
                  </a:prstClr>
                </a:solidFill>
              </a:rPr>
              <a:pPr>
                <a:defRPr/>
              </a:pPr>
              <a:t>8/19/2013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9" name="Slide Number Placeholder 5"/>
          <p:cNvSpPr>
            <a:spLocks noGrp="1"/>
          </p:cNvSpPr>
          <p:nvPr>
            <p:ph type="sldNum" sz="quarter" idx="12"/>
          </p:nvPr>
        </p:nvSpPr>
        <p:spPr/>
        <p:txBody>
          <a:bodyPr/>
          <a:lstStyle>
            <a:lvl1pPr>
              <a:defRPr/>
            </a:lvl1pPr>
          </a:lstStyle>
          <a:p>
            <a:pPr>
              <a:defRPr/>
            </a:pPr>
            <a:fld id="{C1904FC0-8AE7-41B7-B525-556B2A408F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7260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9D70716-0D76-4A4F-BD1C-D827E9EC4746}" type="datetime1">
              <a:rPr lang="en-US">
                <a:solidFill>
                  <a:prstClr val="black">
                    <a:tint val="75000"/>
                  </a:prstClr>
                </a:solidFill>
              </a:rPr>
              <a:pPr>
                <a:defRPr/>
              </a:pPr>
              <a:t>8/19/2013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5" name="Slide Number Placeholder 5"/>
          <p:cNvSpPr>
            <a:spLocks noGrp="1"/>
          </p:cNvSpPr>
          <p:nvPr>
            <p:ph type="sldNum" sz="quarter" idx="12"/>
          </p:nvPr>
        </p:nvSpPr>
        <p:spPr/>
        <p:txBody>
          <a:bodyPr/>
          <a:lstStyle>
            <a:lvl1pPr>
              <a:defRPr/>
            </a:lvl1pPr>
          </a:lstStyle>
          <a:p>
            <a:pPr>
              <a:defRPr/>
            </a:pPr>
            <a:fld id="{CD1541FC-5CFD-481D-8697-BC4AF2A50E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6472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F051C6-C259-4A6C-98DC-B8C7738355AC}" type="datetime1">
              <a:rPr lang="en-US">
                <a:solidFill>
                  <a:prstClr val="black">
                    <a:tint val="75000"/>
                  </a:prstClr>
                </a:solidFill>
              </a:rPr>
              <a:pPr>
                <a:defRPr/>
              </a:pPr>
              <a:t>8/19/2013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4" name="Slide Number Placeholder 5"/>
          <p:cNvSpPr>
            <a:spLocks noGrp="1"/>
          </p:cNvSpPr>
          <p:nvPr>
            <p:ph type="sldNum" sz="quarter" idx="12"/>
          </p:nvPr>
        </p:nvSpPr>
        <p:spPr/>
        <p:txBody>
          <a:bodyPr/>
          <a:lstStyle>
            <a:lvl1pPr>
              <a:defRPr/>
            </a:lvl1pPr>
          </a:lstStyle>
          <a:p>
            <a:pPr>
              <a:defRPr/>
            </a:pPr>
            <a:fld id="{3A7A9A02-C7F6-4E2D-9717-7502A6FBF3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9700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5437E5-45FE-4096-84A0-094924627DAB}" type="datetime1">
              <a:rPr lang="en-US">
                <a:solidFill>
                  <a:prstClr val="black">
                    <a:tint val="75000"/>
                  </a:prstClr>
                </a:solidFill>
              </a:rPr>
              <a:pPr>
                <a:defRPr/>
              </a:pPr>
              <a:t>8/19/2013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0CAA9754-6627-4899-8B81-429431BE22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095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CFDE87-D8A7-4E29-B29F-CEF7B007B1DD}" type="datetime1">
              <a:rPr lang="en-US"/>
              <a:pPr>
                <a:defRPr/>
              </a:pPr>
              <a:t>8/19/2013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E41135E7-1624-4330-A484-BE3B83ECFF8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DB8781-EC33-432D-8749-43F5800B5374}" type="datetime1">
              <a:rPr lang="en-US">
                <a:solidFill>
                  <a:prstClr val="black">
                    <a:tint val="75000"/>
                  </a:prstClr>
                </a:solidFill>
              </a:rPr>
              <a:pPr>
                <a:defRPr/>
              </a:pPr>
              <a:t>8/19/2013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4228328E-C690-485C-BB29-5309393ACB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67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33600"/>
            <a:ext cx="822960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1967D6-A6EF-4ABF-B825-D4C9F1ABE7E3}" type="datetime1">
              <a:rPr lang="en-US">
                <a:solidFill>
                  <a:prstClr val="black">
                    <a:tint val="75000"/>
                  </a:prstClr>
                </a:solidFill>
              </a:rPr>
              <a:pPr>
                <a:defRPr/>
              </a:pPr>
              <a:t>8/19/2013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25592FC3-09ED-4987-93F7-8813EA13B2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3197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DF1AF5-CABD-4CC8-918A-7F251FF25DA4}" type="datetime1">
              <a:rPr lang="en-US">
                <a:solidFill>
                  <a:prstClr val="black">
                    <a:tint val="75000"/>
                  </a:prstClr>
                </a:solidFill>
              </a:rPr>
              <a:pPr>
                <a:defRPr/>
              </a:pPr>
              <a:t>8/19/2013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2DC03EBD-FA88-4E9C-8C86-F45FBA2B43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0123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p:txBody>
          <a:bodyPr/>
          <a:lstStyle>
            <a:lvl1pPr>
              <a:defRPr/>
            </a:lvl1pPr>
          </a:lstStyle>
          <a:p>
            <a:pPr>
              <a:defRPr/>
            </a:pPr>
            <a:fld id="{A9715747-33B4-4CA4-9DDF-9AD2854FC6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0688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1C89709-A46D-4990-AEAF-661AF3E415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429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12A175-0FD1-4F83-8191-2F6EFE0E3FAB}" type="datetime1">
              <a:rPr lang="en-US"/>
              <a:pPr>
                <a:defRPr/>
              </a:pPr>
              <a:t>8/19/2013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E0E10F40-3ADF-43AF-A7E0-443697D783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85AD563-6C44-4591-BF2D-1FFB6E686FB8}" type="datetime1">
              <a:rPr lang="en-US"/>
              <a:pPr>
                <a:defRPr/>
              </a:pPr>
              <a:t>8/19/2013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A9B7D85F-2CE9-458D-9A84-7B15F19D3F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57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599"/>
            <a:ext cx="4040188"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57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599"/>
            <a:ext cx="4041775"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C273176-5DE6-4540-87DA-A6CED9E22C6A}" type="datetime1">
              <a:rPr lang="en-US"/>
              <a:pPr>
                <a:defRPr/>
              </a:pPr>
              <a:t>8/19/2013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9" name="Slide Number Placeholder 5"/>
          <p:cNvSpPr>
            <a:spLocks noGrp="1"/>
          </p:cNvSpPr>
          <p:nvPr>
            <p:ph type="sldNum" sz="quarter" idx="12"/>
          </p:nvPr>
        </p:nvSpPr>
        <p:spPr/>
        <p:txBody>
          <a:bodyPr/>
          <a:lstStyle>
            <a:lvl1pPr>
              <a:defRPr/>
            </a:lvl1pPr>
          </a:lstStyle>
          <a:p>
            <a:pPr>
              <a:defRPr/>
            </a:pPr>
            <a:fld id="{3E7EE6C0-79B9-4326-A1C5-F49F2F793A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96E143-96D4-4210-9527-D569C55C12C0}" type="datetime1">
              <a:rPr lang="en-US"/>
              <a:pPr>
                <a:defRPr/>
              </a:pPr>
              <a:t>8/19/2013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5" name="Slide Number Placeholder 5"/>
          <p:cNvSpPr>
            <a:spLocks noGrp="1"/>
          </p:cNvSpPr>
          <p:nvPr>
            <p:ph type="sldNum" sz="quarter" idx="12"/>
          </p:nvPr>
        </p:nvSpPr>
        <p:spPr/>
        <p:txBody>
          <a:bodyPr/>
          <a:lstStyle>
            <a:lvl1pPr>
              <a:defRPr/>
            </a:lvl1pPr>
          </a:lstStyle>
          <a:p>
            <a:pPr>
              <a:defRPr/>
            </a:pPr>
            <a:fld id="{E8185E46-EC9C-4452-B767-3C5693A974F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2009CF-CAF8-4571-9916-A64CEAE33A80}" type="datetime1">
              <a:rPr lang="en-US"/>
              <a:pPr>
                <a:defRPr/>
              </a:pPr>
              <a:t>8/19/2013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4" name="Slide Number Placeholder 5"/>
          <p:cNvSpPr>
            <a:spLocks noGrp="1"/>
          </p:cNvSpPr>
          <p:nvPr>
            <p:ph type="sldNum" sz="quarter" idx="12"/>
          </p:nvPr>
        </p:nvSpPr>
        <p:spPr/>
        <p:txBody>
          <a:bodyPr/>
          <a:lstStyle>
            <a:lvl1pPr>
              <a:defRPr/>
            </a:lvl1pPr>
          </a:lstStyle>
          <a:p>
            <a:pPr>
              <a:defRPr/>
            </a:pPr>
            <a:fld id="{817477F4-4FAB-45A2-9160-32C9B062B3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F1F6C0-1031-47BB-8AC4-8F2B6B783C12}" type="datetime1">
              <a:rPr lang="en-US"/>
              <a:pPr>
                <a:defRPr/>
              </a:pPr>
              <a:t>8/19/2013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783E78F9-F4AB-4233-849A-CBB10177A9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BDC53E-5815-41CF-8E4B-6FC27BEE22AA}" type="datetime1">
              <a:rPr lang="en-US"/>
              <a:pPr>
                <a:defRPr/>
              </a:pPr>
              <a:t>8/19/2013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54C128B0-716E-47F9-AF7A-A2BACD6774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2098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1750" y="6400800"/>
            <a:ext cx="882650" cy="4572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489C771-E671-4C15-9B15-BD2736C1DE24}" type="datetime1">
              <a:rPr lang="en-US"/>
              <a:pPr>
                <a:defRPr/>
              </a:pPr>
              <a:t>8/19/2013</a:t>
            </a:fld>
            <a:endParaRPr lang="en-US" dirty="0"/>
          </a:p>
        </p:txBody>
      </p:sp>
      <p:sp>
        <p:nvSpPr>
          <p:cNvPr id="5" name="Footer Placeholder 4"/>
          <p:cNvSpPr>
            <a:spLocks noGrp="1"/>
          </p:cNvSpPr>
          <p:nvPr>
            <p:ph type="ftr" sz="quarter" idx="3"/>
          </p:nvPr>
        </p:nvSpPr>
        <p:spPr>
          <a:xfrm>
            <a:off x="914400" y="6400800"/>
            <a:ext cx="7315200" cy="4572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4"/>
          </p:nvPr>
        </p:nvSpPr>
        <p:spPr>
          <a:xfrm>
            <a:off x="8229600" y="6400800"/>
            <a:ext cx="906463" cy="4286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6A289FB-D8DC-4571-8F69-CDE3CE19D6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22098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1750" y="6400800"/>
            <a:ext cx="882650" cy="4572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A0E803C-08C6-4D50-B976-2A67E63469D2}" type="datetime1">
              <a:rPr lang="en-US">
                <a:solidFill>
                  <a:prstClr val="black">
                    <a:tint val="75000"/>
                  </a:prstClr>
                </a:solidFill>
              </a:rPr>
              <a:pPr>
                <a:defRPr/>
              </a:pPr>
              <a:t>8/19/2013</a:t>
            </a:fld>
            <a:endParaRPr lang="en-US" dirty="0">
              <a:solidFill>
                <a:prstClr val="black">
                  <a:tint val="75000"/>
                </a:prstClr>
              </a:solidFill>
            </a:endParaRPr>
          </a:p>
        </p:txBody>
      </p:sp>
      <p:sp>
        <p:nvSpPr>
          <p:cNvPr id="5" name="Footer Placeholder 4"/>
          <p:cNvSpPr>
            <a:spLocks noGrp="1"/>
          </p:cNvSpPr>
          <p:nvPr>
            <p:ph type="ftr" sz="quarter" idx="3"/>
          </p:nvPr>
        </p:nvSpPr>
        <p:spPr>
          <a:xfrm>
            <a:off x="914400" y="6400800"/>
            <a:ext cx="7315200" cy="4572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solidFill>
                  <a:prstClr val="black">
                    <a:tint val="75000"/>
                  </a:prstClr>
                </a:solidFill>
              </a:rPr>
              <a:t>Content contained is licensed under a Creative Commons Attribution-</a:t>
            </a:r>
            <a:r>
              <a:rPr lang="en-US" err="1">
                <a:solidFill>
                  <a:prstClr val="black">
                    <a:tint val="75000"/>
                  </a:prstClr>
                </a:solidFill>
              </a:rPr>
              <a:t>ShareAlike</a:t>
            </a:r>
            <a:r>
              <a:rPr lang="en-US">
                <a:solidFill>
                  <a:prstClr val="black">
                    <a:tint val="75000"/>
                  </a:prstClr>
                </a:solidFill>
              </a:rPr>
              <a:t> 3.0 </a:t>
            </a:r>
            <a:r>
              <a:rPr lang="en-US" err="1">
                <a:solidFill>
                  <a:prstClr val="black">
                    <a:tint val="75000"/>
                  </a:prstClr>
                </a:solidFill>
              </a:rPr>
              <a:t>Unported</a:t>
            </a:r>
            <a:r>
              <a:rPr lang="en-US">
                <a:solidFill>
                  <a:prstClr val="black">
                    <a:tint val="75000"/>
                  </a:prstClr>
                </a:solidFill>
              </a:rPr>
              <a:t> License</a:t>
            </a:r>
          </a:p>
        </p:txBody>
      </p:sp>
      <p:sp>
        <p:nvSpPr>
          <p:cNvPr id="6" name="Slide Number Placeholder 5"/>
          <p:cNvSpPr>
            <a:spLocks noGrp="1"/>
          </p:cNvSpPr>
          <p:nvPr>
            <p:ph type="sldNum" sz="quarter" idx="4"/>
          </p:nvPr>
        </p:nvSpPr>
        <p:spPr>
          <a:xfrm>
            <a:off x="8229600" y="6400800"/>
            <a:ext cx="906463" cy="4286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2C90638-65D5-4413-84CD-9F58A4B13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0026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ksde.org/Default.aspx?tabid=557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www.ksde.org/Default.aspx?tabid=477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hyperlink" Target="http://programs.ccsso.org/projects/common%20core%20resources/documents/Reader%20and%20Task%20Considerations.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leadandlearn.com/blog/2011/04/text-complexity-staircase-common-core-standards?utm_source=feedburner@utm_medium=feed&amp;utm_campaign=Feed:+leadandlearn+528The+leadership+and+Learning+Blog)" TargetMode="External"/><Relationship Id="rId7" Type="http://schemas.openxmlformats.org/officeDocument/2006/relationships/hyperlink" Target="http://www.arbookfind.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lexile.com/" TargetMode="External"/><Relationship Id="rId5" Type="http://schemas.openxmlformats.org/officeDocument/2006/relationships/hyperlink" Target="http://www.corestandards.org/the-standards" TargetMode="External"/><Relationship Id="rId4" Type="http://schemas.openxmlformats.org/officeDocument/2006/relationships/hyperlink" Target="http://www.ksde.org/Default.aspx?tabid=4778"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lexile.com/" TargetMode="External"/><Relationship Id="rId7" Type="http://schemas.openxmlformats.org/officeDocument/2006/relationships/hyperlink" Target="http://programs.ccsso.org/projects/common%20core%20resources/documents/Literary%20Text%20Qualitative%20Rubric.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programs.ccsso.org/projects/common%20core%20resources/documents/Informational%20Text%20Qualitative%20Rubric.pdf" TargetMode="External"/><Relationship Id="rId5" Type="http://schemas.openxmlformats.org/officeDocument/2006/relationships/hyperlink" Target="http://www.ksde.org/Default.aspx?tabid=5575" TargetMode="External"/><Relationship Id="rId4" Type="http://schemas.openxmlformats.org/officeDocument/2006/relationships/hyperlink" Target="http://www.arbookfind.co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plscomments@gmail.com"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mtClean="0"/>
              <a:t>Text Complexity:</a:t>
            </a:r>
            <a:br>
              <a:rPr lang="en-US" smtClean="0"/>
            </a:br>
            <a:r>
              <a:rPr lang="en-US" smtClean="0"/>
              <a:t>English Language Arts Common Core State Standards</a:t>
            </a:r>
            <a:br>
              <a:rPr lang="en-US" smtClean="0"/>
            </a:br>
            <a:endParaRPr lang="en-US" dirty="0"/>
          </a:p>
        </p:txBody>
      </p:sp>
      <p:sp>
        <p:nvSpPr>
          <p:cNvPr id="9218" name="Subtitle 2"/>
          <p:cNvSpPr>
            <a:spLocks noGrp="1"/>
          </p:cNvSpPr>
          <p:nvPr>
            <p:ph type="subTitle" idx="1"/>
          </p:nvPr>
        </p:nvSpPr>
        <p:spPr/>
        <p:txBody>
          <a:bodyPr/>
          <a:lstStyle/>
          <a:p>
            <a:r>
              <a:rPr lang="en-US" smtClean="0"/>
              <a:t>Illinois State Board of Education </a:t>
            </a:r>
          </a:p>
          <a:p>
            <a:r>
              <a:rPr lang="en-US" smtClean="0"/>
              <a:t>English Language Arts Content Specialists</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srcRect l="43924" t="20833" r="31479" b="6250"/>
          <a:stretch>
            <a:fillRect/>
          </a:stretch>
        </p:blipFill>
        <p:spPr bwMode="auto">
          <a:xfrm>
            <a:off x="0" y="0"/>
            <a:ext cx="4343400" cy="7086600"/>
          </a:xfrm>
          <a:prstGeom prst="rect">
            <a:avLst/>
          </a:prstGeom>
          <a:noFill/>
          <a:ln w="9525">
            <a:noFill/>
            <a:miter lim="800000"/>
            <a:headEnd/>
            <a:tailEnd/>
          </a:ln>
        </p:spPr>
      </p:pic>
      <p:pic>
        <p:nvPicPr>
          <p:cNvPr id="17411" name="Picture 4"/>
          <p:cNvPicPr>
            <a:picLocks noChangeAspect="1" noChangeArrowheads="1"/>
          </p:cNvPicPr>
          <p:nvPr/>
        </p:nvPicPr>
        <p:blipFill>
          <a:blip r:embed="rId4" cstate="print"/>
          <a:srcRect l="43924" t="20833" r="31479" b="10417"/>
          <a:stretch>
            <a:fillRect/>
          </a:stretch>
        </p:blipFill>
        <p:spPr bwMode="auto">
          <a:xfrm>
            <a:off x="4343400" y="33338"/>
            <a:ext cx="4800600" cy="6824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9600"/>
            <a:ext cx="9144000" cy="658493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27500" algn="ctr">
              <a:defRPr/>
            </a:pPr>
            <a:r>
              <a:rPr lang="en-US" sz="3200" b="1" u="sng" spc="50" dirty="0">
                <a:ln w="11430"/>
                <a:solidFill>
                  <a:schemeClr val="tx2">
                    <a:lumMod val="75000"/>
                  </a:schemeClr>
                </a:solidFill>
                <a:effectLst>
                  <a:outerShdw blurRad="76200" dist="50800" dir="5400000" algn="tl" rotWithShape="0">
                    <a:srgbClr val="000000">
                      <a:alpha val="65000"/>
                    </a:srgbClr>
                  </a:outerShdw>
                </a:effectLst>
              </a:rPr>
              <a:t>Why Text Complexity Matters</a:t>
            </a:r>
          </a:p>
          <a:p>
            <a:pPr marR="27500" algn="ctr">
              <a:defRPr/>
            </a:pP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ndParaRPr>
          </a:p>
          <a:p>
            <a:pPr marR="32670">
              <a:defRPr/>
            </a:pPr>
            <a:r>
              <a:rPr lang="en-US" sz="2400" b="1" dirty="0">
                <a:ln w="1905"/>
                <a:solidFill>
                  <a:schemeClr val="tx1"/>
                </a:solidFill>
                <a:effectLst>
                  <a:innerShdw blurRad="69850" dist="43180" dir="5400000">
                    <a:srgbClr val="000000">
                      <a:alpha val="65000"/>
                    </a:srgbClr>
                  </a:innerShdw>
                </a:effectLst>
                <a:latin typeface="Times New Roman"/>
              </a:rPr>
              <a:t>Text</a:t>
            </a:r>
            <a:r>
              <a:rPr lang="en-US" sz="2800" b="1" dirty="0">
                <a:ln w="1905"/>
                <a:solidFill>
                  <a:schemeClr val="tx1"/>
                </a:solidFill>
                <a:effectLst>
                  <a:innerShdw blurRad="69850" dist="43180" dir="5400000">
                    <a:srgbClr val="000000">
                      <a:alpha val="65000"/>
                    </a:srgbClr>
                  </a:innerShdw>
                </a:effectLst>
                <a:latin typeface="Times New Roman"/>
              </a:rPr>
              <a:t>						</a:t>
            </a:r>
            <a:r>
              <a:rPr lang="en-US" sz="2400" b="1" dirty="0" err="1">
                <a:ln w="1905"/>
                <a:solidFill>
                  <a:schemeClr val="tx1"/>
                </a:solidFill>
                <a:effectLst>
                  <a:innerShdw blurRad="69850" dist="43180" dir="5400000">
                    <a:srgbClr val="000000">
                      <a:alpha val="65000"/>
                    </a:srgbClr>
                  </a:innerShdw>
                </a:effectLst>
              </a:rPr>
              <a:t>Lexile</a:t>
            </a:r>
            <a:r>
              <a:rPr lang="en-US" sz="2400" b="1" dirty="0">
                <a:ln w="1905"/>
                <a:solidFill>
                  <a:schemeClr val="tx1"/>
                </a:solidFill>
                <a:effectLst>
                  <a:innerShdw blurRad="69850" dist="43180" dir="5400000">
                    <a:srgbClr val="000000">
                      <a:alpha val="65000"/>
                    </a:srgbClr>
                  </a:innerShdw>
                </a:effectLst>
              </a:rPr>
              <a:t> Score</a:t>
            </a:r>
          </a:p>
          <a:p>
            <a:pPr marR="32670">
              <a:defRPr/>
            </a:pPr>
            <a:endParaRPr lang="en-US" sz="2000" b="1" dirty="0">
              <a:ln w="1905"/>
              <a:solidFill>
                <a:schemeClr val="tx1"/>
              </a:solidFill>
              <a:effectLst>
                <a:innerShdw blurRad="69850" dist="43180" dir="5400000">
                  <a:srgbClr val="000000">
                    <a:alpha val="65000"/>
                  </a:srgbClr>
                </a:innerShdw>
              </a:effectLst>
            </a:endParaRPr>
          </a:p>
          <a:p>
            <a:pPr marR="42150">
              <a:defRPr/>
            </a:pPr>
            <a:r>
              <a:rPr lang="en-US" b="1" dirty="0">
                <a:ln w="1905"/>
                <a:solidFill>
                  <a:schemeClr val="tx1"/>
                </a:solidFill>
                <a:effectLst>
                  <a:innerShdw blurRad="69850" dist="43180" dir="5400000">
                    <a:srgbClr val="000000">
                      <a:alpha val="65000"/>
                    </a:srgbClr>
                  </a:innerShdw>
                </a:effectLst>
              </a:rPr>
              <a:t>CD‐DVD Instructions 				 1080</a:t>
            </a:r>
          </a:p>
          <a:p>
            <a:pPr marR="42150">
              <a:defRPr/>
            </a:pPr>
            <a:r>
              <a:rPr lang="en-US" b="1" dirty="0">
                <a:ln w="1905"/>
                <a:solidFill>
                  <a:schemeClr val="tx1"/>
                </a:solidFill>
                <a:effectLst>
                  <a:innerShdw blurRad="69850" dist="43180" dir="5400000">
                    <a:srgbClr val="000000">
                      <a:alpha val="65000"/>
                    </a:srgbClr>
                  </a:innerShdw>
                </a:effectLst>
              </a:rPr>
              <a:t>USA Today					 1100</a:t>
            </a:r>
          </a:p>
          <a:p>
            <a:pPr marR="42150">
              <a:defRPr/>
            </a:pPr>
            <a:r>
              <a:rPr lang="en-US" b="1" dirty="0">
                <a:ln w="1905"/>
                <a:solidFill>
                  <a:schemeClr val="tx1"/>
                </a:solidFill>
                <a:effectLst>
                  <a:innerShdw blurRad="69850" dist="43180" dir="5400000">
                    <a:srgbClr val="000000">
                      <a:alpha val="65000"/>
                    </a:srgbClr>
                  </a:innerShdw>
                </a:effectLst>
              </a:rPr>
              <a:t>AV/Communications/Tech. Manual		</a:t>
            </a:r>
            <a:r>
              <a:rPr lang="en-US" b="1" dirty="0" smtClean="0">
                <a:ln w="1905"/>
                <a:solidFill>
                  <a:schemeClr val="tx1"/>
                </a:solidFill>
                <a:effectLst>
                  <a:innerShdw blurRad="69850" dist="43180" dir="5400000">
                    <a:srgbClr val="000000">
                      <a:alpha val="65000"/>
                    </a:srgbClr>
                  </a:innerShdw>
                </a:effectLst>
              </a:rPr>
              <a:t> 1190</a:t>
            </a:r>
            <a:endParaRPr lang="en-US" b="1" dirty="0">
              <a:ln w="1905"/>
              <a:solidFill>
                <a:schemeClr val="tx1"/>
              </a:solidFill>
              <a:effectLst>
                <a:innerShdw blurRad="69850" dist="43180" dir="5400000">
                  <a:srgbClr val="000000">
                    <a:alpha val="65000"/>
                  </a:srgbClr>
                </a:innerShdw>
              </a:effectLst>
            </a:endParaRPr>
          </a:p>
          <a:p>
            <a:pPr marR="35370">
              <a:defRPr/>
            </a:pPr>
            <a:r>
              <a:rPr lang="en-US" b="1" dirty="0">
                <a:ln w="1905"/>
                <a:solidFill>
                  <a:schemeClr val="tx1"/>
                </a:solidFill>
                <a:effectLst>
                  <a:innerShdw blurRad="69850" dist="43180" dir="5400000">
                    <a:srgbClr val="000000">
                      <a:alpha val="65000"/>
                    </a:srgbClr>
                  </a:innerShdw>
                </a:effectLst>
              </a:rPr>
              <a:t>College Textbooks				 </a:t>
            </a:r>
            <a:r>
              <a:rPr lang="en-US" b="1" dirty="0" smtClean="0">
                <a:ln w="1905"/>
                <a:solidFill>
                  <a:schemeClr val="tx1"/>
                </a:solidFill>
                <a:effectLst>
                  <a:innerShdw blurRad="69850" dist="43180" dir="5400000">
                    <a:srgbClr val="000000">
                      <a:alpha val="65000"/>
                    </a:srgbClr>
                  </a:innerShdw>
                </a:effectLst>
              </a:rPr>
              <a:t>1215</a:t>
            </a:r>
            <a:endParaRPr lang="en-US" b="1" dirty="0">
              <a:ln w="1905"/>
              <a:solidFill>
                <a:schemeClr val="tx1"/>
              </a:solidFill>
              <a:effectLst>
                <a:innerShdw blurRad="69850" dist="43180" dir="5400000">
                  <a:srgbClr val="000000">
                    <a:alpha val="65000"/>
                  </a:srgbClr>
                </a:innerShdw>
              </a:effectLst>
            </a:endParaRPr>
          </a:p>
          <a:p>
            <a:pPr marR="42150">
              <a:defRPr/>
            </a:pPr>
            <a:r>
              <a:rPr lang="en-US" b="1" dirty="0">
                <a:ln w="1905"/>
                <a:solidFill>
                  <a:schemeClr val="tx1"/>
                </a:solidFill>
                <a:effectLst>
                  <a:innerShdw blurRad="69850" dist="43180" dir="5400000">
                    <a:srgbClr val="000000">
                      <a:alpha val="65000"/>
                    </a:srgbClr>
                  </a:innerShdw>
                </a:effectLst>
              </a:rPr>
              <a:t>Baltimore Sun 					 1250</a:t>
            </a:r>
          </a:p>
          <a:p>
            <a:pPr marR="42150">
              <a:defRPr/>
            </a:pPr>
            <a:r>
              <a:rPr lang="en-US" b="1" dirty="0">
                <a:ln w="1905"/>
                <a:solidFill>
                  <a:schemeClr val="tx1"/>
                </a:solidFill>
                <a:effectLst>
                  <a:innerShdw blurRad="69850" dist="43180" dir="5400000">
                    <a:srgbClr val="000000">
                      <a:alpha val="65000"/>
                    </a:srgbClr>
                  </a:innerShdw>
                </a:effectLst>
              </a:rPr>
              <a:t>W4 Forms 					 1260</a:t>
            </a:r>
          </a:p>
          <a:p>
            <a:pPr marR="20150">
              <a:defRPr/>
            </a:pPr>
            <a:r>
              <a:rPr lang="en-US" b="1" dirty="0">
                <a:ln w="1905"/>
                <a:solidFill>
                  <a:schemeClr val="tx1"/>
                </a:solidFill>
                <a:effectLst>
                  <a:innerShdw blurRad="69850" dist="43180" dir="5400000">
                    <a:srgbClr val="000000">
                      <a:alpha val="65000"/>
                    </a:srgbClr>
                  </a:innerShdw>
                </a:effectLst>
              </a:rPr>
              <a:t>Applications for Student Loans		</a:t>
            </a:r>
            <a:r>
              <a:rPr lang="en-US"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a:t>
            </a:r>
            <a:r>
              <a:rPr lang="en-US" b="1" dirty="0">
                <a:ln w="1905"/>
                <a:solidFill>
                  <a:schemeClr val="tx1"/>
                </a:solidFill>
                <a:effectLst>
                  <a:innerShdw blurRad="69850" dist="43180" dir="5400000">
                    <a:srgbClr val="000000">
                      <a:alpha val="65000"/>
                    </a:srgbClr>
                  </a:innerShdw>
                </a:effectLst>
              </a:rPr>
              <a:t> 1270</a:t>
            </a:r>
          </a:p>
          <a:p>
            <a:pPr marR="20150">
              <a:defRPr/>
            </a:pPr>
            <a:r>
              <a:rPr lang="en-US" b="1" dirty="0">
                <a:ln w="1905"/>
                <a:solidFill>
                  <a:schemeClr val="tx1"/>
                </a:solidFill>
                <a:effectLst>
                  <a:innerShdw blurRad="69850" dist="43180" dir="5400000">
                    <a:srgbClr val="000000">
                      <a:alpha val="65000"/>
                    </a:srgbClr>
                  </a:innerShdw>
                </a:effectLst>
              </a:rPr>
              <a:t>The Chicago Tribune				 1310</a:t>
            </a:r>
          </a:p>
          <a:p>
            <a:pPr marR="42150">
              <a:defRPr/>
            </a:pPr>
            <a:r>
              <a:rPr lang="en-US" b="1" dirty="0">
                <a:ln w="1905"/>
                <a:solidFill>
                  <a:schemeClr val="tx1"/>
                </a:solidFill>
                <a:effectLst>
                  <a:innerShdw blurRad="69850" dist="43180" dir="5400000">
                    <a:srgbClr val="000000">
                      <a:alpha val="65000"/>
                    </a:srgbClr>
                  </a:innerShdw>
                </a:effectLst>
              </a:rPr>
              <a:t>Wall Street Journal				</a:t>
            </a:r>
            <a:r>
              <a:rPr lang="en-US" b="1" dirty="0" smtClean="0">
                <a:ln w="1905"/>
                <a:solidFill>
                  <a:schemeClr val="tx1"/>
                </a:solidFill>
                <a:effectLst>
                  <a:innerShdw blurRad="69850" dist="43180" dir="5400000">
                    <a:srgbClr val="000000">
                      <a:alpha val="65000"/>
                    </a:srgbClr>
                  </a:innerShdw>
                </a:effectLst>
              </a:rPr>
              <a:t> </a:t>
            </a:r>
            <a:r>
              <a:rPr lang="en-US" b="1" dirty="0">
                <a:ln w="1905"/>
                <a:solidFill>
                  <a:schemeClr val="tx1"/>
                </a:solidFill>
                <a:effectLst>
                  <a:innerShdw blurRad="69850" dist="43180" dir="5400000">
                    <a:srgbClr val="000000">
                      <a:alpha val="65000"/>
                    </a:srgbClr>
                  </a:innerShdw>
                </a:effectLst>
              </a:rPr>
              <a:t>1320</a:t>
            </a:r>
          </a:p>
          <a:p>
            <a:pPr marR="42150">
              <a:defRPr/>
            </a:pPr>
            <a:r>
              <a:rPr lang="en-US" b="1" dirty="0">
                <a:ln w="1905"/>
                <a:solidFill>
                  <a:schemeClr val="tx1"/>
                </a:solidFill>
                <a:effectLst>
                  <a:innerShdw blurRad="69850" dist="43180" dir="5400000">
                    <a:srgbClr val="000000">
                      <a:alpha val="65000"/>
                    </a:srgbClr>
                  </a:innerShdw>
                </a:effectLst>
              </a:rPr>
              <a:t>Architecture/Construction Manuals		</a:t>
            </a:r>
            <a:r>
              <a:rPr lang="en-US" b="1" dirty="0" smtClean="0">
                <a:ln w="1905"/>
                <a:solidFill>
                  <a:schemeClr val="tx1"/>
                </a:solidFill>
                <a:effectLst>
                  <a:innerShdw blurRad="69850" dist="43180" dir="5400000">
                    <a:srgbClr val="000000">
                      <a:alpha val="65000"/>
                    </a:srgbClr>
                  </a:innerShdw>
                </a:effectLst>
              </a:rPr>
              <a:t> </a:t>
            </a:r>
            <a:r>
              <a:rPr lang="en-US" b="1" dirty="0">
                <a:ln w="1905"/>
                <a:solidFill>
                  <a:schemeClr val="tx1"/>
                </a:solidFill>
                <a:effectLst>
                  <a:innerShdw blurRad="69850" dist="43180" dir="5400000">
                    <a:srgbClr val="000000">
                      <a:alpha val="65000"/>
                    </a:srgbClr>
                  </a:innerShdw>
                </a:effectLst>
              </a:rPr>
              <a:t>1340</a:t>
            </a:r>
          </a:p>
          <a:p>
            <a:pPr marR="42150">
              <a:defRPr/>
            </a:pPr>
            <a:r>
              <a:rPr lang="en-US" b="1" dirty="0">
                <a:ln w="1905"/>
                <a:solidFill>
                  <a:schemeClr val="tx1"/>
                </a:solidFill>
                <a:effectLst>
                  <a:innerShdw blurRad="69850" dist="43180" dir="5400000">
                    <a:srgbClr val="000000">
                      <a:alpha val="65000"/>
                    </a:srgbClr>
                  </a:innerShdw>
                </a:effectLst>
              </a:rPr>
              <a:t>Washington Post				</a:t>
            </a:r>
            <a:r>
              <a:rPr lang="en-US" b="1" dirty="0" smtClean="0">
                <a:ln w="1905"/>
                <a:solidFill>
                  <a:schemeClr val="tx1"/>
                </a:solidFill>
                <a:effectLst>
                  <a:innerShdw blurRad="69850" dist="43180" dir="5400000">
                    <a:srgbClr val="000000">
                      <a:alpha val="65000"/>
                    </a:srgbClr>
                  </a:innerShdw>
                </a:effectLst>
              </a:rPr>
              <a:t> </a:t>
            </a:r>
            <a:r>
              <a:rPr lang="en-US" b="1" dirty="0">
                <a:ln w="1905"/>
                <a:solidFill>
                  <a:schemeClr val="tx1"/>
                </a:solidFill>
                <a:effectLst>
                  <a:innerShdw blurRad="69850" dist="43180" dir="5400000">
                    <a:srgbClr val="000000">
                      <a:alpha val="65000"/>
                    </a:srgbClr>
                  </a:innerShdw>
                </a:effectLst>
              </a:rPr>
              <a:t>1350</a:t>
            </a:r>
          </a:p>
          <a:p>
            <a:pPr marR="42150">
              <a:defRPr/>
            </a:pPr>
            <a:r>
              <a:rPr lang="en-US" b="1" dirty="0">
                <a:ln w="1905"/>
                <a:solidFill>
                  <a:schemeClr val="tx1"/>
                </a:solidFill>
                <a:effectLst>
                  <a:innerShdw blurRad="69850" dist="43180" dir="5400000">
                    <a:srgbClr val="000000">
                      <a:alpha val="65000"/>
                    </a:srgbClr>
                  </a:innerShdw>
                </a:effectLst>
              </a:rPr>
              <a:t>The New York Times				 1380</a:t>
            </a:r>
          </a:p>
          <a:p>
            <a:pPr marR="42150">
              <a:defRPr/>
            </a:pPr>
            <a:r>
              <a:rPr lang="en-US" b="1" dirty="0">
                <a:ln w="1905"/>
                <a:solidFill>
                  <a:schemeClr val="tx1"/>
                </a:solidFill>
                <a:effectLst>
                  <a:innerShdw blurRad="69850" dist="43180" dir="5400000">
                    <a:srgbClr val="000000">
                      <a:alpha val="65000"/>
                    </a:srgbClr>
                  </a:innerShdw>
                </a:effectLst>
              </a:rPr>
              <a:t>Agriculture/Natural Resources text		</a:t>
            </a:r>
            <a:r>
              <a:rPr lang="en-US" b="1" dirty="0" smtClean="0">
                <a:ln w="1905"/>
                <a:solidFill>
                  <a:schemeClr val="tx1"/>
                </a:solidFill>
                <a:effectLst>
                  <a:innerShdw blurRad="69850" dist="43180" dir="5400000">
                    <a:srgbClr val="000000">
                      <a:alpha val="65000"/>
                    </a:srgbClr>
                  </a:innerShdw>
                </a:effectLst>
              </a:rPr>
              <a:t> </a:t>
            </a:r>
            <a:r>
              <a:rPr lang="en-US" b="1" dirty="0">
                <a:ln w="1905"/>
                <a:solidFill>
                  <a:schemeClr val="tx1"/>
                </a:solidFill>
                <a:effectLst>
                  <a:innerShdw blurRad="69850" dist="43180" dir="5400000">
                    <a:srgbClr val="000000">
                      <a:alpha val="65000"/>
                    </a:srgbClr>
                  </a:innerShdw>
                </a:effectLst>
              </a:rPr>
              <a:t>1510</a:t>
            </a:r>
          </a:p>
          <a:p>
            <a:pPr marR="42150">
              <a:defRPr/>
            </a:pPr>
            <a:r>
              <a:rPr lang="en-US" b="1" dirty="0">
                <a:ln w="1905"/>
                <a:solidFill>
                  <a:schemeClr val="tx1"/>
                </a:solidFill>
                <a:effectLst>
                  <a:innerShdw blurRad="69850" dist="43180" dir="5400000">
                    <a:srgbClr val="000000">
                      <a:alpha val="65000"/>
                    </a:srgbClr>
                  </a:innerShdw>
                </a:effectLst>
              </a:rPr>
              <a:t>Law/Public Safety				</a:t>
            </a:r>
            <a:r>
              <a:rPr lang="en-US" b="1" dirty="0" smtClean="0">
                <a:ln w="1905"/>
                <a:solidFill>
                  <a:schemeClr val="tx1"/>
                </a:solidFill>
                <a:effectLst>
                  <a:innerShdw blurRad="69850" dist="43180" dir="5400000">
                    <a:srgbClr val="000000">
                      <a:alpha val="65000"/>
                    </a:srgbClr>
                  </a:innerShdw>
                </a:effectLst>
              </a:rPr>
              <a:t> </a:t>
            </a:r>
            <a:r>
              <a:rPr lang="en-US" b="1" dirty="0">
                <a:ln w="1905"/>
                <a:solidFill>
                  <a:schemeClr val="tx1"/>
                </a:solidFill>
                <a:effectLst>
                  <a:innerShdw blurRad="69850" dist="43180" dir="5400000">
                    <a:srgbClr val="000000">
                      <a:alpha val="65000"/>
                    </a:srgbClr>
                  </a:innerShdw>
                </a:effectLst>
              </a:rPr>
              <a:t>1740</a:t>
            </a:r>
          </a:p>
          <a:p>
            <a:pPr marR="42150">
              <a:defRPr/>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R="42150">
              <a:defRPr/>
            </a:pPr>
            <a:endParaRPr lang="en-US" b="1" spc="50" dirty="0">
              <a:ln w="11430"/>
              <a:solidFill>
                <a:schemeClr val="tx2">
                  <a:lumMod val="60000"/>
                  <a:lumOff val="40000"/>
                </a:schemeClr>
              </a:solidFill>
              <a:effectLst>
                <a:outerShdw blurRad="76200" dist="50800" dir="5400000" algn="tl" rotWithShape="0">
                  <a:srgbClr val="000000">
                    <a:alpha val="65000"/>
                  </a:srgbClr>
                </a:outerShdw>
              </a:effectLst>
            </a:endParaRPr>
          </a:p>
          <a:p>
            <a:pPr>
              <a:defRPr/>
            </a:pP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1600" b="1" spc="50" dirty="0">
                <a:ln w="11430"/>
                <a:solidFill>
                  <a:schemeClr val="tx2">
                    <a:lumMod val="75000"/>
                  </a:schemeClr>
                </a:solidFill>
                <a:effectLst>
                  <a:outerShdw blurRad="76200" dist="50800" dir="5400000" algn="tl" rotWithShape="0">
                    <a:srgbClr val="000000">
                      <a:alpha val="65000"/>
                    </a:srgbClr>
                  </a:outerShdw>
                </a:effectLst>
              </a:rPr>
              <a:t>Scores listed are averages</a:t>
            </a:r>
            <a:endParaRPr lang="en-US"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7" name="Footer Placeholder 6"/>
          <p:cNvSpPr>
            <a:spLocks noGrp="1"/>
          </p:cNvSpPr>
          <p:nvPr>
            <p:ph type="ftr" sz="quarter" idx="11"/>
          </p:nvPr>
        </p:nvSpPr>
        <p:spPr/>
        <p:txBody>
          <a:bodyPr/>
          <a:lstStyle/>
          <a:p>
            <a:pPr>
              <a:defRPr/>
            </a:pPr>
            <a:r>
              <a:rPr lang="en-US" dirty="0" smtClean="0"/>
              <a:t>(MetaMetrics,2001)</a:t>
            </a:r>
            <a:endParaRPr lang="en-US" dirty="0"/>
          </a:p>
        </p:txBody>
      </p:sp>
      <p:sp>
        <p:nvSpPr>
          <p:cNvPr id="18436" name="TextBox 8"/>
          <p:cNvSpPr txBox="1">
            <a:spLocks noChangeArrowheads="1"/>
          </p:cNvSpPr>
          <p:nvPr/>
        </p:nvSpPr>
        <p:spPr bwMode="auto">
          <a:xfrm>
            <a:off x="7162800" y="1828800"/>
            <a:ext cx="184150" cy="369888"/>
          </a:xfrm>
          <a:prstGeom prst="rect">
            <a:avLst/>
          </a:prstGeom>
          <a:noFill/>
          <a:ln w="9525">
            <a:noFill/>
            <a:miter lim="800000"/>
            <a:headEnd/>
            <a:tailEnd/>
          </a:ln>
        </p:spPr>
        <p:txBody>
          <a:bodyPr wrap="none">
            <a:spAutoFit/>
          </a:bodyPr>
          <a:lstStyle/>
          <a:p>
            <a:endParaRPr lang="en-US"/>
          </a:p>
        </p:txBody>
      </p:sp>
      <p:sp>
        <p:nvSpPr>
          <p:cNvPr id="11" name="Left Arrow 10"/>
          <p:cNvSpPr/>
          <p:nvPr/>
        </p:nvSpPr>
        <p:spPr>
          <a:xfrm>
            <a:off x="6477000" y="1981200"/>
            <a:ext cx="977900" cy="484188"/>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n w="17780" cmpd="sng">
                <a:solidFill>
                  <a:srgbClr val="FFFFFF"/>
                </a:solidFill>
                <a:prstDash val="solid"/>
                <a:miter lim="800000"/>
              </a:ln>
              <a:solidFill>
                <a:schemeClr val="tx2">
                  <a:lumMod val="60000"/>
                  <a:lumOff val="40000"/>
                </a:schemeClr>
              </a:solidFill>
              <a:effectLst>
                <a:outerShdw blurRad="50800" algn="tl" rotWithShape="0">
                  <a:srgbClr val="000000"/>
                </a:outerShdw>
              </a:effectLst>
            </a:endParaRPr>
          </a:p>
        </p:txBody>
      </p:sp>
      <p:sp>
        <p:nvSpPr>
          <p:cNvPr id="12" name="TextBox 11"/>
          <p:cNvSpPr txBox="1"/>
          <p:nvPr/>
        </p:nvSpPr>
        <p:spPr>
          <a:xfrm>
            <a:off x="6477001" y="2514600"/>
            <a:ext cx="1981200" cy="1169551"/>
          </a:xfrm>
          <a:prstGeom prst="rect">
            <a:avLst/>
          </a:prstGeom>
          <a:noFill/>
        </p:spPr>
        <p:txBody>
          <a:bodyPr>
            <a:spAutoFit/>
          </a:bodyPr>
          <a:lstStyle/>
          <a:p>
            <a:pPr>
              <a:defRPr/>
            </a:pPr>
            <a:r>
              <a:rPr lang="en-US" sz="1400" b="1" dirty="0">
                <a:ln w="1905"/>
                <a:solidFill>
                  <a:schemeClr val="tx2">
                    <a:lumMod val="75000"/>
                  </a:schemeClr>
                </a:solidFill>
                <a:effectLst>
                  <a:innerShdw blurRad="69850" dist="43180" dir="5400000">
                    <a:srgbClr val="000000">
                      <a:alpha val="65000"/>
                    </a:srgbClr>
                  </a:innerShdw>
                </a:effectLst>
              </a:rPr>
              <a:t>The Majority of High School Seniors</a:t>
            </a:r>
          </a:p>
          <a:p>
            <a:pPr>
              <a:defRPr/>
            </a:pPr>
            <a:r>
              <a:rPr lang="en-US" sz="1400" b="1" dirty="0">
                <a:ln w="1905"/>
                <a:solidFill>
                  <a:schemeClr val="tx2">
                    <a:lumMod val="75000"/>
                  </a:schemeClr>
                </a:solidFill>
                <a:effectLst>
                  <a:innerShdw blurRad="69850" dist="43180" dir="5400000">
                    <a:srgbClr val="000000">
                      <a:alpha val="65000"/>
                    </a:srgbClr>
                  </a:innerShdw>
                </a:effectLst>
              </a:rPr>
              <a:t>Only reach levels within the 940-1200 range</a:t>
            </a:r>
            <a:endParaRPr lang="en-US" sz="1400" dirty="0">
              <a:solidFill>
                <a:schemeClr val="tx2">
                  <a:lumMod val="75000"/>
                </a:schemeClr>
              </a:solidFill>
            </a:endParaRPr>
          </a:p>
        </p:txBody>
      </p:sp>
      <p:sp>
        <p:nvSpPr>
          <p:cNvPr id="16" name="Rectangle 15"/>
          <p:cNvSpPr/>
          <p:nvPr/>
        </p:nvSpPr>
        <p:spPr>
          <a:xfrm>
            <a:off x="4479925" y="2967038"/>
            <a:ext cx="184150" cy="923925"/>
          </a:xfrm>
          <a:prstGeom prst="rect">
            <a:avLst/>
          </a:prstGeom>
          <a:noFill/>
        </p:spPr>
        <p:txBody>
          <a:bodyPr wrap="none">
            <a:spAutoFit/>
          </a:bodyPr>
          <a:lstStyle/>
          <a:p>
            <a:pPr algn="ctr">
              <a:defRPr/>
            </a:pP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lt">
                                    <p:tmAbs val="0"/>
                                  </p:iterate>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0"/>
                                  </p:iterate>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lt">
                                    <p:tmAbs val="0"/>
                                  </p:iterate>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5" end="1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6" end="1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17" end="1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from="(-#ppt_w/2)" to="(#ppt_x)" calcmode="lin" valueType="num">
                                      <p:cBhvr>
                                        <p:cTn id="45" dur="600" fill="hold">
                                          <p:stCondLst>
                                            <p:cond delay="0"/>
                                          </p:stCondLst>
                                        </p:cTn>
                                        <p:tgtEl>
                                          <p:spTgt spid="11"/>
                                        </p:tgtEl>
                                        <p:attrNameLst>
                                          <p:attrName>ppt_x</p:attrName>
                                        </p:attrNameLst>
                                      </p:cBhvr>
                                    </p:anim>
                                    <p:anim from="0" to="-1.0" calcmode="lin" valueType="num">
                                      <p:cBhvr>
                                        <p:cTn id="46" dur="200" decel="50000" autoRev="1" fill="hold">
                                          <p:stCondLst>
                                            <p:cond delay="600"/>
                                          </p:stCondLst>
                                        </p:cTn>
                                        <p:tgtEl>
                                          <p:spTgt spid="11"/>
                                        </p:tgtEl>
                                        <p:attrNameLst>
                                          <p:attrName>xshear</p:attrName>
                                        </p:attrNameLst>
                                      </p:cBhvr>
                                    </p:anim>
                                    <p:animScale>
                                      <p:cBhvr>
                                        <p:cTn id="47" dur="200" decel="100000" autoRev="1" fill="hold">
                                          <p:stCondLst>
                                            <p:cond delay="600"/>
                                          </p:stCondLst>
                                        </p:cTn>
                                        <p:tgtEl>
                                          <p:spTgt spid="11"/>
                                        </p:tgtEl>
                                      </p:cBhvr>
                                      <p:from x="100000" y="100000"/>
                                      <p:to x="80000" y="100000"/>
                                    </p:animScale>
                                    <p:anim by="(#ppt_h/3+#ppt_w*0.1)" calcmode="lin" valueType="num">
                                      <p:cBhvr additive="sum">
                                        <p:cTn id="48" dur="200" decel="100000" autoRev="1" fill="hold">
                                          <p:stCondLst>
                                            <p:cond delay="600"/>
                                          </p:stCondLst>
                                        </p:cTn>
                                        <p:tgtEl>
                                          <p:spTgt spid="11"/>
                                        </p:tgtEl>
                                        <p:attrNameLst>
                                          <p:attrName>ppt_x</p:attrName>
                                        </p:attrNameLst>
                                      </p:cBhvr>
                                    </p:anim>
                                  </p:childTnLst>
                                </p:cTn>
                              </p:par>
                            </p:childTnLst>
                          </p:cTn>
                        </p:par>
                        <p:par>
                          <p:cTn id="49" fill="hold">
                            <p:stCondLst>
                              <p:cond delay="1000"/>
                            </p:stCondLst>
                            <p:childTnLst>
                              <p:par>
                                <p:cTn id="50" presetID="34"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from="(-#ppt_w/2)" to="(#ppt_x)" calcmode="lin" valueType="num">
                                      <p:cBhvr>
                                        <p:cTn id="52" dur="600" fill="hold">
                                          <p:stCondLst>
                                            <p:cond delay="0"/>
                                          </p:stCondLst>
                                        </p:cTn>
                                        <p:tgtEl>
                                          <p:spTgt spid="12"/>
                                        </p:tgtEl>
                                        <p:attrNameLst>
                                          <p:attrName>ppt_x</p:attrName>
                                        </p:attrNameLst>
                                      </p:cBhvr>
                                    </p:anim>
                                    <p:anim from="0" to="-1.0" calcmode="lin" valueType="num">
                                      <p:cBhvr>
                                        <p:cTn id="53" dur="200" decel="50000" autoRev="1" fill="hold">
                                          <p:stCondLst>
                                            <p:cond delay="600"/>
                                          </p:stCondLst>
                                        </p:cTn>
                                        <p:tgtEl>
                                          <p:spTgt spid="12"/>
                                        </p:tgtEl>
                                        <p:attrNameLst>
                                          <p:attrName>xshear</p:attrName>
                                        </p:attrNameLst>
                                      </p:cBhvr>
                                    </p:anim>
                                    <p:animScale>
                                      <p:cBhvr>
                                        <p:cTn id="54" dur="200" decel="100000" autoRev="1" fill="hold">
                                          <p:stCondLst>
                                            <p:cond delay="600"/>
                                          </p:stCondLst>
                                        </p:cTn>
                                        <p:tgtEl>
                                          <p:spTgt spid="12"/>
                                        </p:tgtEl>
                                      </p:cBhvr>
                                      <p:from x="100000" y="100000"/>
                                      <p:to x="80000" y="100000"/>
                                    </p:animScale>
                                    <p:anim by="(#ppt_h/3+#ppt_w*0.1)" calcmode="lin" valueType="num">
                                      <p:cBhvr additive="sum">
                                        <p:cTn id="55" dur="200" decel="100000" autoRev="1" fill="hold">
                                          <p:stCondLst>
                                            <p:cond delay="600"/>
                                          </p:stCondLst>
                                        </p:cTn>
                                        <p:tgtEl>
                                          <p:spTgt spid="12"/>
                                        </p:tgtEl>
                                        <p:attrNameLst>
                                          <p:attrName>ppt_x</p:attrName>
                                        </p:attrNameLst>
                                      </p:cBhvr>
                                    </p:anim>
                                  </p:childTnLst>
                                </p:cTn>
                              </p:par>
                            </p:childTnLst>
                          </p:cTn>
                        </p:par>
                        <p:par>
                          <p:cTn id="56" fill="hold">
                            <p:stCondLst>
                              <p:cond delay="2000"/>
                            </p:stCondLst>
                            <p:childTnLst>
                              <p:par>
                                <p:cTn id="57" presetID="32" presetClass="emph" presetSubtype="0" fill="hold" nodeType="afterEffect">
                                  <p:stCondLst>
                                    <p:cond delay="0"/>
                                  </p:stCondLst>
                                  <p:iterate type="lt">
                                    <p:tmPct val="0"/>
                                  </p:iterate>
                                  <p:childTnLst>
                                    <p:animClr clrSpc="rgb" dir="cw">
                                      <p:cBhvr override="childStyle">
                                        <p:cTn id="58" dur="100" fill="hold"/>
                                        <p:tgtEl>
                                          <p:spTgt spid="6">
                                            <p:txEl>
                                              <p:pRg st="4" end="4"/>
                                            </p:txEl>
                                          </p:spTgt>
                                        </p:tgtEl>
                                        <p:attrNameLst>
                                          <p:attrName>style.color</p:attrName>
                                        </p:attrNameLst>
                                      </p:cBhvr>
                                      <p:to>
                                        <a:srgbClr val="FC3C28"/>
                                      </p:to>
                                    </p:animClr>
                                    <p:animClr clrSpc="rgb" dir="cw">
                                      <p:cBhvr>
                                        <p:cTn id="59" dur="100" fill="hold"/>
                                        <p:tgtEl>
                                          <p:spTgt spid="6">
                                            <p:txEl>
                                              <p:pRg st="4" end="4"/>
                                            </p:txEl>
                                          </p:spTgt>
                                        </p:tgtEl>
                                        <p:attrNameLst>
                                          <p:attrName>fillcolor</p:attrName>
                                        </p:attrNameLst>
                                      </p:cBhvr>
                                      <p:to>
                                        <a:srgbClr val="FC3C28"/>
                                      </p:to>
                                    </p:animClr>
                                    <p:set>
                                      <p:cBhvr>
                                        <p:cTn id="60" dur="100" fill="hold"/>
                                        <p:tgtEl>
                                          <p:spTgt spid="6">
                                            <p:txEl>
                                              <p:pRg st="4" end="4"/>
                                            </p:txEl>
                                          </p:spTgt>
                                        </p:tgtEl>
                                        <p:attrNameLst>
                                          <p:attrName>fill.type</p:attrName>
                                        </p:attrNameLst>
                                      </p:cBhvr>
                                      <p:to>
                                        <p:strVal val="solid"/>
                                      </p:to>
                                    </p:set>
                                    <p:set>
                                      <p:cBhvr>
                                        <p:cTn id="61" dur="100" fill="hold"/>
                                        <p:tgtEl>
                                          <p:spTgt spid="6">
                                            <p:txEl>
                                              <p:pRg st="4" end="4"/>
                                            </p:txEl>
                                          </p:spTgt>
                                        </p:tgtEl>
                                        <p:attrNameLst>
                                          <p:attrName>fill.on</p:attrName>
                                        </p:attrNameLst>
                                      </p:cBhvr>
                                      <p:to>
                                        <p:strVal val="true"/>
                                      </p:to>
                                    </p:set>
                                    <p:animRot by="120000">
                                      <p:cBhvr>
                                        <p:cTn id="62" dur="100" fill="hold">
                                          <p:stCondLst>
                                            <p:cond delay="0"/>
                                          </p:stCondLst>
                                        </p:cTn>
                                        <p:tgtEl>
                                          <p:spTgt spid="6">
                                            <p:txEl>
                                              <p:pRg st="4" end="4"/>
                                            </p:txEl>
                                          </p:spTgt>
                                        </p:tgtEl>
                                        <p:attrNameLst>
                                          <p:attrName>r</p:attrName>
                                        </p:attrNameLst>
                                      </p:cBhvr>
                                    </p:animRot>
                                    <p:animRot by="-240000">
                                      <p:cBhvr>
                                        <p:cTn id="63" dur="200" fill="hold">
                                          <p:stCondLst>
                                            <p:cond delay="200"/>
                                          </p:stCondLst>
                                        </p:cTn>
                                        <p:tgtEl>
                                          <p:spTgt spid="6">
                                            <p:txEl>
                                              <p:pRg st="4" end="4"/>
                                            </p:txEl>
                                          </p:spTgt>
                                        </p:tgtEl>
                                        <p:attrNameLst>
                                          <p:attrName>r</p:attrName>
                                        </p:attrNameLst>
                                      </p:cBhvr>
                                    </p:animRot>
                                    <p:animRot by="240000">
                                      <p:cBhvr>
                                        <p:cTn id="64" dur="200" fill="hold">
                                          <p:stCondLst>
                                            <p:cond delay="400"/>
                                          </p:stCondLst>
                                        </p:cTn>
                                        <p:tgtEl>
                                          <p:spTgt spid="6">
                                            <p:txEl>
                                              <p:pRg st="4" end="4"/>
                                            </p:txEl>
                                          </p:spTgt>
                                        </p:tgtEl>
                                        <p:attrNameLst>
                                          <p:attrName>r</p:attrName>
                                        </p:attrNameLst>
                                      </p:cBhvr>
                                    </p:animRot>
                                    <p:animRot by="-240000">
                                      <p:cBhvr>
                                        <p:cTn id="65" dur="200" fill="hold">
                                          <p:stCondLst>
                                            <p:cond delay="600"/>
                                          </p:stCondLst>
                                        </p:cTn>
                                        <p:tgtEl>
                                          <p:spTgt spid="6">
                                            <p:txEl>
                                              <p:pRg st="4" end="4"/>
                                            </p:txEl>
                                          </p:spTgt>
                                        </p:tgtEl>
                                        <p:attrNameLst>
                                          <p:attrName>r</p:attrName>
                                        </p:attrNameLst>
                                      </p:cBhvr>
                                    </p:animRot>
                                    <p:animRot by="120000">
                                      <p:cBhvr>
                                        <p:cTn id="66" dur="200" fill="hold">
                                          <p:stCondLst>
                                            <p:cond delay="800"/>
                                          </p:stCondLst>
                                        </p:cTn>
                                        <p:tgtEl>
                                          <p:spTgt spid="6">
                                            <p:txEl>
                                              <p:pRg st="4" end="4"/>
                                            </p:txEl>
                                          </p:spTgt>
                                        </p:tgtEl>
                                        <p:attrNameLst>
                                          <p:attrName>r</p:attrName>
                                        </p:attrNameLst>
                                      </p:cBhvr>
                                    </p:animRot>
                                  </p:childTnLst>
                                </p:cTn>
                              </p:par>
                              <p:par>
                                <p:cTn id="67" presetID="32" presetClass="emph" presetSubtype="0" fill="hold" nodeType="withEffect">
                                  <p:stCondLst>
                                    <p:cond delay="0"/>
                                  </p:stCondLst>
                                  <p:iterate type="lt">
                                    <p:tmPct val="0"/>
                                  </p:iterate>
                                  <p:childTnLst>
                                    <p:animClr clrSpc="rgb" dir="cw">
                                      <p:cBhvr override="childStyle">
                                        <p:cTn id="68" dur="100" fill="hold"/>
                                        <p:tgtEl>
                                          <p:spTgt spid="6">
                                            <p:txEl>
                                              <p:pRg st="5" end="5"/>
                                            </p:txEl>
                                          </p:spTgt>
                                        </p:tgtEl>
                                        <p:attrNameLst>
                                          <p:attrName>style.color</p:attrName>
                                        </p:attrNameLst>
                                      </p:cBhvr>
                                      <p:to>
                                        <a:srgbClr val="FC3C28"/>
                                      </p:to>
                                    </p:animClr>
                                    <p:animClr clrSpc="rgb" dir="cw">
                                      <p:cBhvr>
                                        <p:cTn id="69" dur="100" fill="hold"/>
                                        <p:tgtEl>
                                          <p:spTgt spid="6">
                                            <p:txEl>
                                              <p:pRg st="5" end="5"/>
                                            </p:txEl>
                                          </p:spTgt>
                                        </p:tgtEl>
                                        <p:attrNameLst>
                                          <p:attrName>fillcolor</p:attrName>
                                        </p:attrNameLst>
                                      </p:cBhvr>
                                      <p:to>
                                        <a:srgbClr val="FC3C28"/>
                                      </p:to>
                                    </p:animClr>
                                    <p:set>
                                      <p:cBhvr>
                                        <p:cTn id="70" dur="100" fill="hold"/>
                                        <p:tgtEl>
                                          <p:spTgt spid="6">
                                            <p:txEl>
                                              <p:pRg st="5" end="5"/>
                                            </p:txEl>
                                          </p:spTgt>
                                        </p:tgtEl>
                                        <p:attrNameLst>
                                          <p:attrName>fill.type</p:attrName>
                                        </p:attrNameLst>
                                      </p:cBhvr>
                                      <p:to>
                                        <p:strVal val="solid"/>
                                      </p:to>
                                    </p:set>
                                    <p:set>
                                      <p:cBhvr>
                                        <p:cTn id="71" dur="100" fill="hold"/>
                                        <p:tgtEl>
                                          <p:spTgt spid="6">
                                            <p:txEl>
                                              <p:pRg st="5" end="5"/>
                                            </p:txEl>
                                          </p:spTgt>
                                        </p:tgtEl>
                                        <p:attrNameLst>
                                          <p:attrName>fill.on</p:attrName>
                                        </p:attrNameLst>
                                      </p:cBhvr>
                                      <p:to>
                                        <p:strVal val="true"/>
                                      </p:to>
                                    </p:set>
                                    <p:animRot by="120000">
                                      <p:cBhvr>
                                        <p:cTn id="72" dur="100" fill="hold">
                                          <p:stCondLst>
                                            <p:cond delay="0"/>
                                          </p:stCondLst>
                                        </p:cTn>
                                        <p:tgtEl>
                                          <p:spTgt spid="6">
                                            <p:txEl>
                                              <p:pRg st="5" end="5"/>
                                            </p:txEl>
                                          </p:spTgt>
                                        </p:tgtEl>
                                        <p:attrNameLst>
                                          <p:attrName>r</p:attrName>
                                        </p:attrNameLst>
                                      </p:cBhvr>
                                    </p:animRot>
                                    <p:animRot by="-240000">
                                      <p:cBhvr>
                                        <p:cTn id="73" dur="200" fill="hold">
                                          <p:stCondLst>
                                            <p:cond delay="200"/>
                                          </p:stCondLst>
                                        </p:cTn>
                                        <p:tgtEl>
                                          <p:spTgt spid="6">
                                            <p:txEl>
                                              <p:pRg st="5" end="5"/>
                                            </p:txEl>
                                          </p:spTgt>
                                        </p:tgtEl>
                                        <p:attrNameLst>
                                          <p:attrName>r</p:attrName>
                                        </p:attrNameLst>
                                      </p:cBhvr>
                                    </p:animRot>
                                    <p:animRot by="240000">
                                      <p:cBhvr>
                                        <p:cTn id="74" dur="200" fill="hold">
                                          <p:stCondLst>
                                            <p:cond delay="400"/>
                                          </p:stCondLst>
                                        </p:cTn>
                                        <p:tgtEl>
                                          <p:spTgt spid="6">
                                            <p:txEl>
                                              <p:pRg st="5" end="5"/>
                                            </p:txEl>
                                          </p:spTgt>
                                        </p:tgtEl>
                                        <p:attrNameLst>
                                          <p:attrName>r</p:attrName>
                                        </p:attrNameLst>
                                      </p:cBhvr>
                                    </p:animRot>
                                    <p:animRot by="-240000">
                                      <p:cBhvr>
                                        <p:cTn id="75" dur="200" fill="hold">
                                          <p:stCondLst>
                                            <p:cond delay="600"/>
                                          </p:stCondLst>
                                        </p:cTn>
                                        <p:tgtEl>
                                          <p:spTgt spid="6">
                                            <p:txEl>
                                              <p:pRg st="5" end="5"/>
                                            </p:txEl>
                                          </p:spTgt>
                                        </p:tgtEl>
                                        <p:attrNameLst>
                                          <p:attrName>r</p:attrName>
                                        </p:attrNameLst>
                                      </p:cBhvr>
                                    </p:animRot>
                                    <p:animRot by="120000">
                                      <p:cBhvr>
                                        <p:cTn id="76" dur="200" fill="hold">
                                          <p:stCondLst>
                                            <p:cond delay="800"/>
                                          </p:stCondLst>
                                        </p:cTn>
                                        <p:tgtEl>
                                          <p:spTgt spid="6">
                                            <p:txEl>
                                              <p:pRg st="5" end="5"/>
                                            </p:txEl>
                                          </p:spTgt>
                                        </p:tgtEl>
                                        <p:attrNameLst>
                                          <p:attrName>r</p:attrName>
                                        </p:attrNameLst>
                                      </p:cBhvr>
                                    </p:animRot>
                                  </p:childTnLst>
                                </p:cTn>
                              </p:par>
                              <p:par>
                                <p:cTn id="77" presetID="32" presetClass="emph" presetSubtype="0" fill="hold" nodeType="withEffect">
                                  <p:stCondLst>
                                    <p:cond delay="0"/>
                                  </p:stCondLst>
                                  <p:iterate type="lt">
                                    <p:tmPct val="0"/>
                                  </p:iterate>
                                  <p:childTnLst>
                                    <p:animClr clrSpc="rgb" dir="cw">
                                      <p:cBhvr override="childStyle">
                                        <p:cTn id="78" dur="100" fill="hold"/>
                                        <p:tgtEl>
                                          <p:spTgt spid="6">
                                            <p:txEl>
                                              <p:pRg st="6" end="6"/>
                                            </p:txEl>
                                          </p:spTgt>
                                        </p:tgtEl>
                                        <p:attrNameLst>
                                          <p:attrName>style.color</p:attrName>
                                        </p:attrNameLst>
                                      </p:cBhvr>
                                      <p:to>
                                        <a:srgbClr val="FC3C28"/>
                                      </p:to>
                                    </p:animClr>
                                    <p:animClr clrSpc="rgb" dir="cw">
                                      <p:cBhvr>
                                        <p:cTn id="79" dur="100" fill="hold"/>
                                        <p:tgtEl>
                                          <p:spTgt spid="6">
                                            <p:txEl>
                                              <p:pRg st="6" end="6"/>
                                            </p:txEl>
                                          </p:spTgt>
                                        </p:tgtEl>
                                        <p:attrNameLst>
                                          <p:attrName>fillcolor</p:attrName>
                                        </p:attrNameLst>
                                      </p:cBhvr>
                                      <p:to>
                                        <a:srgbClr val="FC3C28"/>
                                      </p:to>
                                    </p:animClr>
                                    <p:set>
                                      <p:cBhvr>
                                        <p:cTn id="80" dur="100" fill="hold"/>
                                        <p:tgtEl>
                                          <p:spTgt spid="6">
                                            <p:txEl>
                                              <p:pRg st="6" end="6"/>
                                            </p:txEl>
                                          </p:spTgt>
                                        </p:tgtEl>
                                        <p:attrNameLst>
                                          <p:attrName>fill.type</p:attrName>
                                        </p:attrNameLst>
                                      </p:cBhvr>
                                      <p:to>
                                        <p:strVal val="solid"/>
                                      </p:to>
                                    </p:set>
                                    <p:set>
                                      <p:cBhvr>
                                        <p:cTn id="81" dur="100" fill="hold"/>
                                        <p:tgtEl>
                                          <p:spTgt spid="6">
                                            <p:txEl>
                                              <p:pRg st="6" end="6"/>
                                            </p:txEl>
                                          </p:spTgt>
                                        </p:tgtEl>
                                        <p:attrNameLst>
                                          <p:attrName>fill.on</p:attrName>
                                        </p:attrNameLst>
                                      </p:cBhvr>
                                      <p:to>
                                        <p:strVal val="true"/>
                                      </p:to>
                                    </p:set>
                                    <p:animRot by="120000">
                                      <p:cBhvr>
                                        <p:cTn id="82" dur="100" fill="hold">
                                          <p:stCondLst>
                                            <p:cond delay="0"/>
                                          </p:stCondLst>
                                        </p:cTn>
                                        <p:tgtEl>
                                          <p:spTgt spid="6">
                                            <p:txEl>
                                              <p:pRg st="6" end="6"/>
                                            </p:txEl>
                                          </p:spTgt>
                                        </p:tgtEl>
                                        <p:attrNameLst>
                                          <p:attrName>r</p:attrName>
                                        </p:attrNameLst>
                                      </p:cBhvr>
                                    </p:animRot>
                                    <p:animRot by="-240000">
                                      <p:cBhvr>
                                        <p:cTn id="83" dur="200" fill="hold">
                                          <p:stCondLst>
                                            <p:cond delay="200"/>
                                          </p:stCondLst>
                                        </p:cTn>
                                        <p:tgtEl>
                                          <p:spTgt spid="6">
                                            <p:txEl>
                                              <p:pRg st="6" end="6"/>
                                            </p:txEl>
                                          </p:spTgt>
                                        </p:tgtEl>
                                        <p:attrNameLst>
                                          <p:attrName>r</p:attrName>
                                        </p:attrNameLst>
                                      </p:cBhvr>
                                    </p:animRot>
                                    <p:animRot by="240000">
                                      <p:cBhvr>
                                        <p:cTn id="84" dur="200" fill="hold">
                                          <p:stCondLst>
                                            <p:cond delay="400"/>
                                          </p:stCondLst>
                                        </p:cTn>
                                        <p:tgtEl>
                                          <p:spTgt spid="6">
                                            <p:txEl>
                                              <p:pRg st="6" end="6"/>
                                            </p:txEl>
                                          </p:spTgt>
                                        </p:tgtEl>
                                        <p:attrNameLst>
                                          <p:attrName>r</p:attrName>
                                        </p:attrNameLst>
                                      </p:cBhvr>
                                    </p:animRot>
                                    <p:animRot by="-240000">
                                      <p:cBhvr>
                                        <p:cTn id="85" dur="200" fill="hold">
                                          <p:stCondLst>
                                            <p:cond delay="600"/>
                                          </p:stCondLst>
                                        </p:cTn>
                                        <p:tgtEl>
                                          <p:spTgt spid="6">
                                            <p:txEl>
                                              <p:pRg st="6" end="6"/>
                                            </p:txEl>
                                          </p:spTgt>
                                        </p:tgtEl>
                                        <p:attrNameLst>
                                          <p:attrName>r</p:attrName>
                                        </p:attrNameLst>
                                      </p:cBhvr>
                                    </p:animRot>
                                    <p:animRot by="120000">
                                      <p:cBhvr>
                                        <p:cTn id="86" dur="200" fill="hold">
                                          <p:stCondLst>
                                            <p:cond delay="800"/>
                                          </p:stCondLst>
                                        </p:cTn>
                                        <p:tgtEl>
                                          <p:spTgt spid="6">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14400"/>
          </a:xfrm>
        </p:spPr>
        <p:txBody>
          <a:bodyPr>
            <a:noAutofit/>
          </a:bodyPr>
          <a:lstStyle/>
          <a:p>
            <a:pPr>
              <a:defRPr/>
            </a:pPr>
            <a:r>
              <a:rPr lang="en-US" sz="3200" b="1" dirty="0" smtClean="0"/>
              <a:t>The Consequences: Too many Students Read at too low a level</a:t>
            </a:r>
            <a:endParaRPr lang="en-US" sz="3200" b="1" dirty="0"/>
          </a:p>
        </p:txBody>
      </p:sp>
      <p:sp>
        <p:nvSpPr>
          <p:cNvPr id="19459" name="Content Placeholder 2"/>
          <p:cNvSpPr>
            <a:spLocks noGrp="1"/>
          </p:cNvSpPr>
          <p:nvPr>
            <p:ph sz="quarter" idx="1"/>
          </p:nvPr>
        </p:nvSpPr>
        <p:spPr>
          <a:xfrm>
            <a:off x="612775" y="1600200"/>
            <a:ext cx="8153400" cy="4495800"/>
          </a:xfrm>
        </p:spPr>
        <p:txBody>
          <a:bodyPr/>
          <a:lstStyle/>
          <a:p>
            <a:r>
              <a:rPr lang="en-US" sz="2400" dirty="0" smtClean="0"/>
              <a:t>Students need to take remedial, no-credit courses when they reach college.</a:t>
            </a:r>
          </a:p>
          <a:p>
            <a:r>
              <a:rPr lang="en-US" sz="2400" dirty="0" smtClean="0"/>
              <a:t>Only 30% of these students will graduate (Wirt, Choy, Rooney, </a:t>
            </a:r>
            <a:r>
              <a:rPr lang="en-US" sz="2400" dirty="0" err="1" smtClean="0"/>
              <a:t>Provasnik</a:t>
            </a:r>
            <a:r>
              <a:rPr lang="en-US" sz="2400" dirty="0" smtClean="0"/>
              <a:t>, &amp; Tobin, 2004).</a:t>
            </a:r>
          </a:p>
          <a:p>
            <a:r>
              <a:rPr lang="en-US" sz="2400" dirty="0" smtClean="0"/>
              <a:t>Reading Levels among adults are also low, reading proficiency has declined 15% since 1992 (Wirt, Choy, Rooney, </a:t>
            </a:r>
            <a:r>
              <a:rPr lang="en-US" sz="2400" dirty="0" err="1" smtClean="0"/>
              <a:t>Provasnik</a:t>
            </a:r>
            <a:r>
              <a:rPr lang="en-US" sz="2400" dirty="0" smtClean="0"/>
              <a:t>, </a:t>
            </a:r>
            <a:r>
              <a:rPr lang="en-US" sz="2400" dirty="0" err="1" smtClean="0"/>
              <a:t>Sen</a:t>
            </a:r>
            <a:r>
              <a:rPr lang="en-US" sz="2400" dirty="0" smtClean="0"/>
              <a:t> &amp; Tobin, 2004).</a:t>
            </a:r>
          </a:p>
          <a:p>
            <a:r>
              <a:rPr lang="en-US" sz="2400" dirty="0" smtClean="0"/>
              <a:t>The percentage of adults who read regularly has dropped from 54% in 1992 to 46% in 2002.</a:t>
            </a:r>
          </a:p>
          <a:p>
            <a:r>
              <a:rPr lang="en-US" sz="2400" dirty="0" smtClean="0"/>
              <a:t>“A turning away from complex text is likely to lead to a general impoverishment of knowledge…and the decline of richness of text itself.”  (CCSS Appendix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Effect transition="in" filter="fade">
                                      <p:cBhvr>
                                        <p:cTn id="14" dur="1000"/>
                                        <p:tgtEl>
                                          <p:spTgt spid="19459">
                                            <p:txEl>
                                              <p:pRg st="1" end="1"/>
                                            </p:txEl>
                                          </p:spTgt>
                                        </p:tgtEl>
                                      </p:cBhvr>
                                    </p:animEffect>
                                    <p:anim calcmode="lin" valueType="num">
                                      <p:cBhvr>
                                        <p:cTn id="15"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1000"/>
                                        <p:tgtEl>
                                          <p:spTgt spid="19459">
                                            <p:txEl>
                                              <p:pRg st="2" end="2"/>
                                            </p:txEl>
                                          </p:spTgt>
                                        </p:tgtEl>
                                      </p:cBhvr>
                                    </p:animEffect>
                                    <p:anim calcmode="lin" valueType="num">
                                      <p:cBhvr>
                                        <p:cTn id="22"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Effect transition="in" filter="fade">
                                      <p:cBhvr>
                                        <p:cTn id="28" dur="1000"/>
                                        <p:tgtEl>
                                          <p:spTgt spid="19459">
                                            <p:txEl>
                                              <p:pRg st="3" end="3"/>
                                            </p:txEl>
                                          </p:spTgt>
                                        </p:tgtEl>
                                      </p:cBhvr>
                                    </p:animEffect>
                                    <p:anim calcmode="lin" valueType="num">
                                      <p:cBhvr>
                                        <p:cTn id="29"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459">
                                            <p:txEl>
                                              <p:pRg st="4" end="4"/>
                                            </p:txEl>
                                          </p:spTgt>
                                        </p:tgtEl>
                                        <p:attrNameLst>
                                          <p:attrName>style.visibility</p:attrName>
                                        </p:attrNameLst>
                                      </p:cBhvr>
                                      <p:to>
                                        <p:strVal val="visible"/>
                                      </p:to>
                                    </p:set>
                                    <p:animEffect transition="in" filter="fade">
                                      <p:cBhvr>
                                        <p:cTn id="35" dur="1000"/>
                                        <p:tgtEl>
                                          <p:spTgt spid="19459">
                                            <p:txEl>
                                              <p:pRg st="4" end="4"/>
                                            </p:txEl>
                                          </p:spTgt>
                                        </p:tgtEl>
                                      </p:cBhvr>
                                    </p:animEffect>
                                    <p:anim calcmode="lin" valueType="num">
                                      <p:cBhvr>
                                        <p:cTn id="36"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94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609600"/>
            <a:ext cx="8153400" cy="990600"/>
          </a:xfrm>
        </p:spPr>
        <p:txBody>
          <a:bodyPr>
            <a:normAutofit fontScale="90000"/>
          </a:bodyPr>
          <a:lstStyle/>
          <a:p>
            <a:r>
              <a:rPr lang="en-US" sz="3200" dirty="0" smtClean="0"/>
              <a:t/>
            </a:r>
            <a:br>
              <a:rPr lang="en-US" sz="3200" dirty="0" smtClean="0"/>
            </a:br>
            <a:r>
              <a:rPr lang="en-US" sz="3100" b="1" dirty="0" smtClean="0"/>
              <a:t>A Strong Emphasis on Independence and Informational Texts</a:t>
            </a:r>
            <a:br>
              <a:rPr lang="en-US" sz="3100" b="1" dirty="0" smtClean="0"/>
            </a:br>
            <a:endParaRPr lang="en-US" sz="3100" b="1" dirty="0" smtClean="0"/>
          </a:p>
        </p:txBody>
      </p:sp>
      <p:sp>
        <p:nvSpPr>
          <p:cNvPr id="21507" name="Content Placeholder 2"/>
          <p:cNvSpPr>
            <a:spLocks noGrp="1"/>
          </p:cNvSpPr>
          <p:nvPr>
            <p:ph sz="quarter" idx="1"/>
          </p:nvPr>
        </p:nvSpPr>
        <p:spPr>
          <a:xfrm>
            <a:off x="609600" y="1828800"/>
            <a:ext cx="8153400" cy="4495800"/>
          </a:xfrm>
        </p:spPr>
        <p:txBody>
          <a:bodyPr>
            <a:normAutofit fontScale="92500"/>
          </a:bodyPr>
          <a:lstStyle/>
          <a:p>
            <a:r>
              <a:rPr lang="en-US" sz="2400" dirty="0" smtClean="0"/>
              <a:t>More </a:t>
            </a:r>
            <a:r>
              <a:rPr lang="en-US" sz="2400" b="1" dirty="0" smtClean="0"/>
              <a:t>Informational Text</a:t>
            </a:r>
            <a:r>
              <a:rPr lang="en-US" sz="2400" dirty="0" smtClean="0"/>
              <a:t> is emphasized as well:</a:t>
            </a:r>
          </a:p>
          <a:p>
            <a:r>
              <a:rPr lang="en-US" sz="2400" dirty="0" smtClean="0"/>
              <a:t>Expository text makes up the vast majority of the required reading in college and the workplace. (Achieve, 2007)</a:t>
            </a:r>
          </a:p>
          <a:p>
            <a:r>
              <a:rPr lang="en-US" sz="2400" dirty="0" smtClean="0"/>
              <a:t>Students are asked to read very little expository text in the school day-as little as 7 to 15 percent at the middle school level. (</a:t>
            </a:r>
            <a:r>
              <a:rPr lang="en-US" sz="2400" dirty="0" err="1" smtClean="0"/>
              <a:t>Yopp</a:t>
            </a:r>
            <a:r>
              <a:rPr lang="en-US" sz="2400" dirty="0" smtClean="0"/>
              <a:t> and </a:t>
            </a:r>
            <a:r>
              <a:rPr lang="en-US" sz="2400" dirty="0" err="1" smtClean="0"/>
              <a:t>Yopp</a:t>
            </a:r>
            <a:r>
              <a:rPr lang="en-US" sz="2400" dirty="0" smtClean="0"/>
              <a:t>, 2006)</a:t>
            </a:r>
          </a:p>
          <a:p>
            <a:r>
              <a:rPr lang="en-US" sz="2400" dirty="0" smtClean="0"/>
              <a:t>“There is also evidence that current standards, curriculum, and instructional practice have not done enough to foster the </a:t>
            </a:r>
            <a:r>
              <a:rPr lang="en-US" sz="2400" dirty="0" smtClean="0">
                <a:solidFill>
                  <a:srgbClr val="FF0000"/>
                </a:solidFill>
              </a:rPr>
              <a:t>independent reading </a:t>
            </a:r>
            <a:r>
              <a:rPr lang="en-US" sz="2400" dirty="0" smtClean="0"/>
              <a:t>of complex texts so crucial for college and career readiness, particularly in the case of informational texts.” (CCSS, Appendix 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228600" y="685800"/>
            <a:ext cx="7167034" cy="838200"/>
          </a:xfrm>
        </p:spPr>
        <p:txBody>
          <a:bodyPr/>
          <a:lstStyle/>
          <a:p>
            <a:pPr eaLnBrk="1" hangingPunct="1"/>
            <a:r>
              <a:rPr lang="en-US" sz="3200" b="1" dirty="0" smtClean="0">
                <a:ea typeface="Geneva" pitchFamily="34" charset="0"/>
                <a:cs typeface="Geneva" pitchFamily="34" charset="0"/>
              </a:rPr>
              <a:t>Use the Standards as a Roadmap</a:t>
            </a:r>
          </a:p>
        </p:txBody>
      </p:sp>
      <p:sp>
        <p:nvSpPr>
          <p:cNvPr id="21508" name="Slide Number Placeholder 3"/>
          <p:cNvSpPr>
            <a:spLocks noGrp="1"/>
          </p:cNvSpPr>
          <p:nvPr>
            <p:ph type="sldNum" sz="quarter" idx="12"/>
          </p:nvPr>
        </p:nvSpPr>
        <p:spPr bwMode="auto">
          <a:extLst/>
        </p:spPr>
        <p:txBody>
          <a:bodyPr wrap="square" numCol="1" compatLnSpc="1">
            <a:prstTxWarp prst="textNoShape">
              <a:avLst/>
            </a:prstTxWarp>
            <a:norm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E708D69-417F-474F-A6C7-2EAF86496D19}" type="slidenum">
              <a:rPr lang="en-US" smtClean="0">
                <a:solidFill>
                  <a:schemeClr val="bg1"/>
                </a:solidFill>
              </a:rPr>
              <a:pPr fontAlgn="base">
                <a:spcBef>
                  <a:spcPct val="0"/>
                </a:spcBef>
                <a:spcAft>
                  <a:spcPct val="0"/>
                </a:spcAft>
                <a:defRPr/>
              </a:pPr>
              <a:t>14</a:t>
            </a:fld>
            <a:endParaRPr lang="en-US" dirty="0" smtClean="0">
              <a:solidFill>
                <a:schemeClr val="bg1"/>
              </a:solidFill>
            </a:endParaRPr>
          </a:p>
        </p:txBody>
      </p:sp>
      <p:sp>
        <p:nvSpPr>
          <p:cNvPr id="2" name="Content Placeholder 1"/>
          <p:cNvSpPr>
            <a:spLocks noGrp="1"/>
          </p:cNvSpPr>
          <p:nvPr>
            <p:ph sz="quarter" idx="1"/>
          </p:nvPr>
        </p:nvSpPr>
        <p:spPr>
          <a:xfrm>
            <a:off x="76200" y="1676400"/>
            <a:ext cx="9144000" cy="4892675"/>
          </a:xfrm>
        </p:spPr>
        <p:txBody>
          <a:bodyPr>
            <a:normAutofit lnSpcReduction="10000"/>
          </a:bodyPr>
          <a:lstStyle/>
          <a:p>
            <a:pPr marL="320040" indent="-320040" fontAlgn="auto">
              <a:spcAft>
                <a:spcPts val="0"/>
              </a:spcAft>
              <a:buNone/>
              <a:defRPr/>
            </a:pPr>
            <a:r>
              <a:rPr lang="en-US" sz="2800" b="1" dirty="0" smtClean="0">
                <a:ea typeface="Geneva"/>
                <a:cs typeface="Geneva"/>
              </a:rPr>
              <a:t>Specifically, within Reading Standard #10:</a:t>
            </a:r>
          </a:p>
          <a:p>
            <a:pPr marL="320040" indent="-320040" fontAlgn="auto">
              <a:spcAft>
                <a:spcPts val="0"/>
              </a:spcAft>
              <a:buNone/>
              <a:defRPr/>
            </a:pPr>
            <a:r>
              <a:rPr lang="en-US" sz="2800" dirty="0" smtClean="0">
                <a:solidFill>
                  <a:srgbClr val="7030A0"/>
                </a:solidFill>
                <a:ea typeface="Geneva"/>
                <a:cs typeface="Geneva"/>
              </a:rPr>
              <a:t>College and Career Readiness Anchor Standard: </a:t>
            </a:r>
          </a:p>
          <a:p>
            <a:pPr marL="320040" indent="-320040" fontAlgn="auto">
              <a:spcAft>
                <a:spcPts val="0"/>
              </a:spcAft>
              <a:buNone/>
              <a:defRPr/>
            </a:pPr>
            <a:r>
              <a:rPr lang="en-US" sz="2600" dirty="0" smtClean="0">
                <a:ea typeface="Geneva"/>
                <a:cs typeface="Geneva"/>
              </a:rPr>
              <a:t>R.CCR.10. Read and comprehend </a:t>
            </a:r>
            <a:r>
              <a:rPr lang="en-US" sz="2600" b="1" dirty="0" smtClean="0">
                <a:ea typeface="Geneva"/>
                <a:cs typeface="Geneva"/>
              </a:rPr>
              <a:t>complex literary and informational texts </a:t>
            </a:r>
            <a:r>
              <a:rPr lang="en-US" sz="2600" dirty="0" smtClean="0">
                <a:ea typeface="Geneva"/>
                <a:cs typeface="Geneva"/>
              </a:rPr>
              <a:t>independently and proficiently.</a:t>
            </a:r>
          </a:p>
          <a:p>
            <a:pPr marL="320040" indent="-320040" fontAlgn="auto">
              <a:spcAft>
                <a:spcPts val="0"/>
              </a:spcAft>
              <a:buNone/>
              <a:defRPr/>
            </a:pPr>
            <a:endParaRPr lang="en-US" dirty="0" smtClean="0">
              <a:solidFill>
                <a:srgbClr val="7030A0"/>
              </a:solidFill>
              <a:ea typeface="Geneva"/>
              <a:cs typeface="Geneva"/>
            </a:endParaRPr>
          </a:p>
          <a:p>
            <a:pPr marL="320040" indent="-320040" fontAlgn="auto">
              <a:spcAft>
                <a:spcPts val="0"/>
              </a:spcAft>
              <a:buNone/>
              <a:defRPr/>
            </a:pPr>
            <a:r>
              <a:rPr lang="en-US" sz="2800" dirty="0" smtClean="0">
                <a:solidFill>
                  <a:srgbClr val="7030A0"/>
                </a:solidFill>
                <a:ea typeface="Geneva"/>
                <a:cs typeface="Geneva"/>
              </a:rPr>
              <a:t>Example Grade-level Common Core Standard (6</a:t>
            </a:r>
            <a:r>
              <a:rPr lang="en-US" sz="2800" baseline="30000" dirty="0" smtClean="0">
                <a:solidFill>
                  <a:srgbClr val="7030A0"/>
                </a:solidFill>
                <a:ea typeface="Geneva"/>
                <a:cs typeface="Geneva"/>
              </a:rPr>
              <a:t>th</a:t>
            </a:r>
            <a:r>
              <a:rPr lang="en-US" sz="2800" dirty="0" smtClean="0">
                <a:solidFill>
                  <a:srgbClr val="7030A0"/>
                </a:solidFill>
                <a:ea typeface="Geneva"/>
                <a:cs typeface="Geneva"/>
              </a:rPr>
              <a:t>grade): </a:t>
            </a:r>
          </a:p>
          <a:p>
            <a:pPr marL="320040" indent="-320040" fontAlgn="auto">
              <a:spcAft>
                <a:spcPts val="0"/>
              </a:spcAft>
              <a:buNone/>
              <a:defRPr/>
            </a:pPr>
            <a:r>
              <a:rPr lang="en-US" sz="2600" dirty="0" smtClean="0">
                <a:ea typeface="Geneva"/>
                <a:cs typeface="Geneva"/>
              </a:rPr>
              <a:t>RI.6.10. By the end of the year, read and comprehend literary nonfiction in the grades 6-8 </a:t>
            </a:r>
            <a:r>
              <a:rPr lang="en-US" sz="2600" b="1" dirty="0" smtClean="0">
                <a:ea typeface="Geneva"/>
                <a:cs typeface="Geneva"/>
              </a:rPr>
              <a:t>text</a:t>
            </a:r>
            <a:r>
              <a:rPr lang="en-US" sz="2600" dirty="0" smtClean="0">
                <a:ea typeface="Geneva"/>
                <a:cs typeface="Geneva"/>
              </a:rPr>
              <a:t> </a:t>
            </a:r>
            <a:r>
              <a:rPr lang="en-US" sz="2600" b="1" dirty="0" smtClean="0">
                <a:ea typeface="Geneva"/>
                <a:cs typeface="Geneva"/>
              </a:rPr>
              <a:t>complexity band</a:t>
            </a:r>
            <a:r>
              <a:rPr lang="en-US" sz="2600" dirty="0" smtClean="0">
                <a:ea typeface="Geneva"/>
                <a:cs typeface="Geneva"/>
              </a:rPr>
              <a:t> proficiently, with scaffolding as needed at the high end of the range.</a:t>
            </a:r>
          </a:p>
        </p:txBody>
      </p:sp>
      <p:sp>
        <p:nvSpPr>
          <p:cNvPr id="20485" name="Rectangle 4"/>
          <p:cNvSpPr>
            <a:spLocks noChangeArrowheads="1"/>
          </p:cNvSpPr>
          <p:nvPr/>
        </p:nvSpPr>
        <p:spPr bwMode="auto">
          <a:xfrm>
            <a:off x="2532063" y="6199188"/>
            <a:ext cx="6459537" cy="369887"/>
          </a:xfrm>
          <a:prstGeom prst="rect">
            <a:avLst/>
          </a:prstGeom>
          <a:noFill/>
          <a:ln w="9525">
            <a:noFill/>
            <a:miter lim="800000"/>
            <a:headEnd/>
            <a:tailEnd/>
          </a:ln>
        </p:spPr>
        <p:txBody>
          <a:bodyPr>
            <a:spAutoFit/>
          </a:bodyPr>
          <a:lstStyle/>
          <a:p>
            <a:r>
              <a:rPr lang="en-US">
                <a:latin typeface="Tw Cen MT" pitchFamily="34" charset="0"/>
              </a:rPr>
              <a:t>                  </a:t>
            </a:r>
          </a:p>
        </p:txBody>
      </p:sp>
      <p:sp>
        <p:nvSpPr>
          <p:cNvPr id="20486" name="TextBox 6"/>
          <p:cNvSpPr txBox="1">
            <a:spLocks noChangeArrowheads="1"/>
          </p:cNvSpPr>
          <p:nvPr/>
        </p:nvSpPr>
        <p:spPr bwMode="auto">
          <a:xfrm>
            <a:off x="381000" y="5943600"/>
            <a:ext cx="8534400" cy="523875"/>
          </a:xfrm>
          <a:prstGeom prst="rect">
            <a:avLst/>
          </a:prstGeom>
          <a:noFill/>
          <a:ln w="9525">
            <a:noFill/>
            <a:miter lim="800000"/>
            <a:headEnd/>
            <a:tailEnd/>
          </a:ln>
        </p:spPr>
        <p:txBody>
          <a:bodyPr>
            <a:spAutoFit/>
          </a:bodyPr>
          <a:lstStyle/>
          <a:p>
            <a:endParaRPr lang="en-US" sz="1400"/>
          </a:p>
          <a:p>
            <a:r>
              <a:rPr lang="en-US" sz="1400"/>
              <a:t>(National Governors Association Center for Best Practices, Council of Chief State School Officers, 2010)</a:t>
            </a:r>
          </a:p>
        </p:txBody>
      </p:sp>
      <p:pic>
        <p:nvPicPr>
          <p:cNvPr id="4098" name="Picture 2" descr="C:\Users\jbrown\AppData\Local\Microsoft\Windows\Temporary Internet Files\Content.IE5\9DUAT0NU\MP9003829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85800"/>
            <a:ext cx="16764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l="31039" t="13542" r="16252" b="625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l="31039" t="13542" r="16252" b="6250"/>
          <a:stretch>
            <a:fillRect/>
          </a:stretch>
        </p:blipFill>
        <p:spPr bwMode="auto">
          <a:xfrm>
            <a:off x="0" y="1066800"/>
            <a:ext cx="7696200" cy="5791200"/>
          </a:xfrm>
          <a:prstGeom prst="rect">
            <a:avLst/>
          </a:prstGeom>
          <a:noFill/>
          <a:ln w="9525">
            <a:noFill/>
            <a:miter lim="800000"/>
            <a:headEnd/>
            <a:tailEnd/>
          </a:ln>
        </p:spPr>
      </p:pic>
      <p:sp>
        <p:nvSpPr>
          <p:cNvPr id="3" name="Title 2"/>
          <p:cNvSpPr>
            <a:spLocks noGrp="1"/>
          </p:cNvSpPr>
          <p:nvPr>
            <p:ph type="title" idx="4294967295"/>
          </p:nvPr>
        </p:nvSpPr>
        <p:spPr>
          <a:xfrm>
            <a:off x="0" y="457200"/>
            <a:ext cx="9144000" cy="838200"/>
          </a:xfrm>
        </p:spPr>
        <p:txBody>
          <a:bodyPr/>
          <a:lstStyle/>
          <a:p>
            <a:pPr>
              <a:defRPr/>
            </a:pPr>
            <a:r>
              <a:rPr lang="en-US" sz="2400" b="1" dirty="0" smtClean="0">
                <a:solidFill>
                  <a:schemeClr val="tx2">
                    <a:lumMod val="75000"/>
                  </a:schemeClr>
                </a:solidFill>
              </a:rPr>
              <a:t>Grade Bands</a:t>
            </a:r>
            <a:endParaRPr lang="en-US" sz="2400" b="1" dirty="0">
              <a:solidFill>
                <a:schemeClr val="tx2">
                  <a:lumMod val="75000"/>
                </a:schemeClr>
              </a:solidFill>
            </a:endParaRPr>
          </a:p>
        </p:txBody>
      </p:sp>
      <p:sp>
        <p:nvSpPr>
          <p:cNvPr id="17" name="Curved Left Arrow 16"/>
          <p:cNvSpPr/>
          <p:nvPr/>
        </p:nvSpPr>
        <p:spPr>
          <a:xfrm>
            <a:off x="7696200" y="1676400"/>
            <a:ext cx="731838" cy="533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Curved Left Arrow 17"/>
          <p:cNvSpPr/>
          <p:nvPr/>
        </p:nvSpPr>
        <p:spPr>
          <a:xfrm>
            <a:off x="7696200" y="2438400"/>
            <a:ext cx="731838" cy="533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 name="Curved Left Arrow 18"/>
          <p:cNvSpPr/>
          <p:nvPr/>
        </p:nvSpPr>
        <p:spPr>
          <a:xfrm>
            <a:off x="7772400" y="3048000"/>
            <a:ext cx="731838" cy="1295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 name="Curved Left Arrow 19"/>
          <p:cNvSpPr/>
          <p:nvPr/>
        </p:nvSpPr>
        <p:spPr>
          <a:xfrm>
            <a:off x="7772400" y="4572000"/>
            <a:ext cx="731838" cy="990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Curved Left Arrow 20"/>
          <p:cNvSpPr/>
          <p:nvPr/>
        </p:nvSpPr>
        <p:spPr>
          <a:xfrm>
            <a:off x="7772400" y="5791200"/>
            <a:ext cx="731838" cy="838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561" name="TextBox 21"/>
          <p:cNvSpPr txBox="1">
            <a:spLocks noChangeArrowheads="1"/>
          </p:cNvSpPr>
          <p:nvPr/>
        </p:nvSpPr>
        <p:spPr bwMode="auto">
          <a:xfrm>
            <a:off x="8305800" y="1752600"/>
            <a:ext cx="774700" cy="369888"/>
          </a:xfrm>
          <a:prstGeom prst="rect">
            <a:avLst/>
          </a:prstGeom>
          <a:noFill/>
          <a:ln w="9525">
            <a:noFill/>
            <a:miter lim="800000"/>
            <a:headEnd/>
            <a:tailEnd/>
          </a:ln>
        </p:spPr>
        <p:txBody>
          <a:bodyPr wrap="none">
            <a:spAutoFit/>
          </a:bodyPr>
          <a:lstStyle/>
          <a:p>
            <a:r>
              <a:rPr lang="en-US"/>
              <a:t>    2-3</a:t>
            </a:r>
          </a:p>
        </p:txBody>
      </p:sp>
      <p:sp>
        <p:nvSpPr>
          <p:cNvPr id="23562" name="TextBox 23"/>
          <p:cNvSpPr txBox="1">
            <a:spLocks noChangeArrowheads="1"/>
          </p:cNvSpPr>
          <p:nvPr/>
        </p:nvSpPr>
        <p:spPr bwMode="auto">
          <a:xfrm>
            <a:off x="8305800" y="2438400"/>
            <a:ext cx="774700" cy="369888"/>
          </a:xfrm>
          <a:prstGeom prst="rect">
            <a:avLst/>
          </a:prstGeom>
          <a:noFill/>
          <a:ln w="9525">
            <a:noFill/>
            <a:miter lim="800000"/>
            <a:headEnd/>
            <a:tailEnd/>
          </a:ln>
        </p:spPr>
        <p:txBody>
          <a:bodyPr wrap="none">
            <a:spAutoFit/>
          </a:bodyPr>
          <a:lstStyle/>
          <a:p>
            <a:r>
              <a:rPr lang="en-US"/>
              <a:t>    4-5</a:t>
            </a:r>
          </a:p>
        </p:txBody>
      </p:sp>
      <p:sp>
        <p:nvSpPr>
          <p:cNvPr id="23563" name="TextBox 24"/>
          <p:cNvSpPr txBox="1">
            <a:spLocks noChangeArrowheads="1"/>
          </p:cNvSpPr>
          <p:nvPr/>
        </p:nvSpPr>
        <p:spPr bwMode="auto">
          <a:xfrm>
            <a:off x="8497888" y="3581400"/>
            <a:ext cx="582612" cy="369888"/>
          </a:xfrm>
          <a:prstGeom prst="rect">
            <a:avLst/>
          </a:prstGeom>
          <a:noFill/>
          <a:ln w="9525">
            <a:noFill/>
            <a:miter lim="800000"/>
            <a:headEnd/>
            <a:tailEnd/>
          </a:ln>
        </p:spPr>
        <p:txBody>
          <a:bodyPr wrap="none">
            <a:spAutoFit/>
          </a:bodyPr>
          <a:lstStyle/>
          <a:p>
            <a:r>
              <a:rPr lang="en-US"/>
              <a:t> 6-8</a:t>
            </a:r>
          </a:p>
        </p:txBody>
      </p:sp>
      <p:sp>
        <p:nvSpPr>
          <p:cNvPr id="23564" name="TextBox 25"/>
          <p:cNvSpPr txBox="1">
            <a:spLocks noChangeArrowheads="1"/>
          </p:cNvSpPr>
          <p:nvPr/>
        </p:nvSpPr>
        <p:spPr bwMode="auto">
          <a:xfrm>
            <a:off x="8497888" y="4800600"/>
            <a:ext cx="646112" cy="369888"/>
          </a:xfrm>
          <a:prstGeom prst="rect">
            <a:avLst/>
          </a:prstGeom>
          <a:noFill/>
          <a:ln w="9525">
            <a:noFill/>
            <a:miter lim="800000"/>
            <a:headEnd/>
            <a:tailEnd/>
          </a:ln>
        </p:spPr>
        <p:txBody>
          <a:bodyPr wrap="none">
            <a:spAutoFit/>
          </a:bodyPr>
          <a:lstStyle/>
          <a:p>
            <a:r>
              <a:rPr lang="en-US"/>
              <a:t>9-10</a:t>
            </a:r>
          </a:p>
        </p:txBody>
      </p:sp>
      <p:sp>
        <p:nvSpPr>
          <p:cNvPr id="23565" name="TextBox 26"/>
          <p:cNvSpPr txBox="1">
            <a:spLocks noChangeArrowheads="1"/>
          </p:cNvSpPr>
          <p:nvPr/>
        </p:nvSpPr>
        <p:spPr bwMode="auto">
          <a:xfrm>
            <a:off x="8386763" y="6019800"/>
            <a:ext cx="820737" cy="369888"/>
          </a:xfrm>
          <a:prstGeom prst="rect">
            <a:avLst/>
          </a:prstGeom>
          <a:noFill/>
          <a:ln w="9525">
            <a:noFill/>
            <a:miter lim="800000"/>
            <a:headEnd/>
            <a:tailEnd/>
          </a:ln>
        </p:spPr>
        <p:txBody>
          <a:bodyPr wrap="none">
            <a:spAutoFit/>
          </a:bodyPr>
          <a:lstStyle/>
          <a:p>
            <a:r>
              <a:rPr lang="en-US"/>
              <a:t> 11-12</a:t>
            </a:r>
          </a:p>
        </p:txBody>
      </p:sp>
      <p:sp>
        <p:nvSpPr>
          <p:cNvPr id="28" name="Curved Left Arrow 27"/>
          <p:cNvSpPr/>
          <p:nvPr/>
        </p:nvSpPr>
        <p:spPr>
          <a:xfrm>
            <a:off x="7696200" y="1143000"/>
            <a:ext cx="731838" cy="381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568" name="TextBox 31"/>
          <p:cNvSpPr txBox="1">
            <a:spLocks noChangeArrowheads="1"/>
          </p:cNvSpPr>
          <p:nvPr/>
        </p:nvSpPr>
        <p:spPr bwMode="auto">
          <a:xfrm>
            <a:off x="8305800" y="1066800"/>
            <a:ext cx="863600" cy="369888"/>
          </a:xfrm>
          <a:prstGeom prst="rect">
            <a:avLst/>
          </a:prstGeom>
          <a:noFill/>
          <a:ln w="9525">
            <a:noFill/>
            <a:miter lim="800000"/>
            <a:headEnd/>
            <a:tailEnd/>
          </a:ln>
        </p:spPr>
        <p:txBody>
          <a:bodyPr wrap="none">
            <a:spAutoFit/>
          </a:bodyPr>
          <a:lstStyle/>
          <a:p>
            <a:r>
              <a:rPr lang="en-US" dirty="0"/>
              <a:t>    K-1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533400"/>
            <a:ext cx="8153400" cy="1143000"/>
          </a:xfrm>
        </p:spPr>
        <p:txBody>
          <a:bodyPr>
            <a:normAutofit/>
          </a:bodyPr>
          <a:lstStyle/>
          <a:p>
            <a:r>
              <a:rPr lang="en-US" sz="3200" b="1" dirty="0" smtClean="0"/>
              <a:t>Know Your Readers: A Word of Caution</a:t>
            </a:r>
          </a:p>
        </p:txBody>
      </p:sp>
      <p:pic>
        <p:nvPicPr>
          <p:cNvPr id="5122" name="Picture 2" descr="C:\Users\jbrown\AppData\Local\Microsoft\Windows\Temporary Internet Files\Content.IE5\XXT70GVH\MP90040904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83" t="-11925" r="6683" b="11925"/>
          <a:stretch/>
        </p:blipFill>
        <p:spPr bwMode="auto">
          <a:xfrm>
            <a:off x="6539960" y="3608212"/>
            <a:ext cx="2462720" cy="2271891"/>
          </a:xfrm>
          <a:prstGeom prst="rect">
            <a:avLst/>
          </a:prstGeom>
          <a:noFill/>
          <a:extLst>
            <a:ext uri="{909E8E84-426E-40DD-AFC4-6F175D3DCCD1}">
              <a14:hiddenFill xmlns:a14="http://schemas.microsoft.com/office/drawing/2010/main">
                <a:solidFill>
                  <a:srgbClr val="FFFFFF"/>
                </a:solidFill>
              </a14:hiddenFill>
            </a:ext>
          </a:extLst>
        </p:spPr>
      </p:pic>
      <p:sp>
        <p:nvSpPr>
          <p:cNvPr id="24579" name="Content Placeholder 2"/>
          <p:cNvSpPr>
            <a:spLocks noGrp="1"/>
          </p:cNvSpPr>
          <p:nvPr>
            <p:ph sz="quarter" idx="1"/>
          </p:nvPr>
        </p:nvSpPr>
        <p:spPr>
          <a:xfrm>
            <a:off x="304800" y="1524000"/>
            <a:ext cx="6702425" cy="4495800"/>
          </a:xfrm>
        </p:spPr>
        <p:txBody>
          <a:bodyPr>
            <a:normAutofit fontScale="92500" lnSpcReduction="10000"/>
          </a:bodyPr>
          <a:lstStyle/>
          <a:p>
            <a:r>
              <a:rPr lang="en-US" sz="2600" dirty="0" smtClean="0"/>
              <a:t>Students may not be ready to </a:t>
            </a:r>
            <a:r>
              <a:rPr lang="en-US" sz="2600" b="1" dirty="0" smtClean="0"/>
              <a:t>independently read texts</a:t>
            </a:r>
            <a:r>
              <a:rPr lang="en-US" sz="2600" dirty="0" smtClean="0"/>
              <a:t> that are above their reading level.</a:t>
            </a:r>
          </a:p>
          <a:p>
            <a:endParaRPr lang="en-US" sz="2600" dirty="0" smtClean="0"/>
          </a:p>
          <a:p>
            <a:r>
              <a:rPr lang="en-US" sz="2600" dirty="0" smtClean="0"/>
              <a:t>When using </a:t>
            </a:r>
            <a:r>
              <a:rPr lang="en-US" sz="2600" b="1" dirty="0" smtClean="0"/>
              <a:t>complex</a:t>
            </a:r>
            <a:r>
              <a:rPr lang="en-US" sz="2600" dirty="0" smtClean="0"/>
              <a:t> texts, the instructor needs to </a:t>
            </a:r>
            <a:r>
              <a:rPr lang="en-US" sz="2600" b="1" dirty="0" smtClean="0"/>
              <a:t>assess student need</a:t>
            </a:r>
            <a:r>
              <a:rPr lang="en-US" sz="2600" dirty="0" smtClean="0"/>
              <a:t>, and </a:t>
            </a:r>
            <a:r>
              <a:rPr lang="en-US" sz="2600" b="1" dirty="0" smtClean="0"/>
              <a:t>apply scaffolding </a:t>
            </a:r>
            <a:r>
              <a:rPr lang="en-US" sz="2600" dirty="0" smtClean="0"/>
              <a:t>as needed, with the long-term goal of creating independent readers. </a:t>
            </a:r>
          </a:p>
          <a:p>
            <a:endParaRPr lang="en-US" sz="2600" dirty="0" smtClean="0"/>
          </a:p>
          <a:p>
            <a:r>
              <a:rPr lang="en-US" sz="2600" dirty="0" smtClean="0"/>
              <a:t>Research suggests that if students are assigned </a:t>
            </a:r>
            <a:r>
              <a:rPr lang="en-US" sz="2600" b="1" dirty="0" smtClean="0"/>
              <a:t>independent </a:t>
            </a:r>
            <a:r>
              <a:rPr lang="en-US" sz="2600" dirty="0" smtClean="0"/>
              <a:t>reading tasks that </a:t>
            </a:r>
          </a:p>
          <a:p>
            <a:pPr marL="0" indent="0">
              <a:buNone/>
            </a:pPr>
            <a:r>
              <a:rPr lang="en-US" sz="2600" dirty="0" smtClean="0"/>
              <a:t>    are </a:t>
            </a:r>
            <a:r>
              <a:rPr lang="en-US" sz="2600" b="1" dirty="0" smtClean="0"/>
              <a:t>above a student’s reading level</a:t>
            </a:r>
            <a:r>
              <a:rPr lang="en-US" sz="2600" dirty="0" smtClean="0"/>
              <a:t>, then   </a:t>
            </a:r>
          </a:p>
          <a:p>
            <a:pPr marL="0" indent="0">
              <a:buNone/>
            </a:pPr>
            <a:r>
              <a:rPr lang="en-US" sz="2600" dirty="0"/>
              <a:t> </a:t>
            </a:r>
            <a:r>
              <a:rPr lang="en-US" sz="2600" dirty="0" smtClean="0"/>
              <a:t>   reading ability does </a:t>
            </a:r>
            <a:r>
              <a:rPr lang="en-US" sz="2600" b="1" dirty="0" smtClean="0"/>
              <a:t>not i</a:t>
            </a:r>
            <a:r>
              <a:rPr lang="en-US" sz="2600" dirty="0" smtClean="0"/>
              <a:t>mprove.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609600"/>
            <a:ext cx="8991600" cy="838200"/>
          </a:xfrm>
          <a:prstGeom prst="rect">
            <a:avLst/>
          </a:prstGeom>
        </p:spPr>
        <p:txBody>
          <a:bodyPr anchor="ctr">
            <a:normAutofit/>
          </a:bodyPr>
          <a:lstStyle/>
          <a:p>
            <a:pPr marL="457200" eaLnBrk="0" fontAlgn="auto" hangingPunct="0">
              <a:spcBef>
                <a:spcPts val="0"/>
              </a:spcBef>
              <a:spcAft>
                <a:spcPts val="0"/>
              </a:spcAft>
              <a:defRPr/>
            </a:pPr>
            <a:endParaRPr lang="en-US" sz="3300" b="1" u="sng" kern="0" dirty="0">
              <a:solidFill>
                <a:schemeClr val="bg1"/>
              </a:solidFill>
              <a:latin typeface="+mj-lt"/>
              <a:ea typeface="Geneva" pitchFamily="-108" charset="-128"/>
              <a:cs typeface="Geneva" pitchFamily="-108" charset="-128"/>
            </a:endParaRPr>
          </a:p>
        </p:txBody>
      </p:sp>
      <p:sp>
        <p:nvSpPr>
          <p:cNvPr id="8" name="Rectangle 7"/>
          <p:cNvSpPr/>
          <p:nvPr/>
        </p:nvSpPr>
        <p:spPr>
          <a:xfrm>
            <a:off x="381000" y="667603"/>
            <a:ext cx="8229600" cy="830997"/>
          </a:xfrm>
          <a:prstGeom prst="rect">
            <a:avLst/>
          </a:prstGeom>
        </p:spPr>
        <p:txBody>
          <a:bodyPr>
            <a:spAutoFit/>
          </a:bodyPr>
          <a:lstStyle/>
          <a:p>
            <a:pPr marL="402336" lvl="1" indent="-287338" eaLnBrk="0" fontAlgn="auto" hangingPunct="0">
              <a:spcBef>
                <a:spcPts val="0"/>
              </a:spcBef>
              <a:spcAft>
                <a:spcPts val="600"/>
              </a:spcAft>
              <a:buClr>
                <a:srgbClr val="E4A11B"/>
              </a:buClr>
              <a:buSzPct val="75000"/>
              <a:defRPr/>
            </a:pPr>
            <a:r>
              <a:rPr lang="en-US" sz="2400" b="1" kern="0" dirty="0" smtClean="0">
                <a:latin typeface="Arial"/>
                <a:ea typeface="Geneva" pitchFamily="-108" charset="-128"/>
                <a:cs typeface="+mn-cs"/>
              </a:rPr>
              <a:t>Text </a:t>
            </a:r>
            <a:r>
              <a:rPr lang="en-US" sz="2400" b="1" kern="0" dirty="0">
                <a:latin typeface="Arial"/>
                <a:ea typeface="Geneva" pitchFamily="-108" charset="-128"/>
                <a:cs typeface="+mn-cs"/>
              </a:rPr>
              <a:t>complexity </a:t>
            </a:r>
            <a:r>
              <a:rPr lang="en-US" sz="2400" kern="0" dirty="0">
                <a:latin typeface="Arial"/>
                <a:ea typeface="Geneva" pitchFamily="-108" charset="-128"/>
                <a:cs typeface="+mn-cs"/>
              </a:rPr>
              <a:t>is defined </a:t>
            </a:r>
            <a:r>
              <a:rPr lang="en-US" sz="2400" kern="0" dirty="0" smtClean="0">
                <a:latin typeface="Arial"/>
                <a:ea typeface="Geneva" pitchFamily="-108" charset="-128"/>
                <a:cs typeface="+mn-cs"/>
              </a:rPr>
              <a:t>by three measures in the CCSS:</a:t>
            </a:r>
            <a:endParaRPr lang="en-US" sz="2400" kern="0" dirty="0">
              <a:latin typeface="Arial"/>
              <a:ea typeface="Geneva" pitchFamily="-108" charset="-128"/>
              <a:cs typeface="+mn-cs"/>
            </a:endParaRPr>
          </a:p>
        </p:txBody>
      </p:sp>
      <p:grpSp>
        <p:nvGrpSpPr>
          <p:cNvPr id="2" name="Group 20"/>
          <p:cNvGrpSpPr>
            <a:grpSpLocks/>
          </p:cNvGrpSpPr>
          <p:nvPr/>
        </p:nvGrpSpPr>
        <p:grpSpPr bwMode="auto">
          <a:xfrm>
            <a:off x="381000" y="2419049"/>
            <a:ext cx="6880225" cy="2741914"/>
            <a:chOff x="381704" y="2419049"/>
            <a:chExt cx="6879521" cy="2741913"/>
          </a:xfrm>
        </p:grpSpPr>
        <p:grpSp>
          <p:nvGrpSpPr>
            <p:cNvPr id="3" name="Group 8"/>
            <p:cNvGrpSpPr>
              <a:grpSpLocks/>
            </p:cNvGrpSpPr>
            <p:nvPr/>
          </p:nvGrpSpPr>
          <p:grpSpPr bwMode="auto">
            <a:xfrm>
              <a:off x="6502206" y="2419049"/>
              <a:ext cx="759019" cy="2741913"/>
              <a:chOff x="6502206" y="2419049"/>
              <a:chExt cx="759019" cy="2741913"/>
            </a:xfrm>
          </p:grpSpPr>
          <p:sp>
            <p:nvSpPr>
              <p:cNvPr id="25619" name="Isosceles Triangle 22"/>
              <p:cNvSpPr>
                <a:spLocks noChangeArrowheads="1"/>
              </p:cNvSpPr>
              <p:nvPr/>
            </p:nvSpPr>
            <p:spPr bwMode="auto">
              <a:xfrm rot="7297754">
                <a:off x="5510759" y="3410496"/>
                <a:ext cx="2741913" cy="759019"/>
              </a:xfrm>
              <a:prstGeom prst="triangle">
                <a:avLst>
                  <a:gd name="adj" fmla="val 50000"/>
                </a:avLst>
              </a:prstGeom>
              <a:solidFill>
                <a:srgbClr val="FFCC00"/>
              </a:solidFill>
              <a:ln w="9525" algn="ctr">
                <a:noFill/>
                <a:round/>
                <a:headEnd/>
                <a:tailEnd/>
              </a:ln>
            </p:spPr>
            <p:txBody>
              <a:bodyPr wrap="none" anchor="ctr"/>
              <a:lstStyle/>
              <a:p>
                <a:pPr algn="ctr"/>
                <a:endParaRPr lang="en-US">
                  <a:latin typeface="Tw Cen MT" pitchFamily="34" charset="0"/>
                </a:endParaRPr>
              </a:p>
            </p:txBody>
          </p:sp>
          <p:sp>
            <p:nvSpPr>
              <p:cNvPr id="25620" name="TextBox 18"/>
              <p:cNvSpPr txBox="1">
                <a:spLocks noChangeArrowheads="1"/>
              </p:cNvSpPr>
              <p:nvPr/>
            </p:nvSpPr>
            <p:spPr bwMode="auto">
              <a:xfrm rot="-3649141">
                <a:off x="6020170" y="3522509"/>
                <a:ext cx="1523284" cy="369316"/>
              </a:xfrm>
              <a:prstGeom prst="rect">
                <a:avLst/>
              </a:prstGeom>
              <a:noFill/>
              <a:ln w="9525">
                <a:noFill/>
                <a:miter lim="800000"/>
                <a:headEnd/>
                <a:tailEnd/>
              </a:ln>
            </p:spPr>
            <p:txBody>
              <a:bodyPr>
                <a:spAutoFit/>
              </a:bodyPr>
              <a:lstStyle/>
              <a:p>
                <a:pPr algn="ctr"/>
                <a:r>
                  <a:rPr lang="en-US" b="1" dirty="0">
                    <a:latin typeface="Tw Cen MT" pitchFamily="34" charset="0"/>
                  </a:rPr>
                  <a:t>Qualitative</a:t>
                </a:r>
              </a:p>
            </p:txBody>
          </p:sp>
        </p:grpSp>
        <p:sp>
          <p:nvSpPr>
            <p:cNvPr id="25618" name="TextBox 25"/>
            <p:cNvSpPr txBox="1">
              <a:spLocks noChangeArrowheads="1"/>
            </p:cNvSpPr>
            <p:nvPr/>
          </p:nvSpPr>
          <p:spPr bwMode="auto">
            <a:xfrm>
              <a:off x="381704" y="2768263"/>
              <a:ext cx="5344374" cy="1323439"/>
            </a:xfrm>
            <a:prstGeom prst="rect">
              <a:avLst/>
            </a:prstGeom>
            <a:noFill/>
            <a:ln w="9525">
              <a:noFill/>
              <a:miter lim="800000"/>
              <a:headEnd/>
              <a:tailEnd/>
            </a:ln>
          </p:spPr>
          <p:txBody>
            <a:bodyPr>
              <a:spAutoFit/>
            </a:bodyPr>
            <a:lstStyle/>
            <a:p>
              <a:pPr marL="739775" indent="-282575">
                <a:spcBef>
                  <a:spcPts val="600"/>
                </a:spcBef>
                <a:buClr>
                  <a:srgbClr val="E4A11B"/>
                </a:buClr>
                <a:buSzPct val="100000"/>
              </a:pPr>
              <a:r>
                <a:rPr lang="en-US" sz="2000" b="1" dirty="0">
                  <a:latin typeface="Tw Cen MT" pitchFamily="34" charset="0"/>
                </a:rPr>
                <a:t>Qualitative measures </a:t>
              </a:r>
              <a:r>
                <a:rPr lang="en-US" sz="2000" dirty="0">
                  <a:latin typeface="Tw Cen MT" pitchFamily="34" charset="0"/>
                </a:rPr>
                <a:t>– levels of meaning, structure, language conventionality and clarity, and knowledge demands often best measured by an attentive human reader.</a:t>
              </a:r>
            </a:p>
          </p:txBody>
        </p:sp>
      </p:grpSp>
      <p:grpSp>
        <p:nvGrpSpPr>
          <p:cNvPr id="4" name="Group 21"/>
          <p:cNvGrpSpPr>
            <a:grpSpLocks/>
          </p:cNvGrpSpPr>
          <p:nvPr/>
        </p:nvGrpSpPr>
        <p:grpSpPr bwMode="auto">
          <a:xfrm>
            <a:off x="457645" y="1752600"/>
            <a:ext cx="7579868" cy="3429000"/>
            <a:chOff x="495745" y="1738313"/>
            <a:chExt cx="7579434" cy="3428997"/>
          </a:xfrm>
        </p:grpSpPr>
        <p:grpSp>
          <p:nvGrpSpPr>
            <p:cNvPr id="5" name="Group 11"/>
            <p:cNvGrpSpPr>
              <a:grpSpLocks/>
            </p:cNvGrpSpPr>
            <p:nvPr/>
          </p:nvGrpSpPr>
          <p:grpSpPr bwMode="auto">
            <a:xfrm>
              <a:off x="7316234" y="2424113"/>
              <a:ext cx="758945" cy="2743197"/>
              <a:chOff x="7316234" y="2424113"/>
              <a:chExt cx="758945" cy="2743197"/>
            </a:xfrm>
          </p:grpSpPr>
          <p:sp>
            <p:nvSpPr>
              <p:cNvPr id="25615" name="Isosceles Triangle 23"/>
              <p:cNvSpPr>
                <a:spLocks noChangeArrowheads="1"/>
              </p:cNvSpPr>
              <p:nvPr/>
            </p:nvSpPr>
            <p:spPr bwMode="auto">
              <a:xfrm rot="14352476" flipH="1">
                <a:off x="6324108" y="3416239"/>
                <a:ext cx="2743197" cy="758945"/>
              </a:xfrm>
              <a:prstGeom prst="triangle">
                <a:avLst>
                  <a:gd name="adj" fmla="val 50000"/>
                </a:avLst>
              </a:prstGeom>
              <a:solidFill>
                <a:srgbClr val="DD4F23"/>
              </a:solidFill>
              <a:ln w="9525" algn="ctr">
                <a:noFill/>
                <a:round/>
                <a:headEnd/>
                <a:tailEnd/>
              </a:ln>
            </p:spPr>
            <p:txBody>
              <a:bodyPr wrap="none" anchor="ctr"/>
              <a:lstStyle/>
              <a:p>
                <a:pPr algn="ctr"/>
                <a:endParaRPr lang="en-US">
                  <a:latin typeface="Tw Cen MT" pitchFamily="34" charset="0"/>
                </a:endParaRPr>
              </a:p>
            </p:txBody>
          </p:sp>
          <p:sp>
            <p:nvSpPr>
              <p:cNvPr id="25616" name="TextBox 19"/>
              <p:cNvSpPr txBox="1">
                <a:spLocks noChangeArrowheads="1"/>
              </p:cNvSpPr>
              <p:nvPr/>
            </p:nvSpPr>
            <p:spPr bwMode="auto">
              <a:xfrm rot="3558274">
                <a:off x="7099944" y="3522373"/>
                <a:ext cx="1523997" cy="369280"/>
              </a:xfrm>
              <a:prstGeom prst="rect">
                <a:avLst/>
              </a:prstGeom>
              <a:noFill/>
              <a:ln w="9525">
                <a:noFill/>
                <a:miter lim="800000"/>
                <a:headEnd/>
                <a:tailEnd/>
              </a:ln>
            </p:spPr>
            <p:txBody>
              <a:bodyPr>
                <a:spAutoFit/>
              </a:bodyPr>
              <a:lstStyle/>
              <a:p>
                <a:pPr algn="ctr"/>
                <a:r>
                  <a:rPr lang="en-US" b="1" dirty="0">
                    <a:latin typeface="Tw Cen MT" pitchFamily="34" charset="0"/>
                  </a:rPr>
                  <a:t>Quantitative</a:t>
                </a:r>
              </a:p>
            </p:txBody>
          </p:sp>
        </p:grpSp>
        <p:sp>
          <p:nvSpPr>
            <p:cNvPr id="25614" name="TextBox 26"/>
            <p:cNvSpPr txBox="1">
              <a:spLocks noChangeArrowheads="1"/>
            </p:cNvSpPr>
            <p:nvPr/>
          </p:nvSpPr>
          <p:spPr bwMode="auto">
            <a:xfrm>
              <a:off x="495745" y="1738313"/>
              <a:ext cx="5343855" cy="1015662"/>
            </a:xfrm>
            <a:prstGeom prst="rect">
              <a:avLst/>
            </a:prstGeom>
            <a:noFill/>
            <a:ln w="9525">
              <a:noFill/>
              <a:miter lim="800000"/>
              <a:headEnd/>
              <a:tailEnd/>
            </a:ln>
          </p:spPr>
          <p:txBody>
            <a:bodyPr>
              <a:spAutoFit/>
            </a:bodyPr>
            <a:lstStyle/>
            <a:p>
              <a:pPr marL="739775" indent="-282575">
                <a:spcBef>
                  <a:spcPts val="600"/>
                </a:spcBef>
                <a:buClr>
                  <a:srgbClr val="E4A11B"/>
                </a:buClr>
                <a:buSzPct val="100000"/>
              </a:pPr>
              <a:r>
                <a:rPr lang="en-US" sz="2000" b="1" dirty="0">
                  <a:latin typeface="Tw Cen MT" pitchFamily="34" charset="0"/>
                </a:rPr>
                <a:t>Quantitative measures </a:t>
              </a:r>
              <a:r>
                <a:rPr lang="en-US" sz="2000" dirty="0">
                  <a:latin typeface="Tw Cen MT" pitchFamily="34" charset="0"/>
                </a:rPr>
                <a:t>– readability and other scores of text complexity often best measured by computer software</a:t>
              </a:r>
              <a:r>
                <a:rPr lang="en-US" sz="1700" dirty="0">
                  <a:latin typeface="Tw Cen MT" pitchFamily="34" charset="0"/>
                </a:rPr>
                <a:t>.</a:t>
              </a:r>
            </a:p>
          </p:txBody>
        </p:sp>
      </p:grpSp>
      <p:grpSp>
        <p:nvGrpSpPr>
          <p:cNvPr id="6" name="Group 22"/>
          <p:cNvGrpSpPr>
            <a:grpSpLocks/>
          </p:cNvGrpSpPr>
          <p:nvPr/>
        </p:nvGrpSpPr>
        <p:grpSpPr bwMode="auto">
          <a:xfrm>
            <a:off x="398248" y="4038600"/>
            <a:ext cx="8288552" cy="2113416"/>
            <a:chOff x="447461" y="4143375"/>
            <a:chExt cx="8288552" cy="2113416"/>
          </a:xfrm>
        </p:grpSpPr>
        <p:grpSp>
          <p:nvGrpSpPr>
            <p:cNvPr id="9" name="Group 14"/>
            <p:cNvGrpSpPr>
              <a:grpSpLocks/>
            </p:cNvGrpSpPr>
            <p:nvPr/>
          </p:nvGrpSpPr>
          <p:grpSpPr bwMode="auto">
            <a:xfrm>
              <a:off x="5878514" y="4143375"/>
              <a:ext cx="2857499" cy="798264"/>
              <a:chOff x="5878514" y="4143375"/>
              <a:chExt cx="2857499" cy="798264"/>
            </a:xfrm>
          </p:grpSpPr>
          <p:sp>
            <p:nvSpPr>
              <p:cNvPr id="25611" name="Isosceles Triangle 21"/>
              <p:cNvSpPr>
                <a:spLocks noChangeArrowheads="1"/>
              </p:cNvSpPr>
              <p:nvPr/>
            </p:nvSpPr>
            <p:spPr bwMode="auto">
              <a:xfrm>
                <a:off x="5878514" y="4143375"/>
                <a:ext cx="2857499" cy="759226"/>
              </a:xfrm>
              <a:prstGeom prst="triangle">
                <a:avLst>
                  <a:gd name="adj" fmla="val 50000"/>
                </a:avLst>
              </a:prstGeom>
              <a:solidFill>
                <a:srgbClr val="2E7084"/>
              </a:solidFill>
              <a:ln w="9525" algn="ctr">
                <a:noFill/>
                <a:round/>
                <a:headEnd/>
                <a:tailEnd/>
              </a:ln>
            </p:spPr>
            <p:txBody>
              <a:bodyPr wrap="none" anchor="ctr"/>
              <a:lstStyle/>
              <a:p>
                <a:pPr algn="ctr"/>
                <a:endParaRPr lang="en-US">
                  <a:latin typeface="Tw Cen MT" pitchFamily="34" charset="0"/>
                </a:endParaRPr>
              </a:p>
            </p:txBody>
          </p:sp>
          <p:sp>
            <p:nvSpPr>
              <p:cNvPr id="25612" name="TextBox 20"/>
              <p:cNvSpPr txBox="1">
                <a:spLocks noChangeArrowheads="1"/>
              </p:cNvSpPr>
              <p:nvPr/>
            </p:nvSpPr>
            <p:spPr bwMode="auto">
              <a:xfrm>
                <a:off x="6259516" y="4572223"/>
                <a:ext cx="2133600" cy="369416"/>
              </a:xfrm>
              <a:prstGeom prst="rect">
                <a:avLst/>
              </a:prstGeom>
              <a:noFill/>
              <a:ln w="9525">
                <a:noFill/>
                <a:miter lim="800000"/>
                <a:headEnd/>
                <a:tailEnd/>
              </a:ln>
            </p:spPr>
            <p:txBody>
              <a:bodyPr>
                <a:spAutoFit/>
              </a:bodyPr>
              <a:lstStyle/>
              <a:p>
                <a:pPr algn="ctr"/>
                <a:r>
                  <a:rPr lang="en-US" b="1" dirty="0">
                    <a:latin typeface="Tw Cen MT" pitchFamily="34" charset="0"/>
                  </a:rPr>
                  <a:t>Reader and Task</a:t>
                </a:r>
              </a:p>
            </p:txBody>
          </p:sp>
        </p:grpSp>
        <p:sp>
          <p:nvSpPr>
            <p:cNvPr id="25610" name="TextBox 27"/>
            <p:cNvSpPr txBox="1">
              <a:spLocks noChangeArrowheads="1"/>
            </p:cNvSpPr>
            <p:nvPr/>
          </p:nvSpPr>
          <p:spPr bwMode="auto">
            <a:xfrm>
              <a:off x="447461" y="4317799"/>
              <a:ext cx="5344606" cy="1938992"/>
            </a:xfrm>
            <a:prstGeom prst="rect">
              <a:avLst/>
            </a:prstGeom>
            <a:noFill/>
            <a:ln w="9525">
              <a:noFill/>
              <a:miter lim="800000"/>
              <a:headEnd/>
              <a:tailEnd/>
            </a:ln>
          </p:spPr>
          <p:txBody>
            <a:bodyPr>
              <a:spAutoFit/>
            </a:bodyPr>
            <a:lstStyle/>
            <a:p>
              <a:pPr marL="739775" indent="-282575">
                <a:spcBef>
                  <a:spcPts val="600"/>
                </a:spcBef>
                <a:buClr>
                  <a:srgbClr val="E4A11B"/>
                </a:buClr>
                <a:buSzPct val="100000"/>
              </a:pPr>
              <a:r>
                <a:rPr lang="en-US" sz="2000" b="1" dirty="0">
                  <a:latin typeface="Tw Cen MT" pitchFamily="34" charset="0"/>
                </a:rPr>
                <a:t>Reader and Task considerations </a:t>
              </a:r>
              <a:r>
                <a:rPr lang="en-US" sz="2000" dirty="0">
                  <a:latin typeface="Tw Cen MT" pitchFamily="34" charset="0"/>
                </a:rPr>
                <a:t>– background knowledge of reader, motivation, interests, and complexity generated by tasks assigned often best made by educators employing their professional judgment.</a:t>
              </a:r>
            </a:p>
          </p:txBody>
        </p:sp>
      </p:grpSp>
      <p:sp>
        <p:nvSpPr>
          <p:cNvPr id="14343" name="Footer Placeholder 22"/>
          <p:cNvSpPr>
            <a:spLocks noGrp="1"/>
          </p:cNvSpPr>
          <p:nvPr>
            <p:ph type="ftr" sz="quarter" idx="11"/>
          </p:nvPr>
        </p:nvSpPr>
        <p:spPr bwMode="auto">
          <a:xfrm>
            <a:off x="609600" y="6247342"/>
            <a:ext cx="8077200" cy="593725"/>
          </a:xfrm>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dirty="0" smtClean="0"/>
              <a:t>(National Governors Association Center for Best Practices, Council of Chief State School Officers, 2010)</a:t>
            </a:r>
          </a:p>
        </p:txBody>
      </p:sp>
      <p:sp>
        <p:nvSpPr>
          <p:cNvPr id="22" name="Slide Number Placeholder 21"/>
          <p:cNvSpPr>
            <a:spLocks noGrp="1"/>
          </p:cNvSpPr>
          <p:nvPr>
            <p:ph type="sldNum" sz="quarter" idx="12"/>
          </p:nvPr>
        </p:nvSpPr>
        <p:spPr/>
        <p:txBody>
          <a:bodyPr>
            <a:normAutofit/>
          </a:bodyPr>
          <a:lstStyle/>
          <a:p>
            <a:pPr>
              <a:defRPr/>
            </a:pPr>
            <a:fld id="{D32E4959-09DF-4BF5-ADBF-AE69B45CCE96}" type="slidenum">
              <a:rPr lang="en-US"/>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609600"/>
            <a:ext cx="8153400" cy="838200"/>
          </a:xfrm>
        </p:spPr>
        <p:txBody>
          <a:bodyPr>
            <a:normAutofit/>
          </a:bodyPr>
          <a:lstStyle/>
          <a:p>
            <a:r>
              <a:rPr lang="en-US" sz="3200" b="1" dirty="0" smtClean="0"/>
              <a:t>Group Activity:  Three Measures </a:t>
            </a:r>
          </a:p>
        </p:txBody>
      </p:sp>
      <p:sp>
        <p:nvSpPr>
          <p:cNvPr id="23555" name="Content Placeholder 2"/>
          <p:cNvSpPr>
            <a:spLocks noGrp="1"/>
          </p:cNvSpPr>
          <p:nvPr>
            <p:ph sz="quarter" idx="1"/>
          </p:nvPr>
        </p:nvSpPr>
        <p:spPr>
          <a:xfrm>
            <a:off x="612775" y="1600200"/>
            <a:ext cx="8153400" cy="5257800"/>
          </a:xfrm>
        </p:spPr>
        <p:txBody>
          <a:bodyPr>
            <a:normAutofit fontScale="70000" lnSpcReduction="20000"/>
          </a:bodyPr>
          <a:lstStyle/>
          <a:p>
            <a:pPr>
              <a:defRPr/>
            </a:pPr>
            <a:r>
              <a:rPr lang="en-US" dirty="0" smtClean="0"/>
              <a:t>In your table groups, read your assigned section of handout B (Quantitative, Qualitative, or Reader and Task). </a:t>
            </a:r>
          </a:p>
          <a:p>
            <a:pPr>
              <a:defRPr/>
            </a:pPr>
            <a:endParaRPr lang="en-US" dirty="0" smtClean="0"/>
          </a:p>
          <a:p>
            <a:pPr>
              <a:defRPr/>
            </a:pPr>
            <a:r>
              <a:rPr lang="en-US" dirty="0" smtClean="0"/>
              <a:t>Read your assigned description as it appears from pages 4-10.  Annotate and take notes on your section.</a:t>
            </a:r>
          </a:p>
          <a:p>
            <a:pPr>
              <a:defRPr/>
            </a:pPr>
            <a:endParaRPr lang="en-US" dirty="0" smtClean="0"/>
          </a:p>
          <a:p>
            <a:pPr>
              <a:defRPr/>
            </a:pPr>
            <a:r>
              <a:rPr lang="en-US" dirty="0" smtClean="0"/>
              <a:t>Report out any information, thoughts, and/or insights about your assigned dimension of text complexity to the group members at your table. </a:t>
            </a:r>
          </a:p>
          <a:p>
            <a:pPr>
              <a:defRPr/>
            </a:pPr>
            <a:endParaRPr lang="en-US" dirty="0" smtClean="0"/>
          </a:p>
          <a:p>
            <a:pPr>
              <a:defRPr/>
            </a:pPr>
            <a:r>
              <a:rPr lang="en-US" dirty="0" smtClean="0"/>
              <a:t>On a sheet of poster paper, write out some of the key points you discussed, or create a drawing that symbolizes your measure.</a:t>
            </a:r>
          </a:p>
          <a:p>
            <a:pPr>
              <a:defRPr/>
            </a:pPr>
            <a:endParaRPr lang="en-US" dirty="0" smtClean="0"/>
          </a:p>
          <a:p>
            <a:pPr>
              <a:defRPr/>
            </a:pPr>
            <a:r>
              <a:rPr lang="en-US" dirty="0" smtClean="0"/>
              <a:t>Choose a spokesperson to report out to the large group.</a:t>
            </a:r>
          </a:p>
          <a:p>
            <a:pPr>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28600"/>
            <a:ext cx="6096000" cy="1285875"/>
          </a:xfrm>
        </p:spPr>
        <p:txBody>
          <a:bodyPr/>
          <a:lstStyle/>
          <a:p>
            <a:pPr eaLnBrk="1" hangingPunct="1"/>
            <a:r>
              <a:rPr lang="en-US" b="1" dirty="0" smtClean="0">
                <a:ea typeface="Geneva" pitchFamily="34" charset="0"/>
                <a:cs typeface="Geneva" pitchFamily="34" charset="0"/>
              </a:rPr>
              <a:t>	</a:t>
            </a:r>
            <a:br>
              <a:rPr lang="en-US" b="1" dirty="0" smtClean="0">
                <a:ea typeface="Geneva" pitchFamily="34" charset="0"/>
                <a:cs typeface="Geneva" pitchFamily="34" charset="0"/>
              </a:rPr>
            </a:br>
            <a:r>
              <a:rPr lang="en-US" sz="3600" b="1" dirty="0" smtClean="0">
                <a:ea typeface="Geneva" pitchFamily="34" charset="0"/>
                <a:cs typeface="Geneva" pitchFamily="34" charset="0"/>
              </a:rPr>
              <a:t>Text Complexity</a:t>
            </a:r>
          </a:p>
        </p:txBody>
      </p:sp>
      <p:sp>
        <p:nvSpPr>
          <p:cNvPr id="19459" name="Content Placeholder 2"/>
          <p:cNvSpPr>
            <a:spLocks noGrp="1"/>
          </p:cNvSpPr>
          <p:nvPr>
            <p:ph sz="quarter" idx="1"/>
          </p:nvPr>
        </p:nvSpPr>
        <p:spPr>
          <a:xfrm>
            <a:off x="457200" y="1752600"/>
            <a:ext cx="8229600" cy="3886200"/>
          </a:xfrm>
        </p:spPr>
        <p:txBody>
          <a:bodyPr>
            <a:normAutofit/>
          </a:bodyPr>
          <a:lstStyle/>
          <a:p>
            <a:pPr marL="320040" indent="-320040" eaLnBrk="1" fontAlgn="auto" hangingPunct="1">
              <a:spcAft>
                <a:spcPts val="0"/>
              </a:spcAft>
              <a:buFont typeface="Wingdings"/>
              <a:buNone/>
              <a:defRPr/>
            </a:pPr>
            <a:r>
              <a:rPr lang="en-US" sz="2400" dirty="0" smtClean="0">
                <a:ea typeface="Geneva"/>
                <a:cs typeface="Geneva"/>
              </a:rPr>
              <a:t>     </a:t>
            </a:r>
            <a:r>
              <a:rPr lang="en-US" sz="2400" dirty="0" smtClean="0">
                <a:solidFill>
                  <a:srgbClr val="0070C0"/>
                </a:solidFill>
                <a:ea typeface="Geneva"/>
                <a:cs typeface="Geneva"/>
              </a:rPr>
              <a:t>“</a:t>
            </a:r>
            <a:r>
              <a:rPr lang="en-US" sz="2400" i="1" dirty="0" smtClean="0">
                <a:solidFill>
                  <a:srgbClr val="0070C0"/>
                </a:solidFill>
                <a:ea typeface="Geneva"/>
                <a:cs typeface="Geneva"/>
              </a:rPr>
              <a:t>The Common Core Standards hinge on students encountering appropriately complex texts at each grade level in order to develop the mature language skills and the conceptual knowledge they need for success in school and life</a:t>
            </a:r>
            <a:r>
              <a:rPr lang="en-US" sz="2400" dirty="0" smtClean="0">
                <a:solidFill>
                  <a:srgbClr val="0070C0"/>
                </a:solidFill>
                <a:ea typeface="Geneva"/>
                <a:cs typeface="Geneva"/>
              </a:rPr>
              <a:t>” (p. 3).</a:t>
            </a:r>
            <a:r>
              <a:rPr lang="en-US" sz="2400" dirty="0" smtClean="0"/>
              <a:t> </a:t>
            </a:r>
            <a:endParaRPr lang="en-US" sz="2400" dirty="0" smtClean="0">
              <a:solidFill>
                <a:srgbClr val="0070C0"/>
              </a:solidFill>
              <a:ea typeface="Geneva"/>
              <a:cs typeface="Geneva"/>
            </a:endParaRPr>
          </a:p>
          <a:p>
            <a:pPr marL="320040" indent="-320040" algn="ctr" eaLnBrk="1" fontAlgn="auto" hangingPunct="1">
              <a:spcAft>
                <a:spcPts val="0"/>
              </a:spcAft>
              <a:buFont typeface="Wingdings"/>
              <a:buNone/>
              <a:defRPr/>
            </a:pPr>
            <a:r>
              <a:rPr lang="en-US" sz="2400" dirty="0" smtClean="0">
                <a:solidFill>
                  <a:srgbClr val="0070C0"/>
                </a:solidFill>
                <a:ea typeface="Geneva"/>
                <a:cs typeface="Geneva"/>
              </a:rPr>
              <a:t>      </a:t>
            </a:r>
          </a:p>
          <a:p>
            <a:pPr marL="320040" indent="-320040" algn="ctr" eaLnBrk="1" fontAlgn="auto" hangingPunct="1">
              <a:spcAft>
                <a:spcPts val="0"/>
              </a:spcAft>
              <a:buFont typeface="Wingdings"/>
              <a:buNone/>
              <a:defRPr/>
            </a:pPr>
            <a:endParaRPr lang="en-US" sz="2400" dirty="0" smtClean="0">
              <a:solidFill>
                <a:schemeClr val="accent2">
                  <a:lumMod val="75000"/>
                </a:schemeClr>
              </a:solidFill>
              <a:ea typeface="Geneva"/>
              <a:cs typeface="Geneva"/>
            </a:endParaRPr>
          </a:p>
        </p:txBody>
      </p:sp>
      <p:pic>
        <p:nvPicPr>
          <p:cNvPr id="11268" name="Picture 2"/>
          <p:cNvPicPr>
            <a:picLocks noChangeAspect="1" noChangeArrowheads="1"/>
          </p:cNvPicPr>
          <p:nvPr/>
        </p:nvPicPr>
        <p:blipFill>
          <a:blip r:embed="rId3" cstate="print"/>
          <a:srcRect/>
          <a:stretch>
            <a:fillRect/>
          </a:stretch>
        </p:blipFill>
        <p:spPr bwMode="auto">
          <a:xfrm>
            <a:off x="2514600" y="4038600"/>
            <a:ext cx="4095750" cy="1393825"/>
          </a:xfrm>
          <a:prstGeom prst="rect">
            <a:avLst/>
          </a:prstGeom>
          <a:noFill/>
          <a:ln w="9525">
            <a:solidFill>
              <a:schemeClr val="tx1"/>
            </a:solid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a:sp3d>
        </p:spPr>
      </p:pic>
      <p:sp>
        <p:nvSpPr>
          <p:cNvPr id="11269" name="Rectangle 4"/>
          <p:cNvSpPr>
            <a:spLocks noChangeArrowheads="1"/>
          </p:cNvSpPr>
          <p:nvPr/>
        </p:nvSpPr>
        <p:spPr bwMode="auto">
          <a:xfrm>
            <a:off x="2532063" y="3505200"/>
            <a:ext cx="6611937" cy="3140075"/>
          </a:xfrm>
          <a:prstGeom prst="rect">
            <a:avLst/>
          </a:prstGeom>
          <a:noFill/>
          <a:ln w="9525">
            <a:noFill/>
            <a:miter lim="800000"/>
            <a:headEnd/>
            <a:tailEnd/>
          </a:ln>
        </p:spPr>
        <p:txBody>
          <a:bodyPr>
            <a:spAutoFit/>
          </a:bodyPr>
          <a:lstStyle/>
          <a:p>
            <a:endParaRPr lang="en-US">
              <a:latin typeface="Tw Cen MT" pitchFamily="34" charset="0"/>
            </a:endParaRPr>
          </a:p>
          <a:p>
            <a:endParaRPr lang="en-US">
              <a:latin typeface="Tw Cen MT" pitchFamily="34" charset="0"/>
            </a:endParaRPr>
          </a:p>
          <a:p>
            <a:endParaRPr lang="en-US">
              <a:latin typeface="Tw Cen MT" pitchFamily="34" charset="0"/>
            </a:endParaRPr>
          </a:p>
          <a:p>
            <a:endParaRPr lang="en-US">
              <a:latin typeface="Tw Cen MT" pitchFamily="34" charset="0"/>
            </a:endParaRPr>
          </a:p>
          <a:p>
            <a:endParaRPr lang="en-US">
              <a:latin typeface="Tw Cen MT" pitchFamily="34" charset="0"/>
            </a:endParaRPr>
          </a:p>
          <a:p>
            <a:endParaRPr lang="en-US">
              <a:latin typeface="Tw Cen MT" pitchFamily="34" charset="0"/>
            </a:endParaRPr>
          </a:p>
          <a:p>
            <a:endParaRPr lang="en-US">
              <a:latin typeface="Tw Cen MT" pitchFamily="34" charset="0"/>
            </a:endParaRPr>
          </a:p>
          <a:p>
            <a:endParaRPr lang="en-US">
              <a:latin typeface="Tw Cen MT" pitchFamily="34" charset="0"/>
            </a:endParaRPr>
          </a:p>
          <a:p>
            <a:endParaRPr lang="en-US">
              <a:latin typeface="Tw Cen MT" pitchFamily="34" charset="0"/>
            </a:endParaRPr>
          </a:p>
          <a:p>
            <a:endParaRPr lang="en-US">
              <a:latin typeface="Tw Cen MT" pitchFamily="34" charset="0"/>
            </a:endParaRPr>
          </a:p>
          <a:p>
            <a:r>
              <a:rPr lang="en-US">
                <a:latin typeface="Tw Cen MT" pitchFamily="34" charset="0"/>
              </a:rPr>
              <a:t>                           </a:t>
            </a:r>
          </a:p>
        </p:txBody>
      </p:sp>
      <p:sp>
        <p:nvSpPr>
          <p:cNvPr id="11270" name="TextBox 6"/>
          <p:cNvSpPr txBox="1">
            <a:spLocks noChangeArrowheads="1"/>
          </p:cNvSpPr>
          <p:nvPr/>
        </p:nvSpPr>
        <p:spPr bwMode="auto">
          <a:xfrm>
            <a:off x="4495800" y="6019800"/>
            <a:ext cx="4343400" cy="369888"/>
          </a:xfrm>
          <a:prstGeom prst="rect">
            <a:avLst/>
          </a:prstGeom>
          <a:noFill/>
          <a:ln w="9525">
            <a:noFill/>
            <a:miter lim="800000"/>
            <a:headEnd/>
            <a:tailEnd/>
          </a:ln>
        </p:spPr>
        <p:txBody>
          <a:bodyPr>
            <a:spAutoFit/>
          </a:bodyPr>
          <a:lstStyle/>
          <a:p>
            <a:endParaRPr lang="en-US">
              <a:latin typeface="Tw Cen MT" pitchFamily="34" charset="0"/>
            </a:endParaRPr>
          </a:p>
        </p:txBody>
      </p:sp>
      <p:sp>
        <p:nvSpPr>
          <p:cNvPr id="11271" name="TextBox 8"/>
          <p:cNvSpPr txBox="1">
            <a:spLocks noChangeArrowheads="1"/>
          </p:cNvSpPr>
          <p:nvPr/>
        </p:nvSpPr>
        <p:spPr bwMode="auto">
          <a:xfrm>
            <a:off x="0" y="1219200"/>
            <a:ext cx="457200" cy="307975"/>
          </a:xfrm>
          <a:prstGeom prst="rect">
            <a:avLst/>
          </a:prstGeom>
          <a:noFill/>
          <a:ln w="9525">
            <a:noFill/>
            <a:miter lim="800000"/>
            <a:headEnd/>
            <a:tailEnd/>
          </a:ln>
        </p:spPr>
        <p:txBody>
          <a:bodyPr>
            <a:spAutoFit/>
          </a:bodyPr>
          <a:lstStyle/>
          <a:p>
            <a:pPr algn="ctr"/>
            <a:r>
              <a:rPr lang="en-US" sz="1400">
                <a:solidFill>
                  <a:schemeClr val="bg1"/>
                </a:solidFill>
                <a:latin typeface="Tw Cen MT" pitchFamily="34" charset="0"/>
              </a:rPr>
              <a:t>3</a:t>
            </a:r>
          </a:p>
        </p:txBody>
      </p:sp>
      <p:sp>
        <p:nvSpPr>
          <p:cNvPr id="11272" name="Rectangle 9"/>
          <p:cNvSpPr>
            <a:spLocks noChangeArrowheads="1"/>
          </p:cNvSpPr>
          <p:nvPr/>
        </p:nvSpPr>
        <p:spPr bwMode="auto">
          <a:xfrm>
            <a:off x="1447800" y="6030913"/>
            <a:ext cx="6781800" cy="276225"/>
          </a:xfrm>
          <a:prstGeom prst="rect">
            <a:avLst/>
          </a:prstGeom>
          <a:noFill/>
          <a:ln w="9525">
            <a:noFill/>
            <a:miter lim="800000"/>
            <a:headEnd/>
            <a:tailEnd/>
          </a:ln>
        </p:spPr>
        <p:txBody>
          <a:bodyPr anchor="ctr">
            <a:spAutoFit/>
          </a:bodyPr>
          <a:lstStyle/>
          <a:p>
            <a:pPr eaLnBrk="0" hangingPunct="0"/>
            <a:r>
              <a:rPr lang="en-US" sz="1200">
                <a:latin typeface="Times New Roman" pitchFamily="18" charset="0"/>
              </a:rPr>
              <a:t>   (National Governors Association Center for Best Practices, Council of Chief State School Officers, 2010)</a:t>
            </a:r>
            <a:r>
              <a:rPr lang="en-US" sz="800"/>
              <a:t> </a:t>
            </a:r>
            <a:endParaRPr lang="en-US"/>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304800" y="914400"/>
            <a:ext cx="8534400" cy="685799"/>
          </a:xfrm>
        </p:spPr>
        <p:txBody>
          <a:bodyPr>
            <a:normAutofit fontScale="90000"/>
          </a:bodyPr>
          <a:lstStyle/>
          <a:p>
            <a:pPr eaLnBrk="1" fontAlgn="auto" hangingPunct="1">
              <a:spcAft>
                <a:spcPts val="0"/>
              </a:spcAft>
              <a:defRPr/>
            </a:pPr>
            <a:r>
              <a:rPr lang="en-US" sz="3600" b="1" dirty="0" smtClean="0">
                <a:solidFill>
                  <a:schemeClr val="tx1"/>
                </a:solidFill>
                <a:ea typeface="Geneva"/>
                <a:cs typeface="Geneva"/>
              </a:rPr>
              <a:t>Step 1: Quantitative Measures</a:t>
            </a:r>
            <a:r>
              <a:rPr lang="en-US" sz="3600" dirty="0" smtClean="0">
                <a:solidFill>
                  <a:srgbClr val="0070C0"/>
                </a:solidFill>
              </a:rPr>
              <a:t/>
            </a:r>
            <a:br>
              <a:rPr lang="en-US" sz="3600" dirty="0" smtClean="0">
                <a:solidFill>
                  <a:srgbClr val="0070C0"/>
                </a:solidFill>
              </a:rPr>
            </a:br>
            <a:r>
              <a:rPr lang="en-US" b="1" dirty="0" smtClean="0">
                <a:ea typeface="Geneva"/>
                <a:cs typeface="Geneva"/>
              </a:rPr>
              <a:t>	</a:t>
            </a:r>
          </a:p>
        </p:txBody>
      </p:sp>
      <p:sp>
        <p:nvSpPr>
          <p:cNvPr id="17411" name="Footer Placeholder 9"/>
          <p:cNvSpPr>
            <a:spLocks noGrp="1"/>
          </p:cNvSpPr>
          <p:nvPr>
            <p:ph type="ftr" sz="quarter" idx="11"/>
          </p:nvPr>
        </p:nvSpPr>
        <p:spPr bwMode="auto">
          <a:xfrm>
            <a:off x="609600" y="6248400"/>
            <a:ext cx="7924800" cy="304800"/>
          </a:xfrm>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dirty="0" smtClean="0"/>
              <a:t>(National Governors Association Center for Best Practices, Council of Chief State School Officers, 2010) </a:t>
            </a:r>
          </a:p>
        </p:txBody>
      </p:sp>
      <p:sp>
        <p:nvSpPr>
          <p:cNvPr id="9" name="Slide Number Placeholder 8"/>
          <p:cNvSpPr>
            <a:spLocks noGrp="1"/>
          </p:cNvSpPr>
          <p:nvPr>
            <p:ph type="sldNum" sz="quarter" idx="12"/>
          </p:nvPr>
        </p:nvSpPr>
        <p:spPr/>
        <p:txBody>
          <a:bodyPr>
            <a:normAutofit/>
          </a:bodyPr>
          <a:lstStyle/>
          <a:p>
            <a:pPr>
              <a:defRPr/>
            </a:pPr>
            <a:fld id="{18641286-961C-4FBE-82DA-7FE58E59AFB1}" type="slidenum">
              <a:rPr lang="en-US"/>
              <a:pPr>
                <a:defRPr/>
              </a:pPr>
              <a:t>20</a:t>
            </a:fld>
            <a:endParaRPr lang="en-US" dirty="0"/>
          </a:p>
        </p:txBody>
      </p:sp>
      <p:pic>
        <p:nvPicPr>
          <p:cNvPr id="28677" name="Picture 2"/>
          <p:cNvPicPr>
            <a:picLocks noChangeAspect="1" noChangeArrowheads="1"/>
          </p:cNvPicPr>
          <p:nvPr/>
        </p:nvPicPr>
        <p:blipFill>
          <a:blip r:embed="rId3" cstate="print"/>
          <a:srcRect/>
          <a:stretch>
            <a:fillRect/>
          </a:stretch>
        </p:blipFill>
        <p:spPr bwMode="auto">
          <a:xfrm>
            <a:off x="457200" y="2117725"/>
            <a:ext cx="3505200" cy="2927350"/>
          </a:xfrm>
          <a:prstGeom prst="rect">
            <a:avLst/>
          </a:prstGeom>
          <a:noFill/>
          <a:ln w="9525">
            <a:noFill/>
            <a:miter lim="800000"/>
            <a:headEnd/>
            <a:tailEnd/>
          </a:ln>
        </p:spPr>
      </p:pic>
      <p:sp>
        <p:nvSpPr>
          <p:cNvPr id="4" name="TextBox 3"/>
          <p:cNvSpPr txBox="1">
            <a:spLocks noChangeArrowheads="1"/>
          </p:cNvSpPr>
          <p:nvPr/>
        </p:nvSpPr>
        <p:spPr bwMode="auto">
          <a:xfrm>
            <a:off x="4038600" y="2590800"/>
            <a:ext cx="4800600" cy="3816350"/>
          </a:xfrm>
          <a:prstGeom prst="rect">
            <a:avLst/>
          </a:prstGeom>
          <a:noFill/>
          <a:ln w="9525">
            <a:noFill/>
            <a:miter lim="800000"/>
            <a:headEnd/>
            <a:tailEnd/>
          </a:ln>
        </p:spPr>
        <p:txBody>
          <a:bodyPr>
            <a:spAutoFit/>
          </a:bodyPr>
          <a:lstStyle/>
          <a:p>
            <a:r>
              <a:rPr lang="en-US" sz="2400" dirty="0">
                <a:latin typeface="Tw Cen MT" pitchFamily="34" charset="0"/>
              </a:rPr>
              <a:t>Measures such as:</a:t>
            </a:r>
          </a:p>
          <a:p>
            <a:pPr marL="742950" lvl="1" indent="-285750">
              <a:buFont typeface="Arial" charset="0"/>
              <a:buChar char="•"/>
            </a:pPr>
            <a:r>
              <a:rPr lang="en-US" sz="2400" dirty="0">
                <a:latin typeface="Tw Cen MT" pitchFamily="34" charset="0"/>
              </a:rPr>
              <a:t>Word length</a:t>
            </a:r>
          </a:p>
          <a:p>
            <a:pPr marL="742950" lvl="1" indent="-285750">
              <a:buFont typeface="Arial" charset="0"/>
              <a:buChar char="•"/>
            </a:pPr>
            <a:r>
              <a:rPr lang="en-US" sz="2400" dirty="0">
                <a:latin typeface="Tw Cen MT" pitchFamily="34" charset="0"/>
              </a:rPr>
              <a:t>Word frequency</a:t>
            </a:r>
          </a:p>
          <a:p>
            <a:pPr marL="742950" lvl="1" indent="-285750">
              <a:buFont typeface="Arial" charset="0"/>
              <a:buChar char="•"/>
            </a:pPr>
            <a:r>
              <a:rPr lang="en-US" sz="2400" dirty="0">
                <a:latin typeface="Tw Cen MT" pitchFamily="34" charset="0"/>
              </a:rPr>
              <a:t>Word difficulty</a:t>
            </a:r>
          </a:p>
          <a:p>
            <a:pPr marL="742950" lvl="1" indent="-285750">
              <a:buFont typeface="Arial" charset="0"/>
              <a:buChar char="•"/>
            </a:pPr>
            <a:r>
              <a:rPr lang="en-US" sz="2400" dirty="0">
                <a:latin typeface="Tw Cen MT" pitchFamily="34" charset="0"/>
              </a:rPr>
              <a:t>Sentence length</a:t>
            </a:r>
          </a:p>
          <a:p>
            <a:pPr marL="742950" lvl="1" indent="-285750">
              <a:buFont typeface="Arial" charset="0"/>
              <a:buChar char="•"/>
            </a:pPr>
            <a:r>
              <a:rPr lang="en-US" sz="2400" dirty="0">
                <a:latin typeface="Tw Cen MT" pitchFamily="34" charset="0"/>
              </a:rPr>
              <a:t>Text length</a:t>
            </a:r>
          </a:p>
          <a:p>
            <a:pPr marL="742950" lvl="1" indent="-285750">
              <a:buFont typeface="Arial" charset="0"/>
              <a:buChar char="•"/>
            </a:pPr>
            <a:r>
              <a:rPr lang="en-US" sz="2400" dirty="0">
                <a:latin typeface="Tw Cen MT" pitchFamily="34" charset="0"/>
              </a:rPr>
              <a:t>Text cohesion</a:t>
            </a:r>
            <a:endParaRPr lang="en-US" sz="2000" dirty="0">
              <a:latin typeface="Tw Cen MT" pitchFamily="34" charset="0"/>
            </a:endParaRPr>
          </a:p>
          <a:p>
            <a:pPr marL="742950" lvl="1" indent="-285750">
              <a:buFont typeface="Arial" charset="0"/>
              <a:buChar char="•"/>
            </a:pPr>
            <a:endParaRPr lang="en-US" sz="2000" dirty="0">
              <a:latin typeface="Tw Cen MT" pitchFamily="34" charset="0"/>
            </a:endParaRPr>
          </a:p>
          <a:p>
            <a:pPr marL="742950" lvl="1" indent="-285750"/>
            <a:endParaRPr lang="en-US" dirty="0">
              <a:latin typeface="Tw Cen MT" pitchFamily="34" charset="0"/>
            </a:endParaRPr>
          </a:p>
          <a:p>
            <a:pPr marL="742950" lvl="1" indent="-285750"/>
            <a:endParaRPr lang="en-US" dirty="0">
              <a:latin typeface="Tw Cen MT" pitchFamily="34" charset="0"/>
            </a:endParaRPr>
          </a:p>
          <a:p>
            <a:pPr marL="742950" lvl="1" indent="-285750"/>
            <a:endParaRPr lang="en-US" dirty="0">
              <a:latin typeface="Tw Cen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304800"/>
            <a:ext cx="8077200" cy="869950"/>
          </a:xfrm>
        </p:spPr>
        <p:txBody>
          <a:bodyPr/>
          <a:lstStyle/>
          <a:p>
            <a:r>
              <a:rPr lang="en-US" smtClean="0"/>
              <a:t>Quantitative Measures: Limitations</a:t>
            </a:r>
          </a:p>
        </p:txBody>
      </p:sp>
      <p:sp>
        <p:nvSpPr>
          <p:cNvPr id="22531" name="Text Placeholder 6"/>
          <p:cNvSpPr>
            <a:spLocks noGrp="1"/>
          </p:cNvSpPr>
          <p:nvPr>
            <p:ph type="body" idx="2"/>
          </p:nvPr>
        </p:nvSpPr>
        <p:spPr>
          <a:xfrm>
            <a:off x="533400" y="1295400"/>
            <a:ext cx="3810000" cy="5029200"/>
          </a:xfrm>
          <a:solidFill>
            <a:schemeClr val="tx2">
              <a:lumMod val="20000"/>
              <a:lumOff val="80000"/>
            </a:schemeClr>
          </a:solidFill>
          <a:ln cmpd="sng">
            <a:solidFill>
              <a:schemeClr val="tx2">
                <a:lumMod val="50000"/>
              </a:schemeClr>
            </a:solidFill>
          </a:ln>
          <a:effectLst>
            <a:outerShdw blurRad="50800" dist="38100" dir="2700000" algn="tl" rotWithShape="0">
              <a:prstClr val="black">
                <a:alpha val="40000"/>
              </a:prstClr>
            </a:outerShdw>
          </a:effectLst>
        </p:spPr>
        <p:txBody>
          <a:bodyPr/>
          <a:lstStyle/>
          <a:p>
            <a:r>
              <a:rPr lang="en-US" sz="2000" dirty="0" smtClean="0">
                <a:solidFill>
                  <a:schemeClr val="tx2">
                    <a:lumMod val="75000"/>
                  </a:schemeClr>
                </a:solidFill>
              </a:rPr>
              <a:t>Sometimes, quantitative measures for text complexity can be limiting, or measure a text inappropriately.  Why might this be the case?</a:t>
            </a:r>
          </a:p>
          <a:p>
            <a:endParaRPr lang="en-US" sz="2000" dirty="0" smtClean="0">
              <a:solidFill>
                <a:schemeClr val="tx2">
                  <a:lumMod val="75000"/>
                </a:schemeClr>
              </a:solidFill>
            </a:endParaRPr>
          </a:p>
          <a:p>
            <a:endParaRPr lang="en-US" sz="2000" dirty="0" smtClean="0">
              <a:solidFill>
                <a:schemeClr val="tx2">
                  <a:lumMod val="75000"/>
                </a:schemeClr>
              </a:solidFill>
            </a:endParaRPr>
          </a:p>
          <a:p>
            <a:r>
              <a:rPr lang="en-US" sz="2000" dirty="0" smtClean="0">
                <a:solidFill>
                  <a:schemeClr val="tx2">
                    <a:lumMod val="75000"/>
                  </a:schemeClr>
                </a:solidFill>
              </a:rPr>
              <a:t>For example:  John Steinbeck’s, </a:t>
            </a:r>
            <a:r>
              <a:rPr lang="en-US" sz="2000" u="sng" dirty="0" smtClean="0">
                <a:solidFill>
                  <a:schemeClr val="tx2">
                    <a:lumMod val="75000"/>
                  </a:schemeClr>
                </a:solidFill>
              </a:rPr>
              <a:t>The Grapes of Wrath</a:t>
            </a:r>
          </a:p>
          <a:p>
            <a:endParaRPr lang="en-US" sz="2000" u="sng" dirty="0" smtClean="0">
              <a:solidFill>
                <a:schemeClr val="tx2">
                  <a:lumMod val="75000"/>
                </a:schemeClr>
              </a:solidFill>
            </a:endParaRPr>
          </a:p>
          <a:p>
            <a:endParaRPr lang="en-US" sz="2000" u="sng" dirty="0" smtClean="0">
              <a:solidFill>
                <a:schemeClr val="tx2">
                  <a:lumMod val="75000"/>
                </a:schemeClr>
              </a:solidFill>
            </a:endParaRPr>
          </a:p>
          <a:p>
            <a:r>
              <a:rPr lang="en-US" sz="2000" dirty="0" smtClean="0">
                <a:solidFill>
                  <a:schemeClr val="tx2">
                    <a:lumMod val="75000"/>
                  </a:schemeClr>
                </a:solidFill>
              </a:rPr>
              <a:t>This novel is given a </a:t>
            </a:r>
            <a:r>
              <a:rPr lang="en-US" sz="2000" dirty="0" err="1" smtClean="0">
                <a:solidFill>
                  <a:schemeClr val="tx2">
                    <a:lumMod val="75000"/>
                  </a:schemeClr>
                </a:solidFill>
              </a:rPr>
              <a:t>Lexile</a:t>
            </a:r>
            <a:r>
              <a:rPr lang="en-US" sz="2000" dirty="0" smtClean="0">
                <a:solidFill>
                  <a:schemeClr val="tx2">
                    <a:lumMod val="75000"/>
                  </a:schemeClr>
                </a:solidFill>
              </a:rPr>
              <a:t> rating of grades 2-3.</a:t>
            </a:r>
          </a:p>
        </p:txBody>
      </p:sp>
      <p:pic>
        <p:nvPicPr>
          <p:cNvPr id="22532" name="Content Placeholder 7" descr="JohnSteinbeck_TheGrapesOfWrath.jpg"/>
          <p:cNvPicPr>
            <a:picLocks noGrp="1" noChangeAspect="1"/>
          </p:cNvPicPr>
          <p:nvPr>
            <p:ph sz="quarter" idx="1"/>
          </p:nvPr>
        </p:nvPicPr>
        <p:blipFill>
          <a:blip r:embed="rId3" cstate="print"/>
          <a:srcRect/>
          <a:stretch>
            <a:fillRect/>
          </a:stretch>
        </p:blipFill>
        <p:spPr>
          <a:xfrm>
            <a:off x="4876800" y="1295400"/>
            <a:ext cx="3810000" cy="4953000"/>
          </a:xfr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anim calcmode="lin" valueType="num">
                                      <p:cBhvr>
                                        <p:cTn id="8" dur="1000" fill="hold"/>
                                        <p:tgtEl>
                                          <p:spTgt spid="22532"/>
                                        </p:tgtEl>
                                        <p:attrNameLst>
                                          <p:attrName>ppt_x</p:attrName>
                                        </p:attrNameLst>
                                      </p:cBhvr>
                                      <p:tavLst>
                                        <p:tav tm="0">
                                          <p:val>
                                            <p:strVal val="#ppt_x"/>
                                          </p:val>
                                        </p:tav>
                                        <p:tav tm="100000">
                                          <p:val>
                                            <p:strVal val="#ppt_x"/>
                                          </p:val>
                                        </p:tav>
                                      </p:tavLst>
                                    </p:anim>
                                    <p:anim calcmode="lin" valueType="num">
                                      <p:cBhvr>
                                        <p:cTn id="9" dur="900" decel="100000" fill="hold"/>
                                        <p:tgtEl>
                                          <p:spTgt spid="225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53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2531">
                                            <p:bg/>
                                          </p:spTgt>
                                        </p:tgtEl>
                                        <p:attrNameLst>
                                          <p:attrName>style.visibility</p:attrName>
                                        </p:attrNameLst>
                                      </p:cBhvr>
                                      <p:to>
                                        <p:strVal val="visible"/>
                                      </p:to>
                                    </p:set>
                                    <p:anim calcmode="lin" valueType="num">
                                      <p:cBhvr additive="base">
                                        <p:cTn id="15" dur="500" fill="hold"/>
                                        <p:tgtEl>
                                          <p:spTgt spid="22531">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531">
                                            <p:txEl>
                                              <p:pRg st="0" end="0"/>
                                            </p:txEl>
                                          </p:spTgt>
                                        </p:tgtEl>
                                        <p:attrNameLst>
                                          <p:attrName>style.visibility</p:attrName>
                                        </p:attrNameLst>
                                      </p:cBhvr>
                                      <p:to>
                                        <p:strVal val="visible"/>
                                      </p:to>
                                    </p:set>
                                    <p:anim calcmode="lin" valueType="num">
                                      <p:cBhvr additive="base">
                                        <p:cTn id="21"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 calcmode="lin" valueType="num">
                                      <p:cBhvr additive="base">
                                        <p:cTn id="27"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531">
                                            <p:txEl>
                                              <p:pRg st="6" end="6"/>
                                            </p:txEl>
                                          </p:spTgt>
                                        </p:tgtEl>
                                        <p:attrNameLst>
                                          <p:attrName>style.visibility</p:attrName>
                                        </p:attrNameLst>
                                      </p:cBhvr>
                                      <p:to>
                                        <p:strVal val="visible"/>
                                      </p:to>
                                    </p:set>
                                    <p:anim calcmode="lin" valueType="num">
                                      <p:cBhvr additive="base">
                                        <p:cTn id="3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533400"/>
            <a:ext cx="8153400" cy="838200"/>
          </a:xfrm>
        </p:spPr>
        <p:txBody>
          <a:bodyPr/>
          <a:lstStyle/>
          <a:p>
            <a:pPr eaLnBrk="1" hangingPunct="1"/>
            <a:r>
              <a:rPr lang="en-US" sz="3200" b="1" dirty="0" smtClean="0"/>
              <a:t>Quantitative Measure Options</a:t>
            </a:r>
          </a:p>
        </p:txBody>
      </p:sp>
      <p:sp>
        <p:nvSpPr>
          <p:cNvPr id="30723" name="Content Placeholder 2"/>
          <p:cNvSpPr>
            <a:spLocks noGrp="1"/>
          </p:cNvSpPr>
          <p:nvPr>
            <p:ph sz="quarter" idx="1"/>
          </p:nvPr>
        </p:nvSpPr>
        <p:spPr>
          <a:xfrm>
            <a:off x="533400" y="1600200"/>
            <a:ext cx="8232775" cy="3124200"/>
          </a:xfrm>
        </p:spPr>
        <p:txBody>
          <a:bodyPr/>
          <a:lstStyle/>
          <a:p>
            <a:pPr eaLnBrk="1" hangingPunct="1">
              <a:buFont typeface="Wingdings" pitchFamily="2" charset="2"/>
              <a:buNone/>
            </a:pPr>
            <a:r>
              <a:rPr lang="en-US" sz="2800" dirty="0" smtClean="0"/>
              <a:t>The Kansas Department of Education has a document listing common measurement options.</a:t>
            </a:r>
          </a:p>
          <a:p>
            <a:pPr eaLnBrk="1" hangingPunct="1">
              <a:buFont typeface="Wingdings" pitchFamily="2" charset="2"/>
              <a:buNone/>
            </a:pPr>
            <a:r>
              <a:rPr lang="en-US" sz="2800" dirty="0" smtClean="0">
                <a:hlinkClick r:id="rId3"/>
              </a:rPr>
              <a:t>http://www.ksde.org/Default.aspx?tabid=5575</a:t>
            </a:r>
            <a:r>
              <a:rPr lang="en-US" sz="2800" dirty="0" smtClean="0"/>
              <a:t> </a:t>
            </a:r>
          </a:p>
          <a:p>
            <a:pPr eaLnBrk="1" hangingPunct="1"/>
            <a:r>
              <a:rPr lang="en-US" sz="2800" dirty="0" smtClean="0"/>
              <a:t>Scroll down to Text Complexity Resources</a:t>
            </a:r>
          </a:p>
          <a:p>
            <a:pPr eaLnBrk="1" hangingPunct="1"/>
            <a:r>
              <a:rPr lang="en-US" sz="2800" dirty="0" smtClean="0"/>
              <a:t>Click on </a:t>
            </a:r>
            <a:r>
              <a:rPr lang="en-US" sz="2800" i="1" dirty="0" smtClean="0"/>
              <a:t>Resources for Accessing Quantitative Measures Tools</a:t>
            </a:r>
          </a:p>
          <a:p>
            <a:pPr eaLnBrk="1" hangingPunct="1"/>
            <a:endParaRPr lang="en-US" dirty="0" smtClean="0"/>
          </a:p>
          <a:p>
            <a:pPr eaLnBrk="1" hangingPunct="1">
              <a:buFont typeface="Wingdings" pitchFamily="2" charset="2"/>
              <a:buNone/>
            </a:pPr>
            <a:endParaRPr lang="en-US" dirty="0" smtClean="0"/>
          </a:p>
        </p:txBody>
      </p:sp>
      <p:pic>
        <p:nvPicPr>
          <p:cNvPr id="30724" name="Picture 2"/>
          <p:cNvPicPr>
            <a:picLocks noChangeAspect="1" noChangeArrowheads="1"/>
          </p:cNvPicPr>
          <p:nvPr/>
        </p:nvPicPr>
        <p:blipFill>
          <a:blip r:embed="rId4" cstate="print"/>
          <a:srcRect/>
          <a:stretch>
            <a:fillRect/>
          </a:stretch>
        </p:blipFill>
        <p:spPr bwMode="auto">
          <a:xfrm>
            <a:off x="3276600" y="4378325"/>
            <a:ext cx="2362200" cy="1978025"/>
          </a:xfrm>
          <a:prstGeom prst="rect">
            <a:avLst/>
          </a:prstGeom>
          <a:noFill/>
          <a:ln w="9525">
            <a:noFill/>
            <a:miter lim="800000"/>
            <a:headEnd/>
            <a:tailEnd/>
          </a:ln>
        </p:spPr>
      </p:pic>
      <p:sp>
        <p:nvSpPr>
          <p:cNvPr id="30725" name="TextBox 5"/>
          <p:cNvSpPr txBox="1">
            <a:spLocks noChangeArrowheads="1"/>
          </p:cNvSpPr>
          <p:nvPr/>
        </p:nvSpPr>
        <p:spPr bwMode="auto">
          <a:xfrm>
            <a:off x="152400" y="1219200"/>
            <a:ext cx="381000" cy="307975"/>
          </a:xfrm>
          <a:prstGeom prst="rect">
            <a:avLst/>
          </a:prstGeom>
          <a:noFill/>
          <a:ln w="9525">
            <a:noFill/>
            <a:miter lim="800000"/>
            <a:headEnd/>
            <a:tailEnd/>
          </a:ln>
        </p:spPr>
        <p:txBody>
          <a:bodyPr>
            <a:spAutoFit/>
          </a:bodyPr>
          <a:lstStyle/>
          <a:p>
            <a:r>
              <a:rPr lang="en-US" sz="1400">
                <a:solidFill>
                  <a:schemeClr val="bg1"/>
                </a:solidFill>
                <a:latin typeface="Tw Cen MT" pitchFamily="34" charset="0"/>
              </a:rPr>
              <a:t>12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3"/>
          <p:cNvPicPr>
            <a:picLocks noChangeAspect="1" noChangeArrowheads="1"/>
          </p:cNvPicPr>
          <p:nvPr/>
        </p:nvPicPr>
        <p:blipFill>
          <a:blip r:embed="rId3" cstate="print"/>
          <a:srcRect/>
          <a:stretch>
            <a:fillRect/>
          </a:stretch>
        </p:blipFill>
        <p:spPr bwMode="auto">
          <a:xfrm>
            <a:off x="228600" y="2209800"/>
            <a:ext cx="3505200" cy="2998788"/>
          </a:xfrm>
          <a:prstGeom prst="rect">
            <a:avLst/>
          </a:prstGeom>
          <a:noFill/>
          <a:ln w="9525">
            <a:noFill/>
            <a:miter lim="800000"/>
            <a:headEnd/>
            <a:tailEnd/>
          </a:ln>
        </p:spPr>
      </p:pic>
      <p:sp>
        <p:nvSpPr>
          <p:cNvPr id="31747" name="TextBox 1"/>
          <p:cNvSpPr txBox="1">
            <a:spLocks noChangeArrowheads="1"/>
          </p:cNvSpPr>
          <p:nvPr/>
        </p:nvSpPr>
        <p:spPr bwMode="auto">
          <a:xfrm>
            <a:off x="609600" y="838200"/>
            <a:ext cx="7772400" cy="584200"/>
          </a:xfrm>
          <a:prstGeom prst="rect">
            <a:avLst/>
          </a:prstGeom>
          <a:noFill/>
          <a:ln w="9525">
            <a:noFill/>
            <a:miter lim="800000"/>
            <a:headEnd/>
            <a:tailEnd/>
          </a:ln>
        </p:spPr>
        <p:txBody>
          <a:bodyPr>
            <a:spAutoFit/>
          </a:bodyPr>
          <a:lstStyle/>
          <a:p>
            <a:pPr algn="ctr"/>
            <a:r>
              <a:rPr lang="en-US" sz="3200" b="1" dirty="0">
                <a:latin typeface="Tw Cen MT" pitchFamily="34" charset="0"/>
              </a:rPr>
              <a:t>Step 2: Qualitative Measures</a:t>
            </a:r>
            <a:endParaRPr lang="en-US" sz="3200" dirty="0">
              <a:latin typeface="Tw Cen MT" pitchFamily="34" charset="0"/>
            </a:endParaRPr>
          </a:p>
        </p:txBody>
      </p:sp>
      <p:sp>
        <p:nvSpPr>
          <p:cNvPr id="7" name="TextBox 6"/>
          <p:cNvSpPr txBox="1">
            <a:spLocks noChangeArrowheads="1"/>
          </p:cNvSpPr>
          <p:nvPr/>
        </p:nvSpPr>
        <p:spPr bwMode="auto">
          <a:xfrm>
            <a:off x="3962400" y="2133600"/>
            <a:ext cx="4724400" cy="6740307"/>
          </a:xfrm>
          <a:prstGeom prst="rect">
            <a:avLst/>
          </a:prstGeom>
          <a:noFill/>
          <a:ln w="9525">
            <a:noFill/>
            <a:miter lim="800000"/>
            <a:headEnd/>
            <a:tailEnd/>
          </a:ln>
        </p:spPr>
        <p:txBody>
          <a:bodyPr>
            <a:spAutoFit/>
          </a:bodyPr>
          <a:lstStyle/>
          <a:p>
            <a:r>
              <a:rPr lang="en-US" sz="2800" b="1" dirty="0">
                <a:latin typeface="Tw Cen MT" pitchFamily="34" charset="0"/>
              </a:rPr>
              <a:t>Measures such as:</a:t>
            </a:r>
          </a:p>
          <a:p>
            <a:pPr marL="742950" lvl="1" indent="-285750">
              <a:buFont typeface="Arial" charset="0"/>
              <a:buChar char="•"/>
            </a:pPr>
            <a:r>
              <a:rPr lang="en-US" sz="2800" b="1" dirty="0">
                <a:latin typeface="Tw Cen MT" pitchFamily="34" charset="0"/>
              </a:rPr>
              <a:t>Structure</a:t>
            </a:r>
          </a:p>
          <a:p>
            <a:pPr marL="742950" lvl="1" indent="-285750">
              <a:buFont typeface="Arial" charset="0"/>
              <a:buChar char="•"/>
            </a:pPr>
            <a:r>
              <a:rPr lang="en-US" sz="2800" b="1" dirty="0">
                <a:latin typeface="Tw Cen MT" pitchFamily="34" charset="0"/>
              </a:rPr>
              <a:t>Language </a:t>
            </a:r>
            <a:r>
              <a:rPr lang="en-US" sz="2800" b="1" dirty="0" smtClean="0">
                <a:latin typeface="Tw Cen MT" pitchFamily="34" charset="0"/>
              </a:rPr>
              <a:t>demands </a:t>
            </a:r>
            <a:r>
              <a:rPr lang="en-US" sz="2800" b="1" dirty="0">
                <a:latin typeface="Tw Cen MT" pitchFamily="34" charset="0"/>
              </a:rPr>
              <a:t>and </a:t>
            </a:r>
            <a:r>
              <a:rPr lang="en-US" sz="2800" b="1" dirty="0" smtClean="0">
                <a:latin typeface="Tw Cen MT" pitchFamily="34" charset="0"/>
              </a:rPr>
              <a:t>conventions</a:t>
            </a:r>
            <a:endParaRPr lang="en-US" sz="2800" b="1" dirty="0">
              <a:latin typeface="Tw Cen MT" pitchFamily="34" charset="0"/>
            </a:endParaRPr>
          </a:p>
          <a:p>
            <a:pPr marL="742950" lvl="1" indent="-285750">
              <a:buFont typeface="Arial" charset="0"/>
              <a:buChar char="•"/>
            </a:pPr>
            <a:r>
              <a:rPr lang="en-US" sz="2800" b="1" dirty="0">
                <a:latin typeface="Tw Cen MT" pitchFamily="34" charset="0"/>
              </a:rPr>
              <a:t>Knowledge </a:t>
            </a:r>
            <a:r>
              <a:rPr lang="en-US" sz="2800" b="1" dirty="0" smtClean="0">
                <a:latin typeface="Tw Cen MT" pitchFamily="34" charset="0"/>
              </a:rPr>
              <a:t>demands</a:t>
            </a:r>
            <a:endParaRPr lang="en-US" sz="2800" b="1" dirty="0">
              <a:latin typeface="Tw Cen MT" pitchFamily="34" charset="0"/>
            </a:endParaRPr>
          </a:p>
          <a:p>
            <a:pPr marL="742950" lvl="1" indent="-285750">
              <a:buFont typeface="Arial" charset="0"/>
              <a:buChar char="•"/>
            </a:pPr>
            <a:r>
              <a:rPr lang="en-US" sz="2800" b="1" dirty="0">
                <a:latin typeface="Tw Cen MT" pitchFamily="34" charset="0"/>
              </a:rPr>
              <a:t>Levels of </a:t>
            </a:r>
            <a:r>
              <a:rPr lang="en-US" sz="2800" b="1" dirty="0" smtClean="0">
                <a:latin typeface="Tw Cen MT" pitchFamily="34" charset="0"/>
              </a:rPr>
              <a:t>meaning/purpose</a:t>
            </a:r>
            <a:endParaRPr lang="en-US" sz="2000" b="1" dirty="0">
              <a:latin typeface="Tw Cen MT" pitchFamily="34" charset="0"/>
            </a:endParaRPr>
          </a:p>
          <a:p>
            <a:pPr marL="742950" lvl="1" indent="-285750">
              <a:buFont typeface="Arial" charset="0"/>
              <a:buChar char="•"/>
            </a:pPr>
            <a:endParaRPr lang="en-US" sz="2000" b="1" dirty="0">
              <a:latin typeface="Tw Cen MT" pitchFamily="34" charset="0"/>
            </a:endParaRPr>
          </a:p>
          <a:p>
            <a:pPr marL="742950" lvl="1" indent="-285750">
              <a:buFont typeface="Arial" charset="0"/>
              <a:buChar char="•"/>
            </a:pPr>
            <a:endParaRPr lang="en-US" sz="2000" b="1" dirty="0">
              <a:latin typeface="Tw Cen MT" pitchFamily="34" charset="0"/>
            </a:endParaRPr>
          </a:p>
          <a:p>
            <a:pPr marL="742950" lvl="1" indent="-285750">
              <a:buFont typeface="Arial" charset="0"/>
              <a:buChar char="•"/>
            </a:pPr>
            <a:endParaRPr lang="en-US" sz="2000" b="1" dirty="0">
              <a:latin typeface="Tw Cen MT" pitchFamily="34" charset="0"/>
            </a:endParaRPr>
          </a:p>
          <a:p>
            <a:pPr marL="742950" lvl="1" indent="-285750"/>
            <a:endParaRPr lang="en-US" sz="2000" b="1" dirty="0">
              <a:latin typeface="Tw Cen MT" pitchFamily="34" charset="0"/>
            </a:endParaRPr>
          </a:p>
          <a:p>
            <a:pPr marL="742950" lvl="1" indent="-285750"/>
            <a:endParaRPr lang="en-US" sz="2000" b="1" dirty="0">
              <a:latin typeface="Tw Cen MT" pitchFamily="34" charset="0"/>
            </a:endParaRPr>
          </a:p>
          <a:p>
            <a:pPr marL="742950" lvl="1" indent="-285750"/>
            <a:endParaRPr lang="en-US" sz="2000" b="1" dirty="0">
              <a:latin typeface="Tw Cen MT" pitchFamily="34" charset="0"/>
            </a:endParaRPr>
          </a:p>
          <a:p>
            <a:pPr marL="742950" lvl="1" indent="-285750"/>
            <a:endParaRPr lang="en-US" sz="2000" b="1" dirty="0">
              <a:latin typeface="Tw Cen MT" pitchFamily="34" charset="0"/>
            </a:endParaRPr>
          </a:p>
          <a:p>
            <a:pPr marL="742950" lvl="1" indent="-285750"/>
            <a:endParaRPr lang="en-US" sz="2000" b="1" dirty="0">
              <a:latin typeface="Tw Cen MT" pitchFamily="34" charset="0"/>
            </a:endParaRPr>
          </a:p>
          <a:p>
            <a:pPr marL="742950" lvl="1" indent="-285750"/>
            <a:endParaRPr lang="en-US" sz="2000" b="1" dirty="0">
              <a:latin typeface="Tw Cen MT" pitchFamily="34" charset="0"/>
            </a:endParaRPr>
          </a:p>
          <a:p>
            <a:pPr marL="742950" lvl="1" indent="-285750"/>
            <a:endParaRPr lang="en-US" sz="2000" b="1" dirty="0">
              <a:latin typeface="Tw Cen MT" pitchFamily="34" charset="0"/>
            </a:endParaRPr>
          </a:p>
          <a:p>
            <a:pPr marL="742950" lvl="1" indent="-285750"/>
            <a:endParaRPr lang="en-US" sz="1600" b="1" dirty="0">
              <a:latin typeface="Tw Cen MT" pitchFamily="34" charset="0"/>
            </a:endParaRPr>
          </a:p>
          <a:p>
            <a:pPr marL="742950" lvl="1" indent="-285750"/>
            <a:endParaRPr lang="en-US" sz="2000" b="1" dirty="0">
              <a:latin typeface="Tw Cen MT" pitchFamily="34" charset="0"/>
            </a:endParaRPr>
          </a:p>
        </p:txBody>
      </p:sp>
      <p:sp>
        <p:nvSpPr>
          <p:cNvPr id="21509" name="Footer Placeholder 9"/>
          <p:cNvSpPr>
            <a:spLocks noGrp="1"/>
          </p:cNvSpPr>
          <p:nvPr>
            <p:ph type="ftr" sz="quarter" idx="11"/>
          </p:nvPr>
        </p:nvSpPr>
        <p:spPr bwMode="auto">
          <a:xfrm>
            <a:off x="609600" y="6248400"/>
            <a:ext cx="8229600" cy="381000"/>
          </a:xfrm>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dirty="0" smtClean="0"/>
              <a:t>(National Governors Association Center for Best Practices, Council of Chief State School Officers, 2010) </a:t>
            </a:r>
          </a:p>
        </p:txBody>
      </p:sp>
      <p:sp>
        <p:nvSpPr>
          <p:cNvPr id="9" name="Slide Number Placeholder 8"/>
          <p:cNvSpPr>
            <a:spLocks noGrp="1"/>
          </p:cNvSpPr>
          <p:nvPr>
            <p:ph type="sldNum" sz="quarter" idx="12"/>
          </p:nvPr>
        </p:nvSpPr>
        <p:spPr/>
        <p:txBody>
          <a:bodyPr>
            <a:normAutofit/>
          </a:bodyPr>
          <a:lstStyle/>
          <a:p>
            <a:pPr>
              <a:defRPr/>
            </a:pPr>
            <a:fld id="{F1989558-44CA-4246-A2E9-64B21294D267}" type="slidenum">
              <a:rPr lang="en-US"/>
              <a:pPr>
                <a:defRPr/>
              </a:pPr>
              <a:t>23</a:t>
            </a:fld>
            <a:endParaRPr lang="en-US" dirty="0"/>
          </a:p>
        </p:txBody>
      </p:sp>
      <p:sp>
        <p:nvSpPr>
          <p:cNvPr id="31751" name="Rectangle 9"/>
          <p:cNvSpPr>
            <a:spLocks noChangeArrowheads="1"/>
          </p:cNvSpPr>
          <p:nvPr/>
        </p:nvSpPr>
        <p:spPr bwMode="auto">
          <a:xfrm>
            <a:off x="2498725" y="6199188"/>
            <a:ext cx="6111875" cy="369887"/>
          </a:xfrm>
          <a:prstGeom prst="rect">
            <a:avLst/>
          </a:prstGeom>
          <a:noFill/>
          <a:ln w="9525">
            <a:noFill/>
            <a:miter lim="800000"/>
            <a:headEnd/>
            <a:tailEnd/>
          </a:ln>
        </p:spPr>
        <p:txBody>
          <a:bodyPr>
            <a:spAutoFit/>
          </a:bodyPr>
          <a:lstStyle/>
          <a:p>
            <a:r>
              <a:rPr lang="en-US">
                <a:latin typeface="Tw Cen MT"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28600"/>
            <a:ext cx="8153400" cy="685800"/>
          </a:xfrm>
        </p:spPr>
        <p:txBody>
          <a:bodyPr>
            <a:normAutofit fontScale="90000"/>
          </a:bodyPr>
          <a:lstStyle/>
          <a:p>
            <a:pPr eaLnBrk="1" hangingPunct="1"/>
            <a:r>
              <a:rPr lang="en-US" sz="2800" b="1" dirty="0" smtClean="0"/>
              <a:t/>
            </a:r>
            <a:br>
              <a:rPr lang="en-US" sz="2800" b="1" dirty="0" smtClean="0"/>
            </a:br>
            <a:r>
              <a:rPr lang="en-US" sz="2800" b="1" dirty="0" smtClean="0"/>
              <a:t/>
            </a:r>
            <a:br>
              <a:rPr lang="en-US" sz="2800" b="1" dirty="0" smtClean="0"/>
            </a:br>
            <a:r>
              <a:rPr lang="en-US" sz="3600" b="1" dirty="0" smtClean="0"/>
              <a:t>   Qualitative Measures: Other Factors</a:t>
            </a:r>
            <a:endParaRPr lang="en-US" sz="3600" dirty="0" smtClean="0"/>
          </a:p>
        </p:txBody>
      </p:sp>
      <p:sp>
        <p:nvSpPr>
          <p:cNvPr id="3" name="Content Placeholder 2"/>
          <p:cNvSpPr>
            <a:spLocks noGrp="1"/>
          </p:cNvSpPr>
          <p:nvPr>
            <p:ph sz="quarter" idx="1"/>
          </p:nvPr>
        </p:nvSpPr>
        <p:spPr>
          <a:xfrm>
            <a:off x="457200" y="1527175"/>
            <a:ext cx="8229600" cy="4721225"/>
          </a:xfrm>
        </p:spPr>
        <p:txBody>
          <a:bodyPr>
            <a:normAutofit fontScale="62500" lnSpcReduction="20000"/>
          </a:bodyPr>
          <a:lstStyle/>
          <a:p>
            <a:pPr marL="320040" indent="-320040" eaLnBrk="1" fontAlgn="auto" hangingPunct="1">
              <a:spcAft>
                <a:spcPts val="0"/>
              </a:spcAft>
              <a:buFont typeface="Arial" pitchFamily="34" charset="0"/>
              <a:buChar char="•"/>
              <a:defRPr/>
            </a:pPr>
            <a:r>
              <a:rPr lang="en-US" sz="3800" dirty="0" smtClean="0"/>
              <a:t>Word difficulty and language structure</a:t>
            </a:r>
          </a:p>
          <a:p>
            <a:pPr marL="320040" indent="-320040" eaLnBrk="1" fontAlgn="auto" hangingPunct="1">
              <a:spcAft>
                <a:spcPts val="0"/>
              </a:spcAft>
              <a:buFont typeface="Arial" pitchFamily="34" charset="0"/>
              <a:buChar char="•"/>
              <a:defRPr/>
            </a:pPr>
            <a:r>
              <a:rPr lang="en-US" sz="3800" dirty="0" smtClean="0"/>
              <a:t>Dialect</a:t>
            </a:r>
          </a:p>
          <a:p>
            <a:pPr marL="320040" indent="-320040" eaLnBrk="1" fontAlgn="auto" hangingPunct="1">
              <a:spcAft>
                <a:spcPts val="0"/>
              </a:spcAft>
              <a:buFont typeface="Arial" pitchFamily="34" charset="0"/>
              <a:buChar char="•"/>
              <a:defRPr/>
            </a:pPr>
            <a:r>
              <a:rPr lang="en-US" sz="3800" dirty="0" smtClean="0"/>
              <a:t>Text structure</a:t>
            </a:r>
          </a:p>
          <a:p>
            <a:pPr marL="320040" indent="-320040" eaLnBrk="1" fontAlgn="auto" hangingPunct="1">
              <a:spcAft>
                <a:spcPts val="0"/>
              </a:spcAft>
              <a:buFont typeface="Arial" pitchFamily="34" charset="0"/>
              <a:buChar char="•"/>
              <a:defRPr/>
            </a:pPr>
            <a:r>
              <a:rPr lang="en-US" sz="3800" dirty="0" smtClean="0"/>
              <a:t>Discourse style (e.g., satire, humor)</a:t>
            </a:r>
          </a:p>
          <a:p>
            <a:pPr marL="320040" indent="-320040" eaLnBrk="1" fontAlgn="auto" hangingPunct="1">
              <a:spcAft>
                <a:spcPts val="0"/>
              </a:spcAft>
              <a:buFont typeface="Arial" pitchFamily="34" charset="0"/>
              <a:buChar char="•"/>
              <a:defRPr/>
            </a:pPr>
            <a:r>
              <a:rPr lang="en-US" sz="3800" dirty="0" smtClean="0"/>
              <a:t>Genre and characteristic features of the text</a:t>
            </a:r>
          </a:p>
          <a:p>
            <a:pPr marL="320040" indent="-320040" eaLnBrk="1" fontAlgn="auto" hangingPunct="1">
              <a:spcAft>
                <a:spcPts val="0"/>
              </a:spcAft>
              <a:buFont typeface="Arial" pitchFamily="34" charset="0"/>
              <a:buChar char="•"/>
              <a:defRPr/>
            </a:pPr>
            <a:r>
              <a:rPr lang="en-US" sz="3800" dirty="0" smtClean="0"/>
              <a:t>Background knowledge and/or degree of familiarity with the content (including historical, geographical or literary references)</a:t>
            </a:r>
          </a:p>
          <a:p>
            <a:pPr marL="320040" indent="-320040" eaLnBrk="1" fontAlgn="auto" hangingPunct="1">
              <a:spcAft>
                <a:spcPts val="0"/>
              </a:spcAft>
              <a:buFont typeface="Arial" pitchFamily="34" charset="0"/>
              <a:buChar char="•"/>
              <a:defRPr/>
            </a:pPr>
            <a:r>
              <a:rPr lang="en-US" sz="3800" dirty="0" smtClean="0"/>
              <a:t>Level of reasoning required (e.g. difficulty of themes or ideas in the text, abstract concepts in the text)</a:t>
            </a:r>
          </a:p>
          <a:p>
            <a:pPr marL="320040" indent="-320040" eaLnBrk="1" fontAlgn="auto" hangingPunct="1">
              <a:spcAft>
                <a:spcPts val="0"/>
              </a:spcAft>
              <a:buFont typeface="Arial" pitchFamily="34" charset="0"/>
              <a:buChar char="•"/>
              <a:defRPr/>
            </a:pPr>
            <a:r>
              <a:rPr lang="en-US" sz="3800" dirty="0" smtClean="0"/>
              <a:t>Format and layout of the text</a:t>
            </a:r>
          </a:p>
          <a:p>
            <a:pPr marL="320040" indent="-320040" eaLnBrk="1" fontAlgn="auto" hangingPunct="1">
              <a:spcAft>
                <a:spcPts val="0"/>
              </a:spcAft>
              <a:buFont typeface="Arial" pitchFamily="34" charset="0"/>
              <a:buChar char="•"/>
              <a:defRPr/>
            </a:pPr>
            <a:r>
              <a:rPr lang="en-US" sz="3800" dirty="0" smtClean="0"/>
              <a:t>Length of the text</a:t>
            </a:r>
          </a:p>
          <a:p>
            <a:pPr lvl="8">
              <a:buNone/>
              <a:defRPr/>
            </a:pPr>
            <a:r>
              <a:rPr lang="en-US" sz="3800" dirty="0" smtClean="0"/>
              <a:t>         </a:t>
            </a:r>
            <a:r>
              <a:rPr lang="en-US" dirty="0" smtClean="0"/>
              <a:t>                                 (Hess and </a:t>
            </a:r>
            <a:r>
              <a:rPr lang="en-US" dirty="0" err="1" smtClean="0"/>
              <a:t>Biggam</a:t>
            </a:r>
            <a:r>
              <a:rPr lang="en-US" dirty="0" smtClean="0"/>
              <a:t>, 2004)</a:t>
            </a:r>
            <a:endParaRPr lang="en-US" dirty="0"/>
          </a:p>
        </p:txBody>
      </p:sp>
      <p:sp>
        <p:nvSpPr>
          <p:cNvPr id="32772" name="TextBox 3"/>
          <p:cNvSpPr txBox="1">
            <a:spLocks noChangeArrowheads="1"/>
          </p:cNvSpPr>
          <p:nvPr/>
        </p:nvSpPr>
        <p:spPr bwMode="auto">
          <a:xfrm>
            <a:off x="0" y="1219200"/>
            <a:ext cx="533400" cy="307975"/>
          </a:xfrm>
          <a:prstGeom prst="rect">
            <a:avLst/>
          </a:prstGeom>
          <a:noFill/>
          <a:ln w="9525">
            <a:noFill/>
            <a:miter lim="800000"/>
            <a:headEnd/>
            <a:tailEnd/>
          </a:ln>
        </p:spPr>
        <p:txBody>
          <a:bodyPr>
            <a:spAutoFit/>
          </a:bodyPr>
          <a:lstStyle/>
          <a:p>
            <a:pPr algn="ctr"/>
            <a:r>
              <a:rPr lang="en-US" sz="1400">
                <a:solidFill>
                  <a:schemeClr val="bg1"/>
                </a:solidFill>
                <a:latin typeface="Tw Cen MT" pitchFamily="34" charset="0"/>
              </a:rPr>
              <a:t>14</a:t>
            </a:r>
          </a:p>
        </p:txBody>
      </p:sp>
      <p:pic>
        <p:nvPicPr>
          <p:cNvPr id="6146" name="Picture 2" descr="C:\Users\jbrown\AppData\Local\Microsoft\Windows\Temporary Internet Files\Content.IE5\XXT70GVH\MP9004089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2446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153400" cy="990600"/>
          </a:xfrm>
        </p:spPr>
        <p:txBody>
          <a:bodyPr>
            <a:normAutofit fontScale="90000"/>
          </a:bodyPr>
          <a:lstStyle/>
          <a:p>
            <a:pPr algn="ctr" eaLnBrk="1" fontAlgn="auto" hangingPunct="1">
              <a:spcAft>
                <a:spcPts val="0"/>
              </a:spcAft>
              <a:defRPr/>
            </a:pPr>
            <a:r>
              <a:rPr lang="en-US" dirty="0" smtClean="0"/>
              <a:t> </a:t>
            </a:r>
            <a:br>
              <a:rPr lang="en-US" dirty="0" smtClean="0"/>
            </a:br>
            <a:r>
              <a:rPr lang="en-US" sz="3100" b="1" dirty="0" smtClean="0">
                <a:solidFill>
                  <a:srgbClr val="0070C0"/>
                </a:solidFill>
                <a:ea typeface="Geneva"/>
                <a:cs typeface="Geneva"/>
              </a:rPr>
              <a:t>The Qualitative Measures Rubrics </a:t>
            </a:r>
            <a:br>
              <a:rPr lang="en-US" sz="3100" b="1" dirty="0" smtClean="0">
                <a:solidFill>
                  <a:srgbClr val="0070C0"/>
                </a:solidFill>
                <a:ea typeface="Geneva"/>
                <a:cs typeface="Geneva"/>
              </a:rPr>
            </a:br>
            <a:r>
              <a:rPr lang="en-US" sz="3100" b="1" dirty="0" smtClean="0">
                <a:solidFill>
                  <a:srgbClr val="0070C0"/>
                </a:solidFill>
                <a:ea typeface="Geneva"/>
                <a:cs typeface="Geneva"/>
              </a:rPr>
              <a:t>for Literary and Informational Text</a:t>
            </a:r>
            <a:r>
              <a:rPr lang="en-US" sz="2000" dirty="0" smtClean="0">
                <a:ea typeface="Geneva"/>
                <a:cs typeface="Geneva"/>
              </a:rPr>
              <a:t> </a:t>
            </a:r>
            <a:br>
              <a:rPr lang="en-US" sz="2000" dirty="0" smtClean="0">
                <a:ea typeface="Geneva"/>
                <a:cs typeface="Geneva"/>
              </a:rPr>
            </a:br>
            <a:endParaRPr lang="en-US" dirty="0"/>
          </a:p>
        </p:txBody>
      </p:sp>
      <p:sp>
        <p:nvSpPr>
          <p:cNvPr id="33795" name="Content Placeholder 2"/>
          <p:cNvSpPr>
            <a:spLocks noGrp="1"/>
          </p:cNvSpPr>
          <p:nvPr>
            <p:ph sz="quarter" idx="1"/>
          </p:nvPr>
        </p:nvSpPr>
        <p:spPr>
          <a:xfrm>
            <a:off x="612775" y="1600200"/>
            <a:ext cx="8153400" cy="4724400"/>
          </a:xfrm>
        </p:spPr>
        <p:txBody>
          <a:bodyPr/>
          <a:lstStyle/>
          <a:p>
            <a:pPr algn="ctr" eaLnBrk="1" hangingPunct="1">
              <a:buFont typeface="Wingdings" pitchFamily="2" charset="2"/>
              <a:buNone/>
            </a:pPr>
            <a:r>
              <a:rPr lang="en-US" sz="2000" dirty="0" smtClean="0">
                <a:ea typeface="Geneva" pitchFamily="34" charset="0"/>
                <a:cs typeface="Geneva" pitchFamily="34" charset="0"/>
              </a:rPr>
              <a:t>The rubric for literary text and the rubric for informational text allow educators to evaluate the important elements of text that are often missed by computer software. </a:t>
            </a:r>
          </a:p>
          <a:p>
            <a:pPr algn="ctr" eaLnBrk="1" hangingPunct="1">
              <a:buFont typeface="Wingdings" pitchFamily="2" charset="2"/>
              <a:buNone/>
            </a:pPr>
            <a:r>
              <a:rPr lang="en-US" sz="2400" dirty="0" smtClean="0"/>
              <a:t>Literary Texts                                     Informational Texts</a:t>
            </a: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pic>
        <p:nvPicPr>
          <p:cNvPr id="33796" name="Picture 6"/>
          <p:cNvPicPr>
            <a:picLocks noChangeAspect="1" noChangeArrowheads="1"/>
          </p:cNvPicPr>
          <p:nvPr/>
        </p:nvPicPr>
        <p:blipFill>
          <a:blip r:embed="rId3" cstate="print"/>
          <a:srcRect/>
          <a:stretch>
            <a:fillRect/>
          </a:stretch>
        </p:blipFill>
        <p:spPr bwMode="auto">
          <a:xfrm>
            <a:off x="304800" y="3048000"/>
            <a:ext cx="3962400" cy="3194050"/>
          </a:xfrm>
          <a:prstGeom prst="rect">
            <a:avLst/>
          </a:prstGeom>
          <a:noFill/>
          <a:ln w="9525">
            <a:solidFill>
              <a:schemeClr val="tx1"/>
            </a:solidFill>
            <a:miter lim="800000"/>
            <a:headEnd/>
            <a:tailEnd/>
          </a:ln>
        </p:spPr>
      </p:pic>
      <p:pic>
        <p:nvPicPr>
          <p:cNvPr id="33797" name="Picture 7"/>
          <p:cNvPicPr>
            <a:picLocks noChangeAspect="1" noChangeArrowheads="1"/>
          </p:cNvPicPr>
          <p:nvPr/>
        </p:nvPicPr>
        <p:blipFill>
          <a:blip r:embed="rId4" cstate="print"/>
          <a:srcRect/>
          <a:stretch>
            <a:fillRect/>
          </a:stretch>
        </p:blipFill>
        <p:spPr bwMode="auto">
          <a:xfrm>
            <a:off x="4724400" y="3048000"/>
            <a:ext cx="3973513" cy="3192463"/>
          </a:xfrm>
          <a:prstGeom prst="rect">
            <a:avLst/>
          </a:prstGeom>
          <a:noFill/>
          <a:ln w="9525">
            <a:solidFill>
              <a:schemeClr val="tx1"/>
            </a:solidFill>
            <a:miter lim="800000"/>
            <a:headEnd/>
            <a:tailEnd/>
          </a:ln>
        </p:spPr>
      </p:pic>
      <p:sp>
        <p:nvSpPr>
          <p:cNvPr id="33799" name="TextBox 6"/>
          <p:cNvSpPr txBox="1">
            <a:spLocks noChangeArrowheads="1"/>
          </p:cNvSpPr>
          <p:nvPr/>
        </p:nvSpPr>
        <p:spPr bwMode="auto">
          <a:xfrm>
            <a:off x="533400" y="6324600"/>
            <a:ext cx="8077200" cy="369888"/>
          </a:xfrm>
          <a:prstGeom prst="rect">
            <a:avLst/>
          </a:prstGeom>
          <a:noFill/>
          <a:ln w="9525">
            <a:noFill/>
            <a:miter lim="800000"/>
            <a:headEnd/>
            <a:tailEnd/>
          </a:ln>
        </p:spPr>
        <p:txBody>
          <a:bodyPr>
            <a:spAutoFit/>
          </a:bodyPr>
          <a:lstStyle/>
          <a:p>
            <a:endParaRPr lang="en-US">
              <a:latin typeface="Tw Cen MT" pitchFamily="34" charset="0"/>
            </a:endParaRPr>
          </a:p>
        </p:txBody>
      </p:sp>
      <p:sp>
        <p:nvSpPr>
          <p:cNvPr id="33800" name="TextBox 11"/>
          <p:cNvSpPr txBox="1">
            <a:spLocks noChangeArrowheads="1"/>
          </p:cNvSpPr>
          <p:nvPr/>
        </p:nvSpPr>
        <p:spPr bwMode="auto">
          <a:xfrm>
            <a:off x="1676400" y="6400800"/>
            <a:ext cx="7467600" cy="615950"/>
          </a:xfrm>
          <a:prstGeom prst="rect">
            <a:avLst/>
          </a:prstGeom>
          <a:noFill/>
          <a:ln w="9525">
            <a:noFill/>
            <a:miter lim="800000"/>
            <a:headEnd/>
            <a:tailEnd/>
          </a:ln>
        </p:spPr>
        <p:txBody>
          <a:bodyPr>
            <a:spAutoFit/>
          </a:bodyPr>
          <a:lstStyle/>
          <a:p>
            <a:r>
              <a:rPr lang="en-US" sz="1600">
                <a:latin typeface="Tw Cen MT" pitchFamily="34" charset="0"/>
              </a:rPr>
              <a:t/>
            </a:r>
            <a:br>
              <a:rPr lang="en-US" sz="1600">
                <a:latin typeface="Tw Cen MT" pitchFamily="34" charset="0"/>
              </a:rPr>
            </a:br>
            <a:endParaRPr lang="en-US">
              <a:latin typeface="Tw Cen MT" pitchFamily="34" charset="0"/>
            </a:endParaRPr>
          </a:p>
        </p:txBody>
      </p:sp>
      <p:sp>
        <p:nvSpPr>
          <p:cNvPr id="33801" name="TextBox 8"/>
          <p:cNvSpPr txBox="1">
            <a:spLocks noChangeArrowheads="1"/>
          </p:cNvSpPr>
          <p:nvPr/>
        </p:nvSpPr>
        <p:spPr bwMode="auto">
          <a:xfrm>
            <a:off x="76200" y="1219200"/>
            <a:ext cx="457200" cy="307975"/>
          </a:xfrm>
          <a:prstGeom prst="rect">
            <a:avLst/>
          </a:prstGeom>
          <a:noFill/>
          <a:ln w="9525">
            <a:noFill/>
            <a:miter lim="800000"/>
            <a:headEnd/>
            <a:tailEnd/>
          </a:ln>
        </p:spPr>
        <p:txBody>
          <a:bodyPr>
            <a:spAutoFit/>
          </a:bodyPr>
          <a:lstStyle/>
          <a:p>
            <a:r>
              <a:rPr lang="en-US" sz="1400">
                <a:solidFill>
                  <a:schemeClr val="bg1"/>
                </a:solidFill>
                <a:latin typeface="Tw Cen MT" pitchFamily="34" charset="0"/>
              </a:rPr>
              <a:t>15</a:t>
            </a:r>
          </a:p>
        </p:txBody>
      </p:sp>
      <p:sp>
        <p:nvSpPr>
          <p:cNvPr id="33802" name="TextBox 13"/>
          <p:cNvSpPr txBox="1">
            <a:spLocks noChangeArrowheads="1"/>
          </p:cNvSpPr>
          <p:nvPr/>
        </p:nvSpPr>
        <p:spPr bwMode="auto">
          <a:xfrm>
            <a:off x="381000" y="6400800"/>
            <a:ext cx="8382000" cy="307975"/>
          </a:xfrm>
          <a:prstGeom prst="rect">
            <a:avLst/>
          </a:prstGeom>
          <a:noFill/>
          <a:ln w="9525">
            <a:noFill/>
            <a:miter lim="800000"/>
            <a:headEnd/>
            <a:tailEnd/>
          </a:ln>
        </p:spPr>
        <p:txBody>
          <a:bodyPr>
            <a:spAutoFit/>
          </a:bodyPr>
          <a:lstStyle/>
          <a:p>
            <a:r>
              <a:rPr lang="en-US" sz="1400">
                <a:latin typeface="Times New Roman" pitchFamily="18" charset="0"/>
              </a:rPr>
              <a:t>                (National Governors Association Center for Best Practices, Council of Chief State School Officers, 2010</a:t>
            </a:r>
            <a:endParaRPr lang="en-US" sz="1400"/>
          </a:p>
        </p:txBody>
      </p:sp>
      <p:pic>
        <p:nvPicPr>
          <p:cNvPr id="11" name="Picture 7"/>
          <p:cNvPicPr>
            <a:picLocks noChangeAspect="1" noChangeArrowheads="1"/>
          </p:cNvPicPr>
          <p:nvPr/>
        </p:nvPicPr>
        <p:blipFill>
          <a:blip r:embed="rId5" cstate="print"/>
          <a:srcRect/>
          <a:stretch>
            <a:fillRect/>
          </a:stretch>
        </p:blipFill>
        <p:spPr bwMode="auto">
          <a:xfrm>
            <a:off x="7902575" y="685800"/>
            <a:ext cx="1241425" cy="99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838200"/>
            <a:ext cx="9144000" cy="457200"/>
          </a:xfrm>
        </p:spPr>
        <p:txBody>
          <a:bodyPr/>
          <a:lstStyle/>
          <a:p>
            <a:r>
              <a:rPr lang="en-US" sz="2000" b="1" dirty="0" smtClean="0"/>
              <a:t>One example of a qualitative rubric... </a:t>
            </a:r>
            <a:r>
              <a:rPr lang="en-US" sz="2000" dirty="0" smtClean="0">
                <a:solidFill>
                  <a:srgbClr val="000000"/>
                </a:solidFill>
                <a:hlinkClick r:id="rId3"/>
              </a:rPr>
              <a:t>http://www.ksde.org/Default.aspx?tabid=4778#TextRes</a:t>
            </a:r>
            <a:r>
              <a:rPr lang="en-US" sz="2000" dirty="0" smtClean="0">
                <a:solidFill>
                  <a:srgbClr val="000000"/>
                </a:solidFill>
              </a:rPr>
              <a:t> </a:t>
            </a:r>
            <a:br>
              <a:rPr lang="en-US" sz="2000" dirty="0" smtClean="0">
                <a:solidFill>
                  <a:srgbClr val="000000"/>
                </a:solidFill>
              </a:rPr>
            </a:br>
            <a:r>
              <a:rPr lang="en-US" sz="2000" b="1" dirty="0" smtClean="0"/>
              <a:t> </a:t>
            </a:r>
          </a:p>
        </p:txBody>
      </p:sp>
      <p:pic>
        <p:nvPicPr>
          <p:cNvPr id="34819" name="Picture 7"/>
          <p:cNvPicPr>
            <a:picLocks noGrp="1" noChangeAspect="1" noChangeArrowheads="1"/>
          </p:cNvPicPr>
          <p:nvPr>
            <p:ph sz="quarter" idx="1"/>
          </p:nvPr>
        </p:nvPicPr>
        <p:blipFill>
          <a:blip r:embed="rId4" cstate="print"/>
          <a:srcRect/>
          <a:stretch>
            <a:fillRect/>
          </a:stretch>
        </p:blipFill>
        <p:spPr>
          <a:xfrm>
            <a:off x="0" y="1295400"/>
            <a:ext cx="9144000" cy="5562600"/>
          </a:xfrm>
          <a:noFill/>
          <a:ln>
            <a:solidFill>
              <a:schemeClr val="tx1"/>
            </a:solidFill>
          </a:ln>
        </p:spPr>
      </p:pic>
      <p:pic>
        <p:nvPicPr>
          <p:cNvPr id="34820" name="Picture 4"/>
          <p:cNvPicPr>
            <a:picLocks noChangeAspect="1" noChangeArrowheads="1"/>
          </p:cNvPicPr>
          <p:nvPr/>
        </p:nvPicPr>
        <p:blipFill>
          <a:blip r:embed="rId5" cstate="print"/>
          <a:srcRect/>
          <a:stretch>
            <a:fillRect/>
          </a:stretch>
        </p:blipFill>
        <p:spPr bwMode="auto">
          <a:xfrm>
            <a:off x="2514600" y="2667000"/>
            <a:ext cx="228600" cy="266700"/>
          </a:xfrm>
          <a:prstGeom prst="rect">
            <a:avLst/>
          </a:prstGeom>
          <a:noFill/>
          <a:ln w="9525">
            <a:noFill/>
            <a:miter lim="800000"/>
            <a:headEnd/>
            <a:tailEnd/>
          </a:ln>
        </p:spPr>
      </p:pic>
      <p:pic>
        <p:nvPicPr>
          <p:cNvPr id="34821" name="Picture 4"/>
          <p:cNvPicPr>
            <a:picLocks noChangeAspect="1" noChangeArrowheads="1"/>
          </p:cNvPicPr>
          <p:nvPr/>
        </p:nvPicPr>
        <p:blipFill>
          <a:blip r:embed="rId5" cstate="print"/>
          <a:srcRect/>
          <a:stretch>
            <a:fillRect/>
          </a:stretch>
        </p:blipFill>
        <p:spPr bwMode="auto">
          <a:xfrm>
            <a:off x="4876800" y="1905000"/>
            <a:ext cx="228600" cy="266700"/>
          </a:xfrm>
          <a:prstGeom prst="rect">
            <a:avLst/>
          </a:prstGeom>
          <a:noFill/>
          <a:ln w="9525">
            <a:noFill/>
            <a:miter lim="800000"/>
            <a:headEnd/>
            <a:tailEnd/>
          </a:ln>
        </p:spPr>
      </p:pic>
      <p:pic>
        <p:nvPicPr>
          <p:cNvPr id="34822" name="Picture 4"/>
          <p:cNvPicPr>
            <a:picLocks noChangeAspect="1" noChangeArrowheads="1"/>
          </p:cNvPicPr>
          <p:nvPr/>
        </p:nvPicPr>
        <p:blipFill>
          <a:blip r:embed="rId5" cstate="print"/>
          <a:srcRect/>
          <a:stretch>
            <a:fillRect/>
          </a:stretch>
        </p:blipFill>
        <p:spPr bwMode="auto">
          <a:xfrm>
            <a:off x="4876800" y="3352800"/>
            <a:ext cx="228600" cy="266700"/>
          </a:xfrm>
          <a:prstGeom prst="rect">
            <a:avLst/>
          </a:prstGeom>
          <a:noFill/>
          <a:ln w="9525">
            <a:noFill/>
            <a:miter lim="800000"/>
            <a:headEnd/>
            <a:tailEnd/>
          </a:ln>
        </p:spPr>
      </p:pic>
      <p:pic>
        <p:nvPicPr>
          <p:cNvPr id="34823" name="Picture 4"/>
          <p:cNvPicPr>
            <a:picLocks noChangeAspect="1" noChangeArrowheads="1"/>
          </p:cNvPicPr>
          <p:nvPr/>
        </p:nvPicPr>
        <p:blipFill>
          <a:blip r:embed="rId5" cstate="print"/>
          <a:srcRect/>
          <a:stretch>
            <a:fillRect/>
          </a:stretch>
        </p:blipFill>
        <p:spPr bwMode="auto">
          <a:xfrm>
            <a:off x="4876800" y="3048000"/>
            <a:ext cx="228600" cy="266700"/>
          </a:xfrm>
          <a:prstGeom prst="rect">
            <a:avLst/>
          </a:prstGeom>
          <a:noFill/>
          <a:ln w="9525">
            <a:noFill/>
            <a:miter lim="800000"/>
            <a:headEnd/>
            <a:tailEnd/>
          </a:ln>
        </p:spPr>
      </p:pic>
      <p:pic>
        <p:nvPicPr>
          <p:cNvPr id="34824" name="Picture 4"/>
          <p:cNvPicPr>
            <a:picLocks noChangeAspect="1" noChangeArrowheads="1"/>
          </p:cNvPicPr>
          <p:nvPr/>
        </p:nvPicPr>
        <p:blipFill>
          <a:blip r:embed="rId5" cstate="print"/>
          <a:srcRect/>
          <a:stretch>
            <a:fillRect/>
          </a:stretch>
        </p:blipFill>
        <p:spPr bwMode="auto">
          <a:xfrm>
            <a:off x="2514600" y="4343400"/>
            <a:ext cx="228600" cy="266700"/>
          </a:xfrm>
          <a:prstGeom prst="rect">
            <a:avLst/>
          </a:prstGeom>
          <a:noFill/>
          <a:ln w="9525">
            <a:noFill/>
            <a:miter lim="800000"/>
            <a:headEnd/>
            <a:tailEnd/>
          </a:ln>
        </p:spPr>
      </p:pic>
      <p:pic>
        <p:nvPicPr>
          <p:cNvPr id="34825" name="Picture 4"/>
          <p:cNvPicPr>
            <a:picLocks noChangeAspect="1" noChangeArrowheads="1"/>
          </p:cNvPicPr>
          <p:nvPr/>
        </p:nvPicPr>
        <p:blipFill>
          <a:blip r:embed="rId5" cstate="print"/>
          <a:srcRect/>
          <a:stretch>
            <a:fillRect/>
          </a:stretch>
        </p:blipFill>
        <p:spPr bwMode="auto">
          <a:xfrm>
            <a:off x="2514600" y="4724400"/>
            <a:ext cx="228600" cy="266700"/>
          </a:xfrm>
          <a:prstGeom prst="rect">
            <a:avLst/>
          </a:prstGeom>
          <a:noFill/>
          <a:ln w="9525">
            <a:noFill/>
            <a:miter lim="800000"/>
            <a:headEnd/>
            <a:tailEnd/>
          </a:ln>
        </p:spPr>
      </p:pic>
      <p:pic>
        <p:nvPicPr>
          <p:cNvPr id="34826" name="Picture 4"/>
          <p:cNvPicPr>
            <a:picLocks noChangeAspect="1" noChangeArrowheads="1"/>
          </p:cNvPicPr>
          <p:nvPr/>
        </p:nvPicPr>
        <p:blipFill>
          <a:blip r:embed="rId5" cstate="print"/>
          <a:srcRect/>
          <a:stretch>
            <a:fillRect/>
          </a:stretch>
        </p:blipFill>
        <p:spPr bwMode="auto">
          <a:xfrm>
            <a:off x="4876800" y="5791200"/>
            <a:ext cx="228600" cy="266700"/>
          </a:xfrm>
          <a:prstGeom prst="rect">
            <a:avLst/>
          </a:prstGeom>
          <a:noFill/>
          <a:ln w="9525">
            <a:noFill/>
            <a:miter lim="800000"/>
            <a:headEnd/>
            <a:tailEnd/>
          </a:ln>
        </p:spPr>
      </p:pic>
      <p:pic>
        <p:nvPicPr>
          <p:cNvPr id="34827" name="Picture 4"/>
          <p:cNvPicPr>
            <a:picLocks noChangeAspect="1" noChangeArrowheads="1"/>
          </p:cNvPicPr>
          <p:nvPr/>
        </p:nvPicPr>
        <p:blipFill>
          <a:blip r:embed="rId5" cstate="print"/>
          <a:srcRect/>
          <a:stretch>
            <a:fillRect/>
          </a:stretch>
        </p:blipFill>
        <p:spPr bwMode="auto">
          <a:xfrm>
            <a:off x="4876800" y="6248400"/>
            <a:ext cx="2286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2"/>
          <p:cNvPicPr>
            <a:picLocks noChangeAspect="1" noChangeArrowheads="1"/>
          </p:cNvPicPr>
          <p:nvPr/>
        </p:nvPicPr>
        <p:blipFill>
          <a:blip r:embed="rId3" cstate="print"/>
          <a:srcRect/>
          <a:stretch>
            <a:fillRect/>
          </a:stretch>
        </p:blipFill>
        <p:spPr bwMode="auto">
          <a:xfrm>
            <a:off x="304800" y="2362200"/>
            <a:ext cx="3175000" cy="2667000"/>
          </a:xfrm>
          <a:prstGeom prst="rect">
            <a:avLst/>
          </a:prstGeom>
          <a:noFill/>
          <a:ln w="9525">
            <a:noFill/>
            <a:miter lim="800000"/>
            <a:headEnd/>
            <a:tailEnd/>
          </a:ln>
        </p:spPr>
      </p:pic>
      <p:sp>
        <p:nvSpPr>
          <p:cNvPr id="35843" name="TextBox 1"/>
          <p:cNvSpPr txBox="1">
            <a:spLocks noChangeArrowheads="1"/>
          </p:cNvSpPr>
          <p:nvPr/>
        </p:nvSpPr>
        <p:spPr bwMode="auto">
          <a:xfrm>
            <a:off x="914400" y="685800"/>
            <a:ext cx="7010400" cy="1015663"/>
          </a:xfrm>
          <a:prstGeom prst="rect">
            <a:avLst/>
          </a:prstGeom>
          <a:noFill/>
          <a:ln w="9525">
            <a:noFill/>
            <a:miter lim="800000"/>
            <a:headEnd/>
            <a:tailEnd/>
          </a:ln>
        </p:spPr>
        <p:txBody>
          <a:bodyPr wrap="square">
            <a:spAutoFit/>
          </a:bodyPr>
          <a:lstStyle/>
          <a:p>
            <a:pPr algn="ctr"/>
            <a:r>
              <a:rPr lang="en-US" sz="3600" b="1" dirty="0">
                <a:latin typeface="Tw Cen MT" pitchFamily="34" charset="0"/>
              </a:rPr>
              <a:t>Step 3: Reader and Task</a:t>
            </a:r>
          </a:p>
          <a:p>
            <a:pPr algn="ctr"/>
            <a:endParaRPr lang="en-US" sz="2400" dirty="0">
              <a:latin typeface="Tw Cen MT" pitchFamily="34" charset="0"/>
            </a:endParaRPr>
          </a:p>
        </p:txBody>
      </p:sp>
      <p:sp>
        <p:nvSpPr>
          <p:cNvPr id="6" name="TextBox 5"/>
          <p:cNvSpPr txBox="1"/>
          <p:nvPr/>
        </p:nvSpPr>
        <p:spPr>
          <a:xfrm>
            <a:off x="3505200" y="1752600"/>
            <a:ext cx="5638800" cy="6094413"/>
          </a:xfrm>
          <a:prstGeom prst="rect">
            <a:avLst/>
          </a:prstGeom>
          <a:noFill/>
        </p:spPr>
        <p:txBody>
          <a:bodyPr>
            <a:spAutoFit/>
          </a:bodyPr>
          <a:lstStyle/>
          <a:p>
            <a:pPr fontAlgn="auto">
              <a:spcBef>
                <a:spcPts val="0"/>
              </a:spcBef>
              <a:spcAft>
                <a:spcPts val="0"/>
              </a:spcAft>
              <a:defRPr/>
            </a:pPr>
            <a:r>
              <a:rPr lang="en-US" sz="2400" b="1" dirty="0">
                <a:latin typeface="+mn-lt"/>
                <a:cs typeface="+mn-cs"/>
              </a:rPr>
              <a:t>Considerations such as:</a:t>
            </a:r>
          </a:p>
          <a:p>
            <a:pPr marL="342900" indent="-342900" fontAlgn="auto">
              <a:spcBef>
                <a:spcPts val="0"/>
              </a:spcBef>
              <a:spcAft>
                <a:spcPts val="0"/>
              </a:spcAft>
              <a:buFont typeface="Arial" pitchFamily="34" charset="0"/>
              <a:buChar char="•"/>
              <a:defRPr/>
            </a:pPr>
            <a:r>
              <a:rPr lang="en-US" sz="2400" dirty="0">
                <a:latin typeface="+mn-lt"/>
                <a:cs typeface="+mn-cs"/>
              </a:rPr>
              <a:t>Motivation</a:t>
            </a:r>
          </a:p>
          <a:p>
            <a:pPr marL="342900" indent="-342900" fontAlgn="auto">
              <a:spcBef>
                <a:spcPts val="0"/>
              </a:spcBef>
              <a:spcAft>
                <a:spcPts val="0"/>
              </a:spcAft>
              <a:buFont typeface="Arial" pitchFamily="34" charset="0"/>
              <a:buChar char="•"/>
              <a:defRPr/>
            </a:pPr>
            <a:r>
              <a:rPr lang="en-US" sz="2400" dirty="0">
                <a:latin typeface="+mn-lt"/>
                <a:cs typeface="+mn-cs"/>
              </a:rPr>
              <a:t>Knowledge and experience</a:t>
            </a:r>
          </a:p>
          <a:p>
            <a:pPr marL="342900" indent="-342900" fontAlgn="auto">
              <a:spcBef>
                <a:spcPts val="0"/>
              </a:spcBef>
              <a:spcAft>
                <a:spcPts val="0"/>
              </a:spcAft>
              <a:buFont typeface="Arial" pitchFamily="34" charset="0"/>
              <a:buChar char="•"/>
              <a:defRPr/>
            </a:pPr>
            <a:r>
              <a:rPr lang="en-US" sz="2400" dirty="0">
                <a:latin typeface="+mn-lt"/>
                <a:cs typeface="+mn-cs"/>
              </a:rPr>
              <a:t>Purpose for reading</a:t>
            </a:r>
          </a:p>
          <a:p>
            <a:pPr marL="342900" indent="-342900" fontAlgn="auto">
              <a:spcBef>
                <a:spcPts val="0"/>
              </a:spcBef>
              <a:spcAft>
                <a:spcPts val="0"/>
              </a:spcAft>
              <a:buFont typeface="Arial" pitchFamily="34" charset="0"/>
              <a:buChar char="•"/>
              <a:defRPr/>
            </a:pPr>
            <a:r>
              <a:rPr lang="en-US" sz="2400" dirty="0">
                <a:latin typeface="+mn-lt"/>
                <a:cs typeface="+mn-cs"/>
              </a:rPr>
              <a:t>Complexity of task assigned regarding text</a:t>
            </a:r>
          </a:p>
          <a:p>
            <a:pPr marL="342900" indent="-342900" fontAlgn="auto">
              <a:spcBef>
                <a:spcPts val="0"/>
              </a:spcBef>
              <a:spcAft>
                <a:spcPts val="0"/>
              </a:spcAft>
              <a:buFont typeface="Arial" pitchFamily="34" charset="0"/>
              <a:buChar char="•"/>
              <a:defRPr/>
            </a:pPr>
            <a:r>
              <a:rPr lang="en-US" sz="2400" dirty="0">
                <a:latin typeface="+mn-lt"/>
                <a:cs typeface="+mn-cs"/>
              </a:rPr>
              <a:t>Complexity of questions asked regarding text</a:t>
            </a:r>
          </a:p>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endParaRPr lang="en-US" sz="2000" b="1" dirty="0">
              <a:latin typeface="+mn-lt"/>
              <a:cs typeface="+mn-cs"/>
            </a:endParaRPr>
          </a:p>
          <a:p>
            <a:pPr marL="342900" indent="-342900" fontAlgn="auto">
              <a:spcBef>
                <a:spcPts val="0"/>
              </a:spcBef>
              <a:spcAft>
                <a:spcPts val="0"/>
              </a:spcAft>
              <a:defRPr/>
            </a:pPr>
            <a:endParaRPr lang="en-US" sz="2000" b="1" dirty="0">
              <a:latin typeface="+mn-lt"/>
              <a:cs typeface="+mn-cs"/>
            </a:endParaRPr>
          </a:p>
          <a:p>
            <a:pPr marL="342900" indent="-342900" fontAlgn="auto">
              <a:spcBef>
                <a:spcPts val="0"/>
              </a:spcBef>
              <a:spcAft>
                <a:spcPts val="0"/>
              </a:spcAft>
              <a:defRPr/>
            </a:pPr>
            <a:endParaRPr lang="en-US" sz="2000" b="1" dirty="0">
              <a:latin typeface="+mn-lt"/>
              <a:cs typeface="+mn-cs"/>
            </a:endParaRPr>
          </a:p>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endParaRPr lang="en-US" dirty="0">
              <a:latin typeface="+mn-lt"/>
              <a:cs typeface="+mn-cs"/>
            </a:endParaRPr>
          </a:p>
          <a:p>
            <a:pPr marL="342900" indent="-342900" fontAlgn="auto">
              <a:spcBef>
                <a:spcPts val="0"/>
              </a:spcBef>
              <a:spcAft>
                <a:spcPts val="0"/>
              </a:spcAft>
              <a:defRPr/>
            </a:pPr>
            <a:r>
              <a:rPr lang="en-US" sz="2000" dirty="0">
                <a:latin typeface="+mn-lt"/>
                <a:cs typeface="+mn-cs"/>
              </a:rPr>
              <a:t>           </a:t>
            </a:r>
          </a:p>
          <a:p>
            <a:pPr marL="342900" indent="-342900" fontAlgn="auto">
              <a:spcBef>
                <a:spcPts val="0"/>
              </a:spcBef>
              <a:spcAft>
                <a:spcPts val="0"/>
              </a:spcAft>
              <a:defRPr/>
            </a:pPr>
            <a:r>
              <a:rPr lang="en-US" sz="2000" dirty="0">
                <a:latin typeface="+mn-lt"/>
                <a:cs typeface="+mn-cs"/>
              </a:rPr>
              <a:t>           </a:t>
            </a:r>
          </a:p>
          <a:p>
            <a:pPr marL="342900" indent="-342900" fontAlgn="auto">
              <a:spcBef>
                <a:spcPts val="0"/>
              </a:spcBef>
              <a:spcAft>
                <a:spcPts val="0"/>
              </a:spcAft>
              <a:buFont typeface="Arial" pitchFamily="34" charset="0"/>
              <a:buChar char="•"/>
              <a:defRPr/>
            </a:pPr>
            <a:endParaRPr lang="en-US" sz="2000" dirty="0">
              <a:latin typeface="+mn-lt"/>
              <a:cs typeface="+mn-cs"/>
            </a:endParaRPr>
          </a:p>
        </p:txBody>
      </p:sp>
      <p:sp>
        <p:nvSpPr>
          <p:cNvPr id="25605" name="Footer Placeholder 9"/>
          <p:cNvSpPr>
            <a:spLocks noGrp="1"/>
          </p:cNvSpPr>
          <p:nvPr>
            <p:ph type="ftr" sz="quarter" idx="11"/>
          </p:nvPr>
        </p:nvSpPr>
        <p:spPr bwMode="auto">
          <a:xfrm>
            <a:off x="609600" y="6400800"/>
            <a:ext cx="8077200" cy="212725"/>
          </a:xfrm>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dirty="0" smtClean="0">
                <a:solidFill>
                  <a:schemeClr val="tx1"/>
                </a:solidFill>
                <a:latin typeface="Times New Roman" pitchFamily="18" charset="0"/>
                <a:cs typeface="Arial" pitchFamily="34" charset="0"/>
              </a:rPr>
              <a:t>(National Governors Association Center for Best Practices, Council of Chief State School Officers, 2010)</a:t>
            </a:r>
            <a:r>
              <a:rPr lang="en-US" dirty="0" smtClean="0"/>
              <a:t> </a:t>
            </a:r>
          </a:p>
        </p:txBody>
      </p:sp>
      <p:sp>
        <p:nvSpPr>
          <p:cNvPr id="9" name="Slide Number Placeholder 8"/>
          <p:cNvSpPr>
            <a:spLocks noGrp="1"/>
          </p:cNvSpPr>
          <p:nvPr>
            <p:ph type="sldNum" sz="quarter" idx="12"/>
          </p:nvPr>
        </p:nvSpPr>
        <p:spPr/>
        <p:txBody>
          <a:bodyPr>
            <a:normAutofit/>
          </a:bodyPr>
          <a:lstStyle/>
          <a:p>
            <a:pPr>
              <a:defRPr/>
            </a:pPr>
            <a:fld id="{22185E26-8E74-438E-BDAE-31C6C08E87E1}" type="slidenum">
              <a:rPr lang="en-US"/>
              <a:pPr>
                <a:defRPr/>
              </a:pPr>
              <a:t>27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3008313" cy="901700"/>
          </a:xfrm>
        </p:spPr>
        <p:txBody>
          <a:bodyPr>
            <a:normAutofit/>
          </a:bodyPr>
          <a:lstStyle/>
          <a:p>
            <a:pPr eaLnBrk="1" fontAlgn="auto" hangingPunct="1">
              <a:spcAft>
                <a:spcPts val="0"/>
              </a:spcAft>
              <a:defRPr/>
            </a:pPr>
            <a:r>
              <a:rPr lang="en-US" dirty="0" smtClean="0"/>
              <a:t>Reader Task and Motivation</a:t>
            </a:r>
            <a:endParaRPr lang="en-US" dirty="0"/>
          </a:p>
        </p:txBody>
      </p:sp>
      <p:sp>
        <p:nvSpPr>
          <p:cNvPr id="36867" name="Text Placeholder 9"/>
          <p:cNvSpPr>
            <a:spLocks noGrp="1"/>
          </p:cNvSpPr>
          <p:nvPr>
            <p:ph type="body" idx="2"/>
          </p:nvPr>
        </p:nvSpPr>
        <p:spPr>
          <a:xfrm>
            <a:off x="0" y="1600200"/>
            <a:ext cx="3048000" cy="4343400"/>
          </a:xfrm>
        </p:spPr>
        <p:txBody>
          <a:bodyPr/>
          <a:lstStyle/>
          <a:p>
            <a:endParaRPr lang="en-US" dirty="0" smtClean="0">
              <a:solidFill>
                <a:srgbClr val="FFFFFF"/>
              </a:solidFill>
            </a:endParaRPr>
          </a:p>
        </p:txBody>
      </p:sp>
      <p:pic>
        <p:nvPicPr>
          <p:cNvPr id="36868" name="Content Placeholder 3"/>
          <p:cNvPicPr>
            <a:picLocks noGrp="1" noChangeAspect="1" noChangeArrowheads="1"/>
          </p:cNvPicPr>
          <p:nvPr>
            <p:ph sz="quarter" idx="1"/>
          </p:nvPr>
        </p:nvPicPr>
        <p:blipFill>
          <a:blip r:embed="rId3" cstate="print"/>
          <a:srcRect/>
          <a:stretch>
            <a:fillRect/>
          </a:stretch>
        </p:blipFill>
        <p:spPr>
          <a:xfrm>
            <a:off x="2514600" y="609600"/>
            <a:ext cx="6629400" cy="5867400"/>
          </a:xfrm>
          <a:ln>
            <a:solidFill>
              <a:schemeClr val="tx1"/>
            </a:solidFill>
          </a:ln>
        </p:spPr>
      </p:pic>
      <p:sp>
        <p:nvSpPr>
          <p:cNvPr id="36869" name="TextBox 4"/>
          <p:cNvSpPr txBox="1">
            <a:spLocks noChangeArrowheads="1"/>
          </p:cNvSpPr>
          <p:nvPr/>
        </p:nvSpPr>
        <p:spPr bwMode="auto">
          <a:xfrm>
            <a:off x="0" y="1676400"/>
            <a:ext cx="2743200" cy="369332"/>
          </a:xfrm>
          <a:prstGeom prst="rect">
            <a:avLst/>
          </a:prstGeom>
          <a:noFill/>
          <a:ln w="9525">
            <a:noFill/>
            <a:miter lim="800000"/>
            <a:headEnd/>
            <a:tailEnd/>
          </a:ln>
        </p:spPr>
        <p:txBody>
          <a:bodyPr>
            <a:spAutoFit/>
          </a:bodyPr>
          <a:lstStyle/>
          <a:p>
            <a:endParaRPr lang="en-US" dirty="0">
              <a:latin typeface="Tw Cen MT" pitchFamily="34" charset="0"/>
            </a:endParaRPr>
          </a:p>
        </p:txBody>
      </p:sp>
      <p:sp>
        <p:nvSpPr>
          <p:cNvPr id="36871" name="TextBox 6"/>
          <p:cNvSpPr txBox="1">
            <a:spLocks noChangeArrowheads="1"/>
          </p:cNvSpPr>
          <p:nvPr/>
        </p:nvSpPr>
        <p:spPr bwMode="auto">
          <a:xfrm>
            <a:off x="0" y="1676400"/>
            <a:ext cx="2209800" cy="2308324"/>
          </a:xfrm>
          <a:prstGeom prst="rect">
            <a:avLst/>
          </a:prstGeom>
          <a:noFill/>
          <a:ln w="9525">
            <a:noFill/>
            <a:miter lim="800000"/>
            <a:headEnd/>
            <a:tailEnd/>
          </a:ln>
        </p:spPr>
        <p:txBody>
          <a:bodyPr wrap="square">
            <a:spAutoFit/>
          </a:bodyPr>
          <a:lstStyle/>
          <a:p>
            <a:pPr marL="342900" indent="-342900"/>
            <a:r>
              <a:rPr lang="en-US" dirty="0" smtClean="0">
                <a:hlinkClick r:id="rId4"/>
              </a:rPr>
              <a:t>http</a:t>
            </a:r>
            <a:r>
              <a:rPr lang="en-US" dirty="0">
                <a:hlinkClick r:id="rId4"/>
              </a:rPr>
              <a:t>://programs.ccsso.org/projects/common%20core%20resources/documents/Reader%20and%20Task%20Considerations.pdf</a:t>
            </a:r>
            <a:endParaRPr lang="en-US" dirty="0">
              <a:latin typeface="Tw Cen MT" pitchFamily="34" charset="0"/>
            </a:endParaRPr>
          </a:p>
        </p:txBody>
      </p:sp>
      <p:sp>
        <p:nvSpPr>
          <p:cNvPr id="36872" name="TextBox 7"/>
          <p:cNvSpPr txBox="1">
            <a:spLocks noChangeArrowheads="1"/>
          </p:cNvSpPr>
          <p:nvPr/>
        </p:nvSpPr>
        <p:spPr bwMode="auto">
          <a:xfrm>
            <a:off x="152400" y="6465888"/>
            <a:ext cx="4114800" cy="615950"/>
          </a:xfrm>
          <a:prstGeom prst="rect">
            <a:avLst/>
          </a:prstGeom>
          <a:noFill/>
          <a:ln w="9525">
            <a:noFill/>
            <a:miter lim="800000"/>
            <a:headEnd/>
            <a:tailEnd/>
          </a:ln>
        </p:spPr>
        <p:txBody>
          <a:bodyPr>
            <a:spAutoFit/>
          </a:bodyPr>
          <a:lstStyle/>
          <a:p>
            <a:r>
              <a:rPr lang="en-US" sz="1600">
                <a:latin typeface="Tw Cen MT" pitchFamily="34" charset="0"/>
              </a:rPr>
              <a:t/>
            </a:r>
            <a:br>
              <a:rPr lang="en-US" sz="1600">
                <a:latin typeface="Tw Cen MT" pitchFamily="34" charset="0"/>
              </a:rPr>
            </a:br>
            <a:endParaRPr lang="en-US">
              <a:latin typeface="Tw Cen MT" pitchFamily="34" charset="0"/>
            </a:endParaRPr>
          </a:p>
        </p:txBody>
      </p:sp>
      <p:sp>
        <p:nvSpPr>
          <p:cNvPr id="36873" name="TextBox 8"/>
          <p:cNvSpPr txBox="1">
            <a:spLocks noChangeArrowheads="1"/>
          </p:cNvSpPr>
          <p:nvPr/>
        </p:nvSpPr>
        <p:spPr bwMode="auto">
          <a:xfrm>
            <a:off x="0" y="1219200"/>
            <a:ext cx="457200" cy="307975"/>
          </a:xfrm>
          <a:prstGeom prst="rect">
            <a:avLst/>
          </a:prstGeom>
          <a:noFill/>
          <a:ln w="9525">
            <a:noFill/>
            <a:miter lim="800000"/>
            <a:headEnd/>
            <a:tailEnd/>
          </a:ln>
        </p:spPr>
        <p:txBody>
          <a:bodyPr>
            <a:spAutoFit/>
          </a:bodyPr>
          <a:lstStyle/>
          <a:p>
            <a:pPr algn="ctr"/>
            <a:r>
              <a:rPr lang="en-US" sz="1400">
                <a:solidFill>
                  <a:schemeClr val="bg1"/>
                </a:solidFill>
                <a:latin typeface="Tw Cen MT" pitchFamily="34" charset="0"/>
              </a:rPr>
              <a:t>18</a:t>
            </a:r>
          </a:p>
        </p:txBody>
      </p:sp>
      <p:sp>
        <p:nvSpPr>
          <p:cNvPr id="36874" name="Rectangle 8"/>
          <p:cNvSpPr>
            <a:spLocks noChangeArrowheads="1"/>
          </p:cNvSpPr>
          <p:nvPr/>
        </p:nvSpPr>
        <p:spPr bwMode="auto">
          <a:xfrm>
            <a:off x="381000" y="6581001"/>
            <a:ext cx="8229600" cy="276999"/>
          </a:xfrm>
          <a:prstGeom prst="rect">
            <a:avLst/>
          </a:prstGeom>
          <a:noFill/>
          <a:ln w="9525">
            <a:noFill/>
            <a:miter lim="800000"/>
            <a:headEnd/>
            <a:tailEnd/>
          </a:ln>
        </p:spPr>
        <p:txBody>
          <a:bodyPr wrap="square">
            <a:spAutoFit/>
          </a:bodyPr>
          <a:lstStyle/>
          <a:p>
            <a:r>
              <a:rPr lang="en-US" sz="1200" dirty="0">
                <a:latin typeface="Times New Roman" pitchFamily="18" charset="0"/>
              </a:rPr>
              <a:t>(National Governors Association Center for Best Practices, Council of Chief State School Officers, 2010)</a:t>
            </a:r>
            <a:endParaRPr lang="en-US" sz="1200" dirty="0"/>
          </a:p>
        </p:txBody>
      </p:sp>
      <p:pic>
        <p:nvPicPr>
          <p:cNvPr id="11" name="Picture 7"/>
          <p:cNvPicPr>
            <a:picLocks noChangeAspect="1" noChangeArrowheads="1"/>
          </p:cNvPicPr>
          <p:nvPr/>
        </p:nvPicPr>
        <p:blipFill>
          <a:blip r:embed="rId5" cstate="print"/>
          <a:srcRect/>
          <a:stretch>
            <a:fillRect/>
          </a:stretch>
        </p:blipFill>
        <p:spPr bwMode="auto">
          <a:xfrm>
            <a:off x="491067" y="4419600"/>
            <a:ext cx="1522412"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152400" y="609600"/>
            <a:ext cx="8991600" cy="990600"/>
          </a:xfrm>
        </p:spPr>
        <p:txBody>
          <a:bodyPr/>
          <a:lstStyle/>
          <a:p>
            <a:pPr eaLnBrk="1" hangingPunct="1"/>
            <a:r>
              <a:rPr lang="en-US" sz="3600" b="1" dirty="0" smtClean="0">
                <a:solidFill>
                  <a:srgbClr val="7B9899"/>
                </a:solidFill>
                <a:ea typeface="Geneva" pitchFamily="34" charset="0"/>
                <a:cs typeface="Geneva" pitchFamily="34" charset="0"/>
              </a:rPr>
              <a:t>Determining Text Complexity</a:t>
            </a:r>
          </a:p>
        </p:txBody>
      </p:sp>
      <p:sp>
        <p:nvSpPr>
          <p:cNvPr id="38915" name="Footer Placeholder 20"/>
          <p:cNvSpPr>
            <a:spLocks noGrp="1"/>
          </p:cNvSpPr>
          <p:nvPr>
            <p:ph type="ftr" sz="quarter" idx="11"/>
          </p:nvPr>
        </p:nvSpPr>
        <p:spPr bwMode="auto">
          <a:xfrm>
            <a:off x="228600" y="6096000"/>
            <a:ext cx="7620000" cy="762000"/>
          </a:xfrm>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sz="1100" smtClean="0">
                <a:latin typeface="Times New Roman" pitchFamily="18" charset="0"/>
                <a:cs typeface="Times New Roman" pitchFamily="18" charset="0"/>
              </a:rPr>
              <a:t>(National Governors Association Center for Best Practices, Council of Chief State School Officers, 2010)</a:t>
            </a:r>
          </a:p>
          <a:p>
            <a:pPr fontAlgn="base">
              <a:spcBef>
                <a:spcPct val="0"/>
              </a:spcBef>
              <a:spcAft>
                <a:spcPct val="0"/>
              </a:spcAft>
            </a:pPr>
            <a:r>
              <a:rPr lang="en-US" sz="1100" smtClean="0">
                <a:latin typeface="Times New Roman" pitchFamily="18" charset="0"/>
                <a:cs typeface="Times New Roman" pitchFamily="18" charset="0"/>
              </a:rPr>
              <a:t>("Ar bookfinder," 2012)            ("The lexile framework," 2012)</a:t>
            </a:r>
          </a:p>
        </p:txBody>
      </p:sp>
      <p:sp>
        <p:nvSpPr>
          <p:cNvPr id="20" name="Slide Number Placeholder 19"/>
          <p:cNvSpPr>
            <a:spLocks noGrp="1"/>
          </p:cNvSpPr>
          <p:nvPr>
            <p:ph type="sldNum" sz="quarter" idx="12"/>
          </p:nvPr>
        </p:nvSpPr>
        <p:spPr/>
        <p:txBody>
          <a:bodyPr>
            <a:normAutofit/>
          </a:bodyPr>
          <a:lstStyle/>
          <a:p>
            <a:pPr>
              <a:defRPr/>
            </a:pPr>
            <a:fld id="{66FD33F3-E716-4006-806F-7BCCFA608E53}" type="slidenum">
              <a:rPr lang="en-US"/>
              <a:pPr>
                <a:defRPr/>
              </a:pPr>
              <a:t>29</a:t>
            </a:fld>
            <a:endParaRPr lang="en-US" dirty="0"/>
          </a:p>
        </p:txBody>
      </p:sp>
      <p:sp>
        <p:nvSpPr>
          <p:cNvPr id="2" name="Content Placeholder 1"/>
          <p:cNvSpPr>
            <a:spLocks noGrp="1"/>
          </p:cNvSpPr>
          <p:nvPr>
            <p:ph sz="quarter" idx="1"/>
          </p:nvPr>
        </p:nvSpPr>
        <p:spPr>
          <a:xfrm>
            <a:off x="685800" y="1600200"/>
            <a:ext cx="4327525" cy="457200"/>
          </a:xfrm>
        </p:spPr>
        <p:txBody>
          <a:bodyPr>
            <a:normAutofit fontScale="92500" lnSpcReduction="10000"/>
          </a:bodyPr>
          <a:lstStyle/>
          <a:p>
            <a:pPr marL="274320" indent="-274320" eaLnBrk="1" fontAlgn="auto" hangingPunct="1">
              <a:spcAft>
                <a:spcPts val="0"/>
              </a:spcAft>
              <a:buFont typeface="Wingdings 2" pitchFamily="18" charset="2"/>
              <a:buNone/>
              <a:defRPr/>
            </a:pPr>
            <a:r>
              <a:rPr lang="en-US" sz="2800" b="1" dirty="0" smtClean="0"/>
              <a:t>A Four-step Process:</a:t>
            </a:r>
          </a:p>
          <a:p>
            <a:pPr marL="0" indent="0" eaLnBrk="1" fontAlgn="auto" hangingPunct="1">
              <a:spcAft>
                <a:spcPts val="0"/>
              </a:spcAft>
              <a:buFont typeface="Wingdings 2"/>
              <a:buChar char=""/>
              <a:defRPr/>
            </a:pPr>
            <a:endParaRPr lang="en-US" sz="2000" dirty="0"/>
          </a:p>
        </p:txBody>
      </p:sp>
      <p:sp>
        <p:nvSpPr>
          <p:cNvPr id="7" name="Isosceles Triangle 23"/>
          <p:cNvSpPr>
            <a:spLocks noChangeArrowheads="1"/>
          </p:cNvSpPr>
          <p:nvPr/>
        </p:nvSpPr>
        <p:spPr bwMode="auto">
          <a:xfrm rot="14352476" flipH="1">
            <a:off x="5616576" y="2716212"/>
            <a:ext cx="2787650" cy="822325"/>
          </a:xfrm>
          <a:prstGeom prst="triangle">
            <a:avLst>
              <a:gd name="adj" fmla="val 50000"/>
            </a:avLst>
          </a:prstGeom>
          <a:solidFill>
            <a:srgbClr val="DD4F23"/>
          </a:solidFill>
          <a:ln w="9525" algn="ctr">
            <a:noFill/>
            <a:round/>
            <a:headEnd/>
            <a:tailEnd/>
          </a:ln>
        </p:spPr>
        <p:txBody>
          <a:bodyPr wrap="none" anchor="ctr"/>
          <a:lstStyle/>
          <a:p>
            <a:pPr algn="ctr"/>
            <a:endParaRPr lang="en-US">
              <a:latin typeface="Tw Cen MT" pitchFamily="34" charset="0"/>
            </a:endParaRPr>
          </a:p>
        </p:txBody>
      </p:sp>
      <p:sp>
        <p:nvSpPr>
          <p:cNvPr id="8" name="TextBox 19"/>
          <p:cNvSpPr txBox="1">
            <a:spLocks noChangeArrowheads="1"/>
          </p:cNvSpPr>
          <p:nvPr/>
        </p:nvSpPr>
        <p:spPr bwMode="auto">
          <a:xfrm rot="3558274">
            <a:off x="6491288" y="2927350"/>
            <a:ext cx="1524000" cy="368300"/>
          </a:xfrm>
          <a:prstGeom prst="rect">
            <a:avLst/>
          </a:prstGeom>
          <a:noFill/>
          <a:ln w="9525">
            <a:noFill/>
            <a:miter lim="800000"/>
            <a:headEnd/>
            <a:tailEnd/>
          </a:ln>
        </p:spPr>
        <p:txBody>
          <a:bodyPr>
            <a:spAutoFit/>
          </a:bodyPr>
          <a:lstStyle/>
          <a:p>
            <a:pPr algn="ctr"/>
            <a:r>
              <a:rPr lang="en-US" b="1">
                <a:latin typeface="Tw Cen MT" pitchFamily="34" charset="0"/>
              </a:rPr>
              <a:t>Quantitative</a:t>
            </a:r>
          </a:p>
        </p:txBody>
      </p:sp>
      <p:sp>
        <p:nvSpPr>
          <p:cNvPr id="9" name="Isosceles Triangle 22"/>
          <p:cNvSpPr>
            <a:spLocks noChangeArrowheads="1"/>
          </p:cNvSpPr>
          <p:nvPr/>
        </p:nvSpPr>
        <p:spPr bwMode="auto">
          <a:xfrm rot="7297754">
            <a:off x="4895057" y="2721769"/>
            <a:ext cx="2730500" cy="814387"/>
          </a:xfrm>
          <a:prstGeom prst="triangle">
            <a:avLst>
              <a:gd name="adj" fmla="val 50074"/>
            </a:avLst>
          </a:prstGeom>
          <a:solidFill>
            <a:srgbClr val="FFCC00"/>
          </a:solidFill>
          <a:ln w="9525" algn="ctr">
            <a:noFill/>
            <a:round/>
            <a:headEnd/>
            <a:tailEnd/>
          </a:ln>
        </p:spPr>
        <p:txBody>
          <a:bodyPr wrap="none" anchor="ctr"/>
          <a:lstStyle/>
          <a:p>
            <a:pPr algn="ctr"/>
            <a:endParaRPr lang="en-US">
              <a:latin typeface="Tw Cen MT" pitchFamily="34" charset="0"/>
            </a:endParaRPr>
          </a:p>
        </p:txBody>
      </p:sp>
      <p:sp>
        <p:nvSpPr>
          <p:cNvPr id="10" name="TextBox 18"/>
          <p:cNvSpPr txBox="1">
            <a:spLocks noChangeArrowheads="1"/>
          </p:cNvSpPr>
          <p:nvPr/>
        </p:nvSpPr>
        <p:spPr bwMode="auto">
          <a:xfrm rot="-3649141">
            <a:off x="5409407" y="2780506"/>
            <a:ext cx="1524000" cy="369887"/>
          </a:xfrm>
          <a:prstGeom prst="rect">
            <a:avLst/>
          </a:prstGeom>
          <a:noFill/>
          <a:ln w="9525">
            <a:noFill/>
            <a:miter lim="800000"/>
            <a:headEnd/>
            <a:tailEnd/>
          </a:ln>
        </p:spPr>
        <p:txBody>
          <a:bodyPr>
            <a:spAutoFit/>
          </a:bodyPr>
          <a:lstStyle/>
          <a:p>
            <a:pPr algn="ctr"/>
            <a:r>
              <a:rPr lang="en-US" b="1">
                <a:latin typeface="Tw Cen MT" pitchFamily="34" charset="0"/>
              </a:rPr>
              <a:t>Qualitative</a:t>
            </a:r>
          </a:p>
        </p:txBody>
      </p:sp>
      <p:sp>
        <p:nvSpPr>
          <p:cNvPr id="11" name="Isosceles Triangle 21"/>
          <p:cNvSpPr>
            <a:spLocks noChangeArrowheads="1"/>
          </p:cNvSpPr>
          <p:nvPr/>
        </p:nvSpPr>
        <p:spPr bwMode="auto">
          <a:xfrm>
            <a:off x="5257800" y="3352800"/>
            <a:ext cx="2857500" cy="758825"/>
          </a:xfrm>
          <a:prstGeom prst="triangle">
            <a:avLst>
              <a:gd name="adj" fmla="val 50000"/>
            </a:avLst>
          </a:prstGeom>
          <a:solidFill>
            <a:srgbClr val="2E7084"/>
          </a:solidFill>
          <a:ln w="9525" algn="ctr">
            <a:noFill/>
            <a:round/>
            <a:headEnd/>
            <a:tailEnd/>
          </a:ln>
        </p:spPr>
        <p:txBody>
          <a:bodyPr wrap="none" anchor="ctr"/>
          <a:lstStyle/>
          <a:p>
            <a:pPr algn="ctr"/>
            <a:endParaRPr lang="en-US">
              <a:latin typeface="Tw Cen MT" pitchFamily="34" charset="0"/>
            </a:endParaRPr>
          </a:p>
        </p:txBody>
      </p:sp>
      <p:sp>
        <p:nvSpPr>
          <p:cNvPr id="12" name="TextBox 20"/>
          <p:cNvSpPr txBox="1">
            <a:spLocks noChangeArrowheads="1"/>
          </p:cNvSpPr>
          <p:nvPr/>
        </p:nvSpPr>
        <p:spPr bwMode="auto">
          <a:xfrm>
            <a:off x="5575300" y="3733800"/>
            <a:ext cx="2133600" cy="369888"/>
          </a:xfrm>
          <a:prstGeom prst="rect">
            <a:avLst/>
          </a:prstGeom>
          <a:noFill/>
          <a:ln w="9525">
            <a:noFill/>
            <a:miter lim="800000"/>
            <a:headEnd/>
            <a:tailEnd/>
          </a:ln>
        </p:spPr>
        <p:txBody>
          <a:bodyPr>
            <a:spAutoFit/>
          </a:bodyPr>
          <a:lstStyle/>
          <a:p>
            <a:pPr algn="ctr"/>
            <a:r>
              <a:rPr lang="en-US" b="1">
                <a:latin typeface="Tw Cen MT" pitchFamily="34" charset="0"/>
              </a:rPr>
              <a:t>Reader and Task</a:t>
            </a:r>
          </a:p>
        </p:txBody>
      </p:sp>
      <p:pic>
        <p:nvPicPr>
          <p:cNvPr id="2051" name="Picture 3"/>
          <p:cNvPicPr>
            <a:picLocks noChangeAspect="1" noChangeArrowheads="1"/>
          </p:cNvPicPr>
          <p:nvPr/>
        </p:nvPicPr>
        <p:blipFill>
          <a:blip r:embed="rId3" cstate="print"/>
          <a:srcRect/>
          <a:stretch>
            <a:fillRect/>
          </a:stretch>
        </p:blipFill>
        <p:spPr bwMode="auto">
          <a:xfrm>
            <a:off x="5486400" y="4495800"/>
            <a:ext cx="2325688" cy="1524000"/>
          </a:xfrm>
          <a:prstGeom prst="rect">
            <a:avLst/>
          </a:prstGeom>
          <a:noFill/>
          <a:ln w="9525">
            <a:solidFill>
              <a:schemeClr val="tx1"/>
            </a:solidFill>
            <a:miter lim="800000"/>
            <a:headEnd/>
            <a:tailEnd/>
          </a:ln>
        </p:spPr>
      </p:pic>
      <p:sp>
        <p:nvSpPr>
          <p:cNvPr id="23" name="Content Placeholder 1"/>
          <p:cNvSpPr txBox="1">
            <a:spLocks/>
          </p:cNvSpPr>
          <p:nvPr/>
        </p:nvSpPr>
        <p:spPr bwMode="auto">
          <a:xfrm>
            <a:off x="0" y="4267200"/>
            <a:ext cx="4419600" cy="990600"/>
          </a:xfrm>
          <a:prstGeom prst="rect">
            <a:avLst/>
          </a:prstGeom>
          <a:noFill/>
          <a:ln w="9525">
            <a:noFill/>
            <a:miter lim="800000"/>
            <a:headEnd/>
            <a:tailEnd/>
          </a:ln>
        </p:spPr>
        <p:txBody>
          <a:bodyPr/>
          <a:lstStyle/>
          <a:p>
            <a:pPr marL="457200" indent="-457200" eaLnBrk="0" hangingPunct="0">
              <a:spcBef>
                <a:spcPct val="90000"/>
              </a:spcBef>
              <a:spcAft>
                <a:spcPts val="600"/>
              </a:spcAft>
            </a:pPr>
            <a:endParaRPr lang="en-US" sz="2000" b="1" dirty="0">
              <a:latin typeface="Tw Cen MT" pitchFamily="34" charset="0"/>
            </a:endParaRPr>
          </a:p>
          <a:p>
            <a:pPr marL="457200" indent="-457200" eaLnBrk="0" hangingPunct="0">
              <a:spcBef>
                <a:spcPct val="90000"/>
              </a:spcBef>
              <a:spcAft>
                <a:spcPts val="600"/>
              </a:spcAft>
            </a:pPr>
            <a:r>
              <a:rPr lang="en-US" sz="2000" dirty="0">
                <a:latin typeface="Tw Cen MT" pitchFamily="34" charset="0"/>
              </a:rPr>
              <a:t>4.    </a:t>
            </a:r>
            <a:r>
              <a:rPr lang="en-US" sz="2000" b="1" u="sng" dirty="0">
                <a:latin typeface="Tw Cen MT" pitchFamily="34" charset="0"/>
              </a:rPr>
              <a:t>Recommend placement </a:t>
            </a:r>
            <a:r>
              <a:rPr lang="en-US" sz="2000" dirty="0">
                <a:latin typeface="Tw Cen MT" pitchFamily="34" charset="0"/>
              </a:rPr>
              <a:t>in the appropriate text complexity band.</a:t>
            </a:r>
          </a:p>
        </p:txBody>
      </p:sp>
      <p:sp>
        <p:nvSpPr>
          <p:cNvPr id="24" name="Content Placeholder 1"/>
          <p:cNvSpPr txBox="1">
            <a:spLocks/>
          </p:cNvSpPr>
          <p:nvPr/>
        </p:nvSpPr>
        <p:spPr bwMode="auto">
          <a:xfrm>
            <a:off x="115888" y="3948113"/>
            <a:ext cx="4419600" cy="847725"/>
          </a:xfrm>
          <a:prstGeom prst="rect">
            <a:avLst/>
          </a:prstGeom>
          <a:noFill/>
          <a:ln w="9525">
            <a:noFill/>
            <a:miter lim="800000"/>
            <a:headEnd/>
            <a:tailEnd/>
          </a:ln>
        </p:spPr>
        <p:txBody>
          <a:bodyPr/>
          <a:lstStyle/>
          <a:p>
            <a:pPr marL="457200" indent="-457200" eaLnBrk="0" hangingPunct="0">
              <a:spcBef>
                <a:spcPct val="90000"/>
              </a:spcBef>
              <a:spcAft>
                <a:spcPts val="600"/>
              </a:spcAft>
              <a:buFont typeface="Arial" charset="0"/>
              <a:buAutoNum type="arabicPeriod" startAt="3"/>
            </a:pPr>
            <a:r>
              <a:rPr lang="en-US" sz="2000">
                <a:latin typeface="Tw Cen MT" pitchFamily="34" charset="0"/>
              </a:rPr>
              <a:t>Reflect upon the </a:t>
            </a:r>
            <a:r>
              <a:rPr lang="en-US" sz="2000" b="1" u="sng">
                <a:latin typeface="Tw Cen MT" pitchFamily="34" charset="0"/>
              </a:rPr>
              <a:t>reader and task </a:t>
            </a:r>
            <a:r>
              <a:rPr lang="en-US" sz="2000">
                <a:latin typeface="Tw Cen MT" pitchFamily="34" charset="0"/>
              </a:rPr>
              <a:t>considerations</a:t>
            </a:r>
            <a:r>
              <a:rPr lang="en-US" sz="2400">
                <a:latin typeface="Tw Cen MT" pitchFamily="34" charset="0"/>
              </a:rPr>
              <a:t>.</a:t>
            </a:r>
          </a:p>
        </p:txBody>
      </p:sp>
      <p:sp>
        <p:nvSpPr>
          <p:cNvPr id="25" name="Content Placeholder 1"/>
          <p:cNvSpPr txBox="1">
            <a:spLocks/>
          </p:cNvSpPr>
          <p:nvPr/>
        </p:nvSpPr>
        <p:spPr bwMode="auto">
          <a:xfrm>
            <a:off x="161925" y="3051175"/>
            <a:ext cx="4419600" cy="896938"/>
          </a:xfrm>
          <a:prstGeom prst="rect">
            <a:avLst/>
          </a:prstGeom>
          <a:noFill/>
          <a:ln w="9525">
            <a:noFill/>
            <a:miter lim="800000"/>
            <a:headEnd/>
            <a:tailEnd/>
          </a:ln>
        </p:spPr>
        <p:txBody>
          <a:bodyPr/>
          <a:lstStyle/>
          <a:p>
            <a:pPr marL="457200" indent="-457200" eaLnBrk="0" hangingPunct="0">
              <a:spcBef>
                <a:spcPct val="90000"/>
              </a:spcBef>
              <a:spcAft>
                <a:spcPts val="600"/>
              </a:spcAft>
              <a:buFont typeface="Arial" charset="0"/>
              <a:buAutoNum type="arabicPeriod" startAt="2"/>
            </a:pPr>
            <a:r>
              <a:rPr lang="en-US" sz="2000">
                <a:latin typeface="Tw Cen MT" pitchFamily="34" charset="0"/>
              </a:rPr>
              <a:t>Analyze the </a:t>
            </a:r>
            <a:r>
              <a:rPr lang="en-US" sz="2000" b="1" u="sng">
                <a:latin typeface="Tw Cen MT" pitchFamily="34" charset="0"/>
              </a:rPr>
              <a:t>qualitative</a:t>
            </a:r>
            <a:r>
              <a:rPr lang="en-US" sz="2000">
                <a:latin typeface="Tw Cen MT" pitchFamily="34" charset="0"/>
              </a:rPr>
              <a:t> measures of the text.</a:t>
            </a:r>
          </a:p>
        </p:txBody>
      </p:sp>
      <p:sp>
        <p:nvSpPr>
          <p:cNvPr id="26" name="Content Placeholder 1"/>
          <p:cNvSpPr txBox="1">
            <a:spLocks/>
          </p:cNvSpPr>
          <p:nvPr/>
        </p:nvSpPr>
        <p:spPr bwMode="auto">
          <a:xfrm>
            <a:off x="152400" y="2087563"/>
            <a:ext cx="4419600" cy="919162"/>
          </a:xfrm>
          <a:prstGeom prst="rect">
            <a:avLst/>
          </a:prstGeom>
          <a:noFill/>
          <a:ln w="9525">
            <a:noFill/>
            <a:miter lim="800000"/>
            <a:headEnd/>
            <a:tailEnd/>
          </a:ln>
        </p:spPr>
        <p:txBody>
          <a:bodyPr/>
          <a:lstStyle/>
          <a:p>
            <a:pPr marL="457200" indent="-457200" eaLnBrk="0" hangingPunct="0">
              <a:spcBef>
                <a:spcPct val="90000"/>
              </a:spcBef>
              <a:spcAft>
                <a:spcPts val="600"/>
              </a:spcAft>
              <a:buFont typeface="Arial" charset="0"/>
              <a:buAutoNum type="arabicPeriod"/>
            </a:pPr>
            <a:r>
              <a:rPr lang="en-US" sz="2000">
                <a:latin typeface="Tw Cen MT" pitchFamily="34" charset="0"/>
              </a:rPr>
              <a:t>Determine the </a:t>
            </a:r>
            <a:r>
              <a:rPr lang="en-US" sz="2000" b="1" u="sng">
                <a:latin typeface="Tw Cen MT" pitchFamily="34" charset="0"/>
              </a:rPr>
              <a:t>quantitative</a:t>
            </a:r>
            <a:r>
              <a:rPr lang="en-US" sz="2000">
                <a:latin typeface="Tw Cen MT" pitchFamily="34" charset="0"/>
              </a:rPr>
              <a:t> measures of the text.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8" grpId="0"/>
      <p:bldP spid="9" grpId="0" animBg="1"/>
      <p:bldP spid="10" grpId="0"/>
      <p:bldP spid="11" grpId="0" animBg="1"/>
      <p:bldP spid="12" grpId="0"/>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brown\AppData\Local\Microsoft\Windows\Temporary Internet Files\Content.IE5\HJUMPHFL\MP900448273[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579169">
            <a:off x="6344595" y="1450994"/>
            <a:ext cx="2514600" cy="1872641"/>
          </a:xfrm>
          <a:prstGeom prst="rect">
            <a:avLst/>
          </a:prstGeom>
          <a:noFill/>
          <a:extLst>
            <a:ext uri="{909E8E84-426E-40DD-AFC4-6F175D3DCCD1}">
              <a14:hiddenFill xmlns:a14="http://schemas.microsoft.com/office/drawing/2010/main">
                <a:solidFill>
                  <a:srgbClr val="FFFFFF"/>
                </a:solidFill>
              </a14:hiddenFill>
            </a:ext>
          </a:extLst>
        </p:spPr>
      </p:pic>
      <p:sp>
        <p:nvSpPr>
          <p:cNvPr id="10242" name="Title 2"/>
          <p:cNvSpPr>
            <a:spLocks noGrp="1"/>
          </p:cNvSpPr>
          <p:nvPr>
            <p:ph type="title"/>
          </p:nvPr>
        </p:nvSpPr>
        <p:spPr>
          <a:xfrm>
            <a:off x="685800" y="685800"/>
            <a:ext cx="8153400" cy="990600"/>
          </a:xfrm>
        </p:spPr>
        <p:txBody>
          <a:bodyPr/>
          <a:lstStyle/>
          <a:p>
            <a:pPr eaLnBrk="1" hangingPunct="1"/>
            <a:r>
              <a:rPr lang="en-US" sz="4000" b="1" dirty="0" smtClean="0">
                <a:solidFill>
                  <a:schemeClr val="tx1"/>
                </a:solidFill>
                <a:ea typeface="Geneva" pitchFamily="34" charset="0"/>
                <a:cs typeface="Geneva" pitchFamily="34" charset="0"/>
              </a:rPr>
              <a:t>This workshop will address the following questions:  </a:t>
            </a:r>
          </a:p>
        </p:txBody>
      </p:sp>
      <p:sp>
        <p:nvSpPr>
          <p:cNvPr id="10243" name="Footer Placeholder 7"/>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p>
        </p:txBody>
      </p:sp>
      <p:sp>
        <p:nvSpPr>
          <p:cNvPr id="7" name="Slide Number Placeholder 6"/>
          <p:cNvSpPr>
            <a:spLocks noGrp="1"/>
          </p:cNvSpPr>
          <p:nvPr>
            <p:ph type="sldNum" sz="quarter" idx="12"/>
          </p:nvPr>
        </p:nvSpPr>
        <p:spPr/>
        <p:txBody>
          <a:bodyPr>
            <a:normAutofit/>
          </a:bodyPr>
          <a:lstStyle/>
          <a:p>
            <a:pPr>
              <a:defRPr/>
            </a:pPr>
            <a:fld id="{777ABB08-A88B-4BEB-8FA6-57CF6353C3C0}" type="slidenum">
              <a:rPr lang="en-US"/>
              <a:pPr>
                <a:defRPr/>
              </a:pPr>
              <a:t>3</a:t>
            </a:fld>
            <a:endParaRPr lang="en-US" dirty="0"/>
          </a:p>
        </p:txBody>
      </p:sp>
      <p:sp>
        <p:nvSpPr>
          <p:cNvPr id="2" name="Content Placeholder 1"/>
          <p:cNvSpPr>
            <a:spLocks noGrp="1"/>
          </p:cNvSpPr>
          <p:nvPr>
            <p:ph sz="quarter" idx="1"/>
          </p:nvPr>
        </p:nvSpPr>
        <p:spPr>
          <a:xfrm>
            <a:off x="228600" y="1371600"/>
            <a:ext cx="8610600" cy="4800600"/>
          </a:xfrm>
        </p:spPr>
        <p:txBody>
          <a:bodyPr>
            <a:normAutofit/>
          </a:bodyPr>
          <a:lstStyle/>
          <a:p>
            <a:pPr marL="0" indent="0" eaLnBrk="1" fontAlgn="auto" hangingPunct="1">
              <a:spcAft>
                <a:spcPts val="0"/>
              </a:spcAft>
              <a:buFont typeface="Wingdings 2"/>
              <a:buNone/>
              <a:defRPr/>
            </a:pPr>
            <a:endParaRPr lang="en-US" sz="2400" dirty="0" smtClean="0"/>
          </a:p>
          <a:p>
            <a:pPr fontAlgn="auto">
              <a:spcAft>
                <a:spcPts val="0"/>
              </a:spcAft>
              <a:defRPr/>
            </a:pPr>
            <a:endParaRPr lang="en-US" dirty="0" smtClean="0"/>
          </a:p>
          <a:p>
            <a:pPr fontAlgn="auto">
              <a:spcAft>
                <a:spcPts val="0"/>
              </a:spcAft>
              <a:defRPr/>
            </a:pPr>
            <a:r>
              <a:rPr lang="en-US" dirty="0" smtClean="0"/>
              <a:t>What do the Common Core Learning Standards mean by text complexity, and why is it important?</a:t>
            </a:r>
          </a:p>
          <a:p>
            <a:pPr marL="274320" indent="-274320" eaLnBrk="1" fontAlgn="auto" hangingPunct="1">
              <a:spcAft>
                <a:spcPts val="0"/>
              </a:spcAft>
              <a:buFont typeface="Wingdings 2"/>
              <a:buNone/>
              <a:defRPr/>
            </a:pPr>
            <a:endParaRPr lang="en-US" dirty="0" smtClean="0"/>
          </a:p>
          <a:p>
            <a:pPr fontAlgn="auto">
              <a:spcAft>
                <a:spcPts val="0"/>
              </a:spcAft>
              <a:defRPr/>
            </a:pPr>
            <a:r>
              <a:rPr lang="en-US" dirty="0" smtClean="0"/>
              <a:t>What is a grade level text complexity band?</a:t>
            </a:r>
          </a:p>
          <a:p>
            <a:pPr marL="274320" indent="-274320" eaLnBrk="1" fontAlgn="auto" hangingPunct="1">
              <a:spcAft>
                <a:spcPts val="0"/>
              </a:spcAft>
              <a:buFont typeface="Wingdings 2"/>
              <a:buNone/>
              <a:defRPr/>
            </a:pPr>
            <a:r>
              <a:rPr lang="en-US" sz="2400" i="1"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685800"/>
            <a:ext cx="8156575" cy="838200"/>
          </a:xfrm>
        </p:spPr>
        <p:txBody>
          <a:bodyPr>
            <a:normAutofit fontScale="90000"/>
          </a:bodyPr>
          <a:lstStyle/>
          <a:p>
            <a:pPr>
              <a:defRPr/>
            </a:pPr>
            <a:r>
              <a:rPr lang="en-US" sz="3200" b="1" dirty="0" smtClean="0"/>
              <a:t>Read and Measure: “Narrative in the Life of Frederick Douglass” </a:t>
            </a:r>
          </a:p>
        </p:txBody>
      </p:sp>
      <p:sp>
        <p:nvSpPr>
          <p:cNvPr id="39939" name="Content Placeholder 2"/>
          <p:cNvSpPr>
            <a:spLocks noGrp="1"/>
          </p:cNvSpPr>
          <p:nvPr>
            <p:ph sz="quarter" idx="1"/>
          </p:nvPr>
        </p:nvSpPr>
        <p:spPr>
          <a:xfrm>
            <a:off x="609600" y="1905000"/>
            <a:ext cx="8153400" cy="4495800"/>
          </a:xfrm>
        </p:spPr>
        <p:txBody>
          <a:bodyPr>
            <a:normAutofit fontScale="92500" lnSpcReduction="20000"/>
          </a:bodyPr>
          <a:lstStyle/>
          <a:p>
            <a:r>
              <a:rPr lang="en-US" dirty="0" smtClean="0"/>
              <a:t>Read the excerpt from “Narrative in the Life of Frederick Douglass.”</a:t>
            </a:r>
          </a:p>
          <a:p>
            <a:r>
              <a:rPr lang="en-US" dirty="0" smtClean="0"/>
              <a:t>Measure the text according to all three measures for text complexity, discuss, take notes on each of the measures, and choose a spokesperson.</a:t>
            </a:r>
          </a:p>
          <a:p>
            <a:r>
              <a:rPr lang="en-US" dirty="0" smtClean="0"/>
              <a:t>After reading, discuss the features of the text that correspond to each measure for text complexity, and then assign a grade level to the text based on this discussion.  (10 minutes)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0" y="457200"/>
            <a:ext cx="9144000" cy="990600"/>
          </a:xfrm>
        </p:spPr>
        <p:txBody>
          <a:bodyPr/>
          <a:lstStyle/>
          <a:p>
            <a:pPr eaLnBrk="1" hangingPunct="1"/>
            <a:r>
              <a:rPr lang="en-US" sz="2800" b="1" dirty="0" smtClean="0">
                <a:solidFill>
                  <a:schemeClr val="tx1"/>
                </a:solidFill>
                <a:ea typeface="Geneva" pitchFamily="34" charset="0"/>
                <a:cs typeface="Geneva" pitchFamily="34" charset="0"/>
              </a:rPr>
              <a:t>Quantitative Measures: Frederick Douglass</a:t>
            </a:r>
          </a:p>
        </p:txBody>
      </p:sp>
      <p:sp>
        <p:nvSpPr>
          <p:cNvPr id="19459" name="Footer Placeholder 16"/>
          <p:cNvSpPr>
            <a:spLocks noGrp="1"/>
          </p:cNvSpPr>
          <p:nvPr>
            <p:ph type="ftr" sz="quarter" idx="11"/>
          </p:nvPr>
        </p:nvSpPr>
        <p:spPr bwMode="auto">
          <a:xfrm>
            <a:off x="533400" y="6629400"/>
            <a:ext cx="8610600" cy="609600"/>
          </a:xfrm>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dirty="0" smtClean="0"/>
              <a:t>(National Governors Association Center for Best Practices, Council of Chief State School Officers, 2010) </a:t>
            </a:r>
          </a:p>
        </p:txBody>
      </p:sp>
      <p:sp>
        <p:nvSpPr>
          <p:cNvPr id="16" name="Slide Number Placeholder 15"/>
          <p:cNvSpPr>
            <a:spLocks noGrp="1"/>
          </p:cNvSpPr>
          <p:nvPr>
            <p:ph type="sldNum" sz="quarter" idx="12"/>
          </p:nvPr>
        </p:nvSpPr>
        <p:spPr/>
        <p:txBody>
          <a:bodyPr>
            <a:normAutofit/>
          </a:bodyPr>
          <a:lstStyle/>
          <a:p>
            <a:pPr>
              <a:defRPr/>
            </a:pPr>
            <a:fld id="{5B50CB1F-EE56-49C4-AAED-DD1FFF96276D}" type="slidenum">
              <a:rPr lang="en-US"/>
              <a:pPr>
                <a:defRPr/>
              </a:pPr>
              <a:t>31</a:t>
            </a:fld>
            <a:endParaRPr lang="en-US" dirty="0"/>
          </a:p>
        </p:txBody>
      </p:sp>
      <p:sp>
        <p:nvSpPr>
          <p:cNvPr id="40965" name="TextBox 1"/>
          <p:cNvSpPr txBox="1">
            <a:spLocks noChangeArrowheads="1"/>
          </p:cNvSpPr>
          <p:nvPr/>
        </p:nvSpPr>
        <p:spPr bwMode="auto">
          <a:xfrm>
            <a:off x="3810000" y="1752600"/>
            <a:ext cx="2286000" cy="369888"/>
          </a:xfrm>
          <a:prstGeom prst="rect">
            <a:avLst/>
          </a:prstGeom>
          <a:noFill/>
          <a:ln w="9525">
            <a:noFill/>
            <a:miter lim="800000"/>
            <a:headEnd/>
            <a:tailEnd/>
          </a:ln>
        </p:spPr>
        <p:txBody>
          <a:bodyPr>
            <a:spAutoFit/>
          </a:bodyPr>
          <a:lstStyle/>
          <a:p>
            <a:r>
              <a:rPr lang="en-US">
                <a:latin typeface="Tw Cen MT" pitchFamily="34" charset="0"/>
              </a:rPr>
              <a:t>Lexile Text Measure: </a:t>
            </a:r>
          </a:p>
        </p:txBody>
      </p:sp>
      <p:sp>
        <p:nvSpPr>
          <p:cNvPr id="40966" name="TextBox 2"/>
          <p:cNvSpPr txBox="1">
            <a:spLocks noChangeArrowheads="1"/>
          </p:cNvSpPr>
          <p:nvPr/>
        </p:nvSpPr>
        <p:spPr bwMode="auto">
          <a:xfrm>
            <a:off x="3886200" y="2362200"/>
            <a:ext cx="2057400" cy="646113"/>
          </a:xfrm>
          <a:prstGeom prst="rect">
            <a:avLst/>
          </a:prstGeom>
          <a:noFill/>
          <a:ln w="9525">
            <a:noFill/>
            <a:miter lim="800000"/>
            <a:headEnd/>
            <a:tailEnd/>
          </a:ln>
        </p:spPr>
        <p:txBody>
          <a:bodyPr>
            <a:spAutoFit/>
          </a:bodyPr>
          <a:lstStyle/>
          <a:p>
            <a:endParaRPr lang="en-US">
              <a:latin typeface="Tw Cen MT" pitchFamily="34" charset="0"/>
            </a:endParaRPr>
          </a:p>
          <a:p>
            <a:r>
              <a:rPr lang="en-US">
                <a:latin typeface="Tw Cen MT" pitchFamily="34" charset="0"/>
              </a:rPr>
              <a:t>ATOS Book Level:</a:t>
            </a:r>
          </a:p>
        </p:txBody>
      </p:sp>
      <p:sp>
        <p:nvSpPr>
          <p:cNvPr id="40967" name="TextBox 3"/>
          <p:cNvSpPr txBox="1">
            <a:spLocks noChangeArrowheads="1"/>
          </p:cNvSpPr>
          <p:nvPr/>
        </p:nvSpPr>
        <p:spPr bwMode="auto">
          <a:xfrm>
            <a:off x="6096000" y="1828800"/>
            <a:ext cx="1295400" cy="369888"/>
          </a:xfrm>
          <a:prstGeom prst="rect">
            <a:avLst/>
          </a:prstGeom>
          <a:noFill/>
          <a:ln w="9525">
            <a:noFill/>
            <a:miter lim="800000"/>
            <a:headEnd/>
            <a:tailEnd/>
          </a:ln>
        </p:spPr>
        <p:txBody>
          <a:bodyPr>
            <a:spAutoFit/>
          </a:bodyPr>
          <a:lstStyle/>
          <a:p>
            <a:r>
              <a:rPr lang="en-US">
                <a:latin typeface="Tw Cen MT" pitchFamily="34" charset="0"/>
              </a:rPr>
              <a:t>1080L</a:t>
            </a:r>
          </a:p>
        </p:txBody>
      </p:sp>
      <p:sp>
        <p:nvSpPr>
          <p:cNvPr id="40968" name="TextBox 9"/>
          <p:cNvSpPr txBox="1">
            <a:spLocks noChangeArrowheads="1"/>
          </p:cNvSpPr>
          <p:nvPr/>
        </p:nvSpPr>
        <p:spPr bwMode="auto">
          <a:xfrm>
            <a:off x="6172200" y="2667000"/>
            <a:ext cx="1295400" cy="400050"/>
          </a:xfrm>
          <a:prstGeom prst="rect">
            <a:avLst/>
          </a:prstGeom>
          <a:noFill/>
          <a:ln w="9525">
            <a:noFill/>
            <a:miter lim="800000"/>
            <a:headEnd/>
            <a:tailEnd/>
          </a:ln>
        </p:spPr>
        <p:txBody>
          <a:bodyPr>
            <a:spAutoFit/>
          </a:bodyPr>
          <a:lstStyle/>
          <a:p>
            <a:r>
              <a:rPr lang="en-US" sz="2000">
                <a:latin typeface="Tw Cen MT" pitchFamily="34" charset="0"/>
              </a:rPr>
              <a:t>7.9</a:t>
            </a:r>
          </a:p>
        </p:txBody>
      </p:sp>
      <p:pic>
        <p:nvPicPr>
          <p:cNvPr id="11" name="Picture 4" descr="lexile"/>
          <p:cNvPicPr>
            <a:picLocks noChangeAspect="1" noChangeArrowheads="1"/>
          </p:cNvPicPr>
          <p:nvPr/>
        </p:nvPicPr>
        <p:blipFill>
          <a:blip r:embed="rId3" cstate="print"/>
          <a:srcRect/>
          <a:stretch>
            <a:fillRect/>
          </a:stretch>
        </p:blipFill>
        <p:spPr bwMode="auto">
          <a:xfrm>
            <a:off x="7010400" y="1524000"/>
            <a:ext cx="1181100" cy="952500"/>
          </a:xfrm>
          <a:prstGeom prst="rect">
            <a:avLst/>
          </a:prstGeom>
          <a:noFill/>
          <a:ln w="9525">
            <a:noFill/>
            <a:miter lim="800000"/>
            <a:headEnd/>
            <a:tailEnd/>
          </a:ln>
        </p:spPr>
      </p:pic>
      <p:sp>
        <p:nvSpPr>
          <p:cNvPr id="5" name="TextBox 4"/>
          <p:cNvSpPr txBox="1">
            <a:spLocks noChangeArrowheads="1"/>
          </p:cNvSpPr>
          <p:nvPr/>
        </p:nvSpPr>
        <p:spPr bwMode="auto">
          <a:xfrm>
            <a:off x="3124200" y="3276600"/>
            <a:ext cx="6172200" cy="708025"/>
          </a:xfrm>
          <a:prstGeom prst="rect">
            <a:avLst/>
          </a:prstGeom>
          <a:noFill/>
          <a:ln w="9525">
            <a:noFill/>
            <a:miter lim="800000"/>
            <a:headEnd/>
            <a:tailEnd/>
          </a:ln>
        </p:spPr>
        <p:txBody>
          <a:bodyPr>
            <a:spAutoFit/>
          </a:bodyPr>
          <a:lstStyle/>
          <a:p>
            <a:r>
              <a:rPr lang="en-US" sz="2000" b="1">
                <a:latin typeface="Tw Cen MT" pitchFamily="34" charset="0"/>
              </a:rPr>
              <a:t>In which of the text complexity bands would this text fall?</a:t>
            </a:r>
          </a:p>
        </p:txBody>
      </p:sp>
      <p:pic>
        <p:nvPicPr>
          <p:cNvPr id="40971" name="Picture 13"/>
          <p:cNvPicPr>
            <a:picLocks noChangeAspect="1" noChangeArrowheads="1"/>
          </p:cNvPicPr>
          <p:nvPr/>
        </p:nvPicPr>
        <p:blipFill>
          <a:blip r:embed="rId4" cstate="print"/>
          <a:srcRect/>
          <a:stretch>
            <a:fillRect/>
          </a:stretch>
        </p:blipFill>
        <p:spPr bwMode="auto">
          <a:xfrm>
            <a:off x="914400" y="1524000"/>
            <a:ext cx="2109788" cy="2590800"/>
          </a:xfrm>
          <a:prstGeom prst="rect">
            <a:avLst/>
          </a:prstGeom>
          <a:noFill/>
          <a:ln w="9525">
            <a:noFill/>
            <a:miter lim="800000"/>
            <a:headEnd/>
            <a:tailEnd/>
          </a:ln>
        </p:spPr>
      </p:pic>
      <p:sp>
        <p:nvSpPr>
          <p:cNvPr id="19468" name="Rectangle 14"/>
          <p:cNvSpPr>
            <a:spLocks noChangeArrowheads="1"/>
          </p:cNvSpPr>
          <p:nvPr/>
        </p:nvSpPr>
        <p:spPr bwMode="auto">
          <a:xfrm>
            <a:off x="304800" y="6400800"/>
            <a:ext cx="8534400" cy="276225"/>
          </a:xfrm>
          <a:prstGeom prst="rect">
            <a:avLst/>
          </a:prstGeom>
          <a:noFill/>
          <a:ln w="9525">
            <a:noFill/>
            <a:miter lim="800000"/>
            <a:headEnd/>
            <a:tailEnd/>
          </a:ln>
        </p:spPr>
        <p:txBody>
          <a:bodyPr>
            <a:spAutoFit/>
          </a:bodyPr>
          <a:lstStyle/>
          <a:p>
            <a:pPr>
              <a:defRPr/>
            </a:pPr>
            <a:r>
              <a:rPr lang="en-US" sz="1200" dirty="0">
                <a:solidFill>
                  <a:schemeClr val="bg1">
                    <a:lumMod val="50000"/>
                  </a:schemeClr>
                </a:solidFill>
                <a:latin typeface="Tw Cen MT" pitchFamily="34" charset="0"/>
                <a:cs typeface="Arial" pitchFamily="34" charset="0"/>
              </a:rPr>
              <a:t>    (</a:t>
            </a:r>
            <a:r>
              <a:rPr lang="en-US" sz="1200" dirty="0" err="1">
                <a:solidFill>
                  <a:schemeClr val="bg1">
                    <a:lumMod val="50000"/>
                  </a:schemeClr>
                </a:solidFill>
                <a:latin typeface="Tw Cen MT" pitchFamily="34" charset="0"/>
                <a:cs typeface="Arial" pitchFamily="34" charset="0"/>
              </a:rPr>
              <a:t>Lexile</a:t>
            </a:r>
            <a:r>
              <a:rPr lang="en-US" sz="1200" dirty="0">
                <a:solidFill>
                  <a:schemeClr val="bg1">
                    <a:lumMod val="50000"/>
                  </a:schemeClr>
                </a:solidFill>
                <a:latin typeface="Tw Cen MT" pitchFamily="34" charset="0"/>
                <a:cs typeface="Arial" pitchFamily="34" charset="0"/>
              </a:rPr>
              <a:t> Framework for Reading)</a:t>
            </a:r>
            <a:r>
              <a:rPr lang="en-US" sz="1200" dirty="0">
                <a:solidFill>
                  <a:schemeClr val="bg1">
                    <a:lumMod val="50000"/>
                  </a:schemeClr>
                </a:solidFill>
                <a:latin typeface="Arial" pitchFamily="34" charset="0"/>
                <a:cs typeface="Arial" pitchFamily="34" charset="0"/>
              </a:rPr>
              <a:t>             ("</a:t>
            </a:r>
            <a:r>
              <a:rPr lang="en-US" sz="1200" dirty="0" err="1">
                <a:solidFill>
                  <a:schemeClr val="bg1">
                    <a:lumMod val="50000"/>
                  </a:schemeClr>
                </a:solidFill>
                <a:latin typeface="Arial" pitchFamily="34" charset="0"/>
                <a:cs typeface="Arial" pitchFamily="34" charset="0"/>
              </a:rPr>
              <a:t>Ar</a:t>
            </a:r>
            <a:r>
              <a:rPr lang="en-US" sz="1200" dirty="0">
                <a:solidFill>
                  <a:schemeClr val="bg1">
                    <a:lumMod val="50000"/>
                  </a:schemeClr>
                </a:solidFill>
                <a:latin typeface="Arial" pitchFamily="34" charset="0"/>
                <a:cs typeface="Arial" pitchFamily="34" charset="0"/>
              </a:rPr>
              <a:t> </a:t>
            </a:r>
            <a:r>
              <a:rPr lang="en-US" sz="1200" dirty="0" err="1">
                <a:solidFill>
                  <a:schemeClr val="bg1">
                    <a:lumMod val="50000"/>
                  </a:schemeClr>
                </a:solidFill>
                <a:latin typeface="Arial" pitchFamily="34" charset="0"/>
                <a:cs typeface="Arial" pitchFamily="34" charset="0"/>
              </a:rPr>
              <a:t>bookfinder</a:t>
            </a:r>
            <a:r>
              <a:rPr lang="en-US" sz="1200" dirty="0">
                <a:solidFill>
                  <a:schemeClr val="bg1">
                    <a:lumMod val="50000"/>
                  </a:schemeClr>
                </a:solidFill>
                <a:latin typeface="Arial" pitchFamily="34" charset="0"/>
                <a:cs typeface="Arial" pitchFamily="34" charset="0"/>
              </a:rPr>
              <a:t>," 2012)</a:t>
            </a:r>
            <a:endParaRPr lang="en-US" sz="1200" dirty="0">
              <a:solidFill>
                <a:schemeClr val="bg1">
                  <a:lumMod val="50000"/>
                </a:schemeClr>
              </a:solidFill>
              <a:latin typeface="Tw Cen MT" pitchFamily="34" charset="0"/>
              <a:cs typeface="Arial" pitchFamily="34" charset="0"/>
            </a:endParaRPr>
          </a:p>
        </p:txBody>
      </p:sp>
      <p:sp>
        <p:nvSpPr>
          <p:cNvPr id="17" name="Right Arrow 16"/>
          <p:cNvSpPr/>
          <p:nvPr/>
        </p:nvSpPr>
        <p:spPr>
          <a:xfrm>
            <a:off x="1447800" y="5257800"/>
            <a:ext cx="2667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8" descr="Guide Essential Reading Practice with Accelerated Reader Enterprise"/>
          <p:cNvPicPr>
            <a:picLocks noChangeAspect="1" noChangeArrowheads="1"/>
          </p:cNvPicPr>
          <p:nvPr/>
        </p:nvPicPr>
        <p:blipFill>
          <a:blip r:embed="rId5" cstate="print"/>
          <a:srcRect/>
          <a:stretch>
            <a:fillRect/>
          </a:stretch>
        </p:blipFill>
        <p:spPr bwMode="auto">
          <a:xfrm>
            <a:off x="6705600" y="2438400"/>
            <a:ext cx="2171700" cy="687388"/>
          </a:xfrm>
          <a:prstGeom prst="rect">
            <a:avLst/>
          </a:prstGeom>
          <a:noFill/>
          <a:ln w="9525">
            <a:noFill/>
            <a:miter lim="800000"/>
            <a:headEnd/>
            <a:tailEnd/>
          </a:ln>
        </p:spPr>
      </p:pic>
      <p:pic>
        <p:nvPicPr>
          <p:cNvPr id="19" name="Picture 4"/>
          <p:cNvPicPr>
            <a:picLocks noChangeAspect="1" noChangeArrowheads="1"/>
          </p:cNvPicPr>
          <p:nvPr/>
        </p:nvPicPr>
        <p:blipFill>
          <a:blip r:embed="rId6" cstate="print"/>
          <a:srcRect/>
          <a:stretch>
            <a:fillRect/>
          </a:stretch>
        </p:blipFill>
        <p:spPr bwMode="auto">
          <a:xfrm>
            <a:off x="4222750" y="3979863"/>
            <a:ext cx="4800600" cy="2247900"/>
          </a:xfrm>
          <a:prstGeom prst="rect">
            <a:avLst/>
          </a:prstGeom>
          <a:noFill/>
          <a:ln w="9525">
            <a:solidFill>
              <a:schemeClr val="tx1"/>
            </a:solidFill>
            <a:miter lim="800000"/>
            <a:headEnd/>
            <a:tailEnd/>
          </a:ln>
        </p:spPr>
      </p:pic>
      <p:sp>
        <p:nvSpPr>
          <p:cNvPr id="20" name="Donut 19"/>
          <p:cNvSpPr/>
          <p:nvPr/>
        </p:nvSpPr>
        <p:spPr>
          <a:xfrm>
            <a:off x="4419600" y="5181600"/>
            <a:ext cx="4495800" cy="6096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0977" name="TextBox 20"/>
          <p:cNvSpPr txBox="1">
            <a:spLocks noChangeArrowheads="1"/>
          </p:cNvSpPr>
          <p:nvPr/>
        </p:nvSpPr>
        <p:spPr bwMode="auto">
          <a:xfrm>
            <a:off x="1447800" y="5334000"/>
            <a:ext cx="2667000" cy="369888"/>
          </a:xfrm>
          <a:prstGeom prst="rect">
            <a:avLst/>
          </a:prstGeom>
          <a:noFill/>
          <a:ln w="9525">
            <a:noFill/>
            <a:miter lim="800000"/>
            <a:headEnd/>
            <a:tailEnd/>
          </a:ln>
        </p:spPr>
        <p:txBody>
          <a:bodyPr>
            <a:spAutoFit/>
          </a:bodyPr>
          <a:lstStyle/>
          <a:p>
            <a:r>
              <a:rPr lang="en-US"/>
              <a:t>Table from Appendix 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612775" y="228600"/>
            <a:ext cx="8153400" cy="990600"/>
          </a:xfrm>
        </p:spPr>
        <p:txBody>
          <a:bodyPr/>
          <a:lstStyle/>
          <a:p>
            <a:pPr eaLnBrk="1" hangingPunct="1"/>
            <a:r>
              <a:rPr lang="en-US" b="1" smtClean="0">
                <a:solidFill>
                  <a:srgbClr val="7B9899"/>
                </a:solidFill>
                <a:ea typeface="Geneva" pitchFamily="34" charset="0"/>
                <a:cs typeface="Geneva" pitchFamily="34" charset="0"/>
              </a:rPr>
              <a:t>	Step 2: Qualitative Measures</a:t>
            </a:r>
          </a:p>
        </p:txBody>
      </p:sp>
      <p:sp>
        <p:nvSpPr>
          <p:cNvPr id="27651" name="Footer Placeholder 9"/>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p>
        </p:txBody>
      </p:sp>
      <p:sp>
        <p:nvSpPr>
          <p:cNvPr id="9" name="Slide Number Placeholder 8"/>
          <p:cNvSpPr>
            <a:spLocks noGrp="1"/>
          </p:cNvSpPr>
          <p:nvPr>
            <p:ph type="sldNum" sz="quarter" idx="12"/>
          </p:nvPr>
        </p:nvSpPr>
        <p:spPr/>
        <p:txBody>
          <a:bodyPr>
            <a:normAutofit/>
          </a:bodyPr>
          <a:lstStyle/>
          <a:p>
            <a:pPr>
              <a:defRPr/>
            </a:pPr>
            <a:fld id="{C30A0989-A51F-4B25-973B-6001BE5C68E4}" type="slidenum">
              <a:rPr lang="en-US"/>
              <a:pPr>
                <a:defRPr/>
              </a:pPr>
              <a:t>32</a:t>
            </a:fld>
            <a:endParaRPr lang="en-US" dirty="0"/>
          </a:p>
        </p:txBody>
      </p:sp>
      <p:pic>
        <p:nvPicPr>
          <p:cNvPr id="41989" name="Picture 16"/>
          <p:cNvPicPr>
            <a:picLocks noChangeAspect="1" noChangeArrowheads="1"/>
          </p:cNvPicPr>
          <p:nvPr/>
        </p:nvPicPr>
        <p:blipFill>
          <a:blip r:embed="rId3" cstate="print"/>
          <a:srcRect/>
          <a:stretch>
            <a:fillRect/>
          </a:stretch>
        </p:blipFill>
        <p:spPr bwMode="auto">
          <a:xfrm>
            <a:off x="0" y="304800"/>
            <a:ext cx="9144000" cy="6553200"/>
          </a:xfrm>
          <a:prstGeom prst="rect">
            <a:avLst/>
          </a:prstGeom>
          <a:solidFill>
            <a:schemeClr val="bg1"/>
          </a:solidFill>
          <a:ln w="9525">
            <a:noFill/>
            <a:miter lim="800000"/>
            <a:headEnd/>
            <a:tailEnd/>
          </a:ln>
        </p:spPr>
      </p:pic>
      <p:sp>
        <p:nvSpPr>
          <p:cNvPr id="41990" name="TextBox 16"/>
          <p:cNvSpPr txBox="1">
            <a:spLocks noChangeArrowheads="1"/>
          </p:cNvSpPr>
          <p:nvPr/>
        </p:nvSpPr>
        <p:spPr bwMode="auto">
          <a:xfrm>
            <a:off x="0" y="0"/>
            <a:ext cx="9144000" cy="369888"/>
          </a:xfrm>
          <a:prstGeom prst="rect">
            <a:avLst/>
          </a:prstGeom>
          <a:solidFill>
            <a:schemeClr val="bg1"/>
          </a:solidFill>
          <a:ln w="9525">
            <a:noFill/>
            <a:miter lim="800000"/>
            <a:headEnd/>
            <a:tailEnd/>
          </a:ln>
        </p:spPr>
        <p:txBody>
          <a:bodyPr>
            <a:spAutoFit/>
          </a:bodyPr>
          <a:lstStyle/>
          <a:p>
            <a:r>
              <a:rPr lang="en-US">
                <a:solidFill>
                  <a:srgbClr val="C00000"/>
                </a:solidFill>
                <a:latin typeface="Tw Cen MT" pitchFamily="34" charset="0"/>
              </a:rPr>
              <a:t>Steps 1, 2 &amp; 3 of the process compiled on one document.  See Appendix A for more examples.</a:t>
            </a:r>
          </a:p>
        </p:txBody>
      </p:sp>
      <p:sp>
        <p:nvSpPr>
          <p:cNvPr id="18" name="TextBox 17"/>
          <p:cNvSpPr txBox="1"/>
          <p:nvPr/>
        </p:nvSpPr>
        <p:spPr>
          <a:xfrm>
            <a:off x="4648200" y="6324600"/>
            <a:ext cx="4267200" cy="523875"/>
          </a:xfrm>
          <a:prstGeom prst="rect">
            <a:avLst/>
          </a:prstGeom>
          <a:solidFill>
            <a:schemeClr val="accent3">
              <a:lumMod val="20000"/>
              <a:lumOff val="80000"/>
            </a:schemeClr>
          </a:solidFill>
        </p:spPr>
        <p:txBody>
          <a:bodyPr>
            <a:spAutoFit/>
          </a:bodyPr>
          <a:lstStyle/>
          <a:p>
            <a:pPr fontAlgn="auto">
              <a:spcBef>
                <a:spcPts val="0"/>
              </a:spcBef>
              <a:spcAft>
                <a:spcPts val="0"/>
              </a:spcAft>
              <a:defRPr/>
            </a:pPr>
            <a:r>
              <a:rPr lang="en-US" sz="1400" dirty="0">
                <a:latin typeface="Times New Roman" pitchFamily="18" charset="0"/>
                <a:cs typeface="Arial" pitchFamily="34" charset="0"/>
              </a:rPr>
              <a:t>(National Governors Association Center for Best Practices, Council of Chief State School Officers, 2010)</a:t>
            </a:r>
            <a:endParaRPr lang="en-US" sz="1400" dirty="0">
              <a:latin typeface="+mn-lt"/>
              <a:cs typeface="+mn-cs"/>
            </a:endParaRPr>
          </a:p>
        </p:txBody>
      </p:sp>
      <p:pic>
        <p:nvPicPr>
          <p:cNvPr id="41992" name="Picture 13"/>
          <p:cNvPicPr>
            <a:picLocks noChangeAspect="1" noChangeArrowheads="1"/>
          </p:cNvPicPr>
          <p:nvPr/>
        </p:nvPicPr>
        <p:blipFill>
          <a:blip r:embed="rId4" cstate="print"/>
          <a:srcRect/>
          <a:stretch>
            <a:fillRect/>
          </a:stretch>
        </p:blipFill>
        <p:spPr bwMode="auto">
          <a:xfrm>
            <a:off x="7162800" y="5105400"/>
            <a:ext cx="1143000" cy="1295400"/>
          </a:xfrm>
          <a:prstGeom prst="rect">
            <a:avLst/>
          </a:prstGeom>
          <a:noFill/>
          <a:ln w="9525">
            <a:noFill/>
            <a:miter lim="800000"/>
            <a:headEnd/>
            <a:tailEnd/>
          </a:ln>
        </p:spPr>
      </p:pic>
      <p:sp>
        <p:nvSpPr>
          <p:cNvPr id="41993" name="TextBox 10"/>
          <p:cNvSpPr txBox="1">
            <a:spLocks noChangeArrowheads="1"/>
          </p:cNvSpPr>
          <p:nvPr/>
        </p:nvSpPr>
        <p:spPr bwMode="auto">
          <a:xfrm>
            <a:off x="4876800" y="5257800"/>
            <a:ext cx="2133600" cy="1200150"/>
          </a:xfrm>
          <a:prstGeom prst="rect">
            <a:avLst/>
          </a:prstGeom>
          <a:noFill/>
          <a:ln w="9525">
            <a:noFill/>
            <a:miter lim="800000"/>
            <a:headEnd/>
            <a:tailEnd/>
          </a:ln>
        </p:spPr>
        <p:txBody>
          <a:bodyPr>
            <a:spAutoFit/>
          </a:bodyPr>
          <a:lstStyle/>
          <a:p>
            <a:r>
              <a:rPr lang="en-US">
                <a:latin typeface="Tw Cen MT" pitchFamily="34" charset="0"/>
              </a:rPr>
              <a:t>6-8 </a:t>
            </a:r>
          </a:p>
          <a:p>
            <a:r>
              <a:rPr lang="en-US">
                <a:latin typeface="Tw Cen MT" pitchFamily="34" charset="0"/>
              </a:rPr>
              <a:t>Text Complexity Band</a:t>
            </a:r>
          </a:p>
          <a:p>
            <a:endParaRPr lang="en-US">
              <a:latin typeface="Tw Cen MT" pitchFamily="34" charset="0"/>
            </a:endParaRPr>
          </a:p>
        </p:txBody>
      </p:sp>
      <p:sp>
        <p:nvSpPr>
          <p:cNvPr id="12" name="Right Arrow 11"/>
          <p:cNvSpPr/>
          <p:nvPr/>
        </p:nvSpPr>
        <p:spPr>
          <a:xfrm>
            <a:off x="6553200"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1026" name="Picture 2"/>
          <p:cNvPicPr>
            <a:picLocks noChangeAspect="1" noChangeArrowheads="1"/>
          </p:cNvPicPr>
          <p:nvPr/>
        </p:nvPicPr>
        <p:blipFill>
          <a:blip r:embed="rId2" cstate="print"/>
          <a:srcRect l="22840" t="21875" r="23280" b="6250"/>
          <a:stretch>
            <a:fillRect/>
          </a:stretch>
        </p:blipFill>
        <p:spPr bwMode="auto">
          <a:xfrm>
            <a:off x="0" y="990600"/>
            <a:ext cx="9144000" cy="6248400"/>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7621588" y="5638800"/>
            <a:ext cx="1522412"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533400"/>
            <a:ext cx="8153400" cy="990600"/>
          </a:xfrm>
        </p:spPr>
        <p:txBody>
          <a:bodyPr/>
          <a:lstStyle/>
          <a:p>
            <a:pPr eaLnBrk="1" hangingPunct="1"/>
            <a:r>
              <a:rPr lang="en-US" dirty="0" smtClean="0"/>
              <a:t>References</a:t>
            </a:r>
          </a:p>
        </p:txBody>
      </p:sp>
      <p:sp>
        <p:nvSpPr>
          <p:cNvPr id="3" name="Content Placeholder 2"/>
          <p:cNvSpPr>
            <a:spLocks noGrp="1"/>
          </p:cNvSpPr>
          <p:nvPr>
            <p:ph sz="quarter" idx="1"/>
          </p:nvPr>
        </p:nvSpPr>
        <p:spPr>
          <a:xfrm>
            <a:off x="228600" y="1600200"/>
            <a:ext cx="8686800" cy="4953000"/>
          </a:xfrm>
        </p:spPr>
        <p:txBody>
          <a:bodyPr>
            <a:normAutofit fontScale="77500" lnSpcReduction="20000"/>
          </a:bodyPr>
          <a:lstStyle/>
          <a:p>
            <a:pPr marL="320040" indent="-320040" fontAlgn="auto">
              <a:spcAft>
                <a:spcPts val="0"/>
              </a:spcAft>
              <a:defRPr/>
            </a:pPr>
            <a:r>
              <a:rPr lang="en-US" sz="2100" dirty="0" smtClean="0">
                <a:latin typeface="+mj-lt"/>
                <a:cs typeface="Times New Roman" pitchFamily="18" charset="0"/>
              </a:rPr>
              <a:t>ACT (2006). </a:t>
            </a:r>
            <a:r>
              <a:rPr lang="en-US" sz="2100" i="1" dirty="0" smtClean="0">
                <a:latin typeface="+mj-lt"/>
                <a:cs typeface="Times New Roman" pitchFamily="18" charset="0"/>
              </a:rPr>
              <a:t>Reading between the lines: What the ACT reveals about college readiness in reading</a:t>
            </a:r>
            <a:r>
              <a:rPr lang="en-US" sz="2100" dirty="0" smtClean="0">
                <a:latin typeface="+mj-lt"/>
                <a:cs typeface="Times New Roman" pitchFamily="18" charset="0"/>
              </a:rPr>
              <a:t>. Ames, IA: Author.</a:t>
            </a:r>
          </a:p>
          <a:p>
            <a:pPr marL="320040" indent="-320040" fontAlgn="auto">
              <a:spcAft>
                <a:spcPts val="0"/>
              </a:spcAft>
              <a:defRPr/>
            </a:pPr>
            <a:r>
              <a:rPr lang="en-US" sz="2100" dirty="0" smtClean="0">
                <a:latin typeface="+mj-lt"/>
                <a:cs typeface="Times New Roman" pitchFamily="18" charset="0"/>
              </a:rPr>
              <a:t>Adams, M. J. (2009). The challenge of advanced texts: The interdependence of reading and learning. In E. H. </a:t>
            </a:r>
            <a:r>
              <a:rPr lang="en-US" sz="2100" dirty="0" err="1" smtClean="0">
                <a:latin typeface="+mj-lt"/>
                <a:cs typeface="Times New Roman" pitchFamily="18" charset="0"/>
              </a:rPr>
              <a:t>Hiebert</a:t>
            </a:r>
            <a:r>
              <a:rPr lang="en-US" sz="2100" dirty="0" smtClean="0">
                <a:latin typeface="+mj-lt"/>
                <a:cs typeface="Times New Roman" pitchFamily="18" charset="0"/>
              </a:rPr>
              <a:t> (Ed.), </a:t>
            </a:r>
            <a:r>
              <a:rPr lang="en-US" sz="2100" i="1" dirty="0" smtClean="0">
                <a:latin typeface="+mj-lt"/>
                <a:cs typeface="Times New Roman" pitchFamily="18" charset="0"/>
              </a:rPr>
              <a:t>Reading more, reading better: Are American students reading enough of the right stuff? (pp. 163–189). </a:t>
            </a:r>
            <a:r>
              <a:rPr lang="en-US" sz="2100" i="1" dirty="0" err="1" smtClean="0">
                <a:latin typeface="+mj-lt"/>
                <a:cs typeface="Times New Roman" pitchFamily="18" charset="0"/>
              </a:rPr>
              <a:t>New</a:t>
            </a:r>
            <a:r>
              <a:rPr lang="en-US" sz="2100" dirty="0" err="1" smtClean="0">
                <a:latin typeface="+mj-lt"/>
                <a:cs typeface="Times New Roman" pitchFamily="18" charset="0"/>
              </a:rPr>
              <a:t>York</a:t>
            </a:r>
            <a:r>
              <a:rPr lang="en-US" sz="2100" dirty="0" smtClean="0">
                <a:latin typeface="+mj-lt"/>
                <a:cs typeface="Times New Roman" pitchFamily="18" charset="0"/>
              </a:rPr>
              <a:t>, NY: Guilford.</a:t>
            </a:r>
          </a:p>
          <a:p>
            <a:pPr marL="320040" indent="-320040" fontAlgn="auto">
              <a:spcAft>
                <a:spcPts val="0"/>
              </a:spcAft>
              <a:defRPr/>
            </a:pPr>
            <a:r>
              <a:rPr lang="en-US" sz="2100" dirty="0" err="1" smtClean="0">
                <a:latin typeface="+mj-lt"/>
                <a:cs typeface="Times New Roman" pitchFamily="18" charset="0"/>
              </a:rPr>
              <a:t>Biggam</a:t>
            </a:r>
            <a:r>
              <a:rPr lang="en-US" sz="2100" dirty="0" smtClean="0">
                <a:latin typeface="+mj-lt"/>
                <a:cs typeface="Times New Roman" pitchFamily="18" charset="0"/>
              </a:rPr>
              <a:t>, S. and Hess, K. </a:t>
            </a:r>
            <a:r>
              <a:rPr lang="en-US" sz="2100" i="1" dirty="0" smtClean="0">
                <a:latin typeface="+mj-lt"/>
                <a:cs typeface="Times New Roman" pitchFamily="18" charset="0"/>
              </a:rPr>
              <a:t>A Discussion of Increasing Text Complexity. </a:t>
            </a:r>
            <a:r>
              <a:rPr lang="en-US" sz="2100" dirty="0" smtClean="0">
                <a:latin typeface="+mj-lt"/>
                <a:cs typeface="Times New Roman" pitchFamily="18" charset="0"/>
              </a:rPr>
              <a:t>Appendix F. </a:t>
            </a:r>
            <a:r>
              <a:rPr lang="en-US" sz="2100" i="1" dirty="0" smtClean="0">
                <a:latin typeface="+mj-lt"/>
                <a:cs typeface="Times New Roman" pitchFamily="18" charset="0"/>
              </a:rPr>
              <a:t>NH Curriculum Framework K-12 Reading,</a:t>
            </a:r>
            <a:r>
              <a:rPr lang="en-US" sz="2100" dirty="0" smtClean="0">
                <a:latin typeface="+mj-lt"/>
                <a:cs typeface="Times New Roman" pitchFamily="18" charset="0"/>
              </a:rPr>
              <a:t> Concord, NH: State of New Hampshire,</a:t>
            </a:r>
            <a:r>
              <a:rPr lang="en-US" sz="2100" i="1" dirty="0" smtClean="0">
                <a:latin typeface="+mj-lt"/>
                <a:cs typeface="Times New Roman" pitchFamily="18" charset="0"/>
              </a:rPr>
              <a:t> </a:t>
            </a:r>
            <a:r>
              <a:rPr lang="en-US" sz="2100" dirty="0" smtClean="0">
                <a:latin typeface="+mj-lt"/>
                <a:cs typeface="Times New Roman" pitchFamily="18" charset="0"/>
              </a:rPr>
              <a:t>June 2006.</a:t>
            </a:r>
          </a:p>
          <a:p>
            <a:pPr marL="320040" indent="-320040" fontAlgn="auto">
              <a:spcAft>
                <a:spcPts val="0"/>
              </a:spcAft>
              <a:defRPr/>
            </a:pPr>
            <a:r>
              <a:rPr lang="en-US" sz="2100" dirty="0" err="1" smtClean="0">
                <a:latin typeface="+mj-lt"/>
                <a:cs typeface="Times New Roman" pitchFamily="18" charset="0"/>
              </a:rPr>
              <a:t>Piercy</a:t>
            </a:r>
            <a:r>
              <a:rPr lang="en-US" sz="2100" dirty="0" smtClean="0">
                <a:latin typeface="+mj-lt"/>
                <a:cs typeface="Times New Roman" pitchFamily="18" charset="0"/>
              </a:rPr>
              <a:t>, T. (2011).  “The Text Complexity ‘Staircase’ in the Common Core Standards.”  The Leadership and Learning Blog.  Leadership and Learning Center.  Available at </a:t>
            </a:r>
            <a:r>
              <a:rPr lang="en-US" sz="2100" dirty="0" smtClean="0">
                <a:latin typeface="+mj-lt"/>
                <a:cs typeface="Times New Roman" pitchFamily="18" charset="0"/>
                <a:hlinkClick r:id="rId3"/>
              </a:rPr>
              <a:t>www.leadandlearn.com/blog/2011/04/text-complexity-staircase-common-core-standards?utm_source=feedburner@utm_medium=feed&amp;utm_campaign=Feed%3A+leadandlearn+528The+leadership+and+Learning+Blog%29</a:t>
            </a:r>
            <a:endParaRPr lang="en-US" sz="2100" dirty="0" smtClean="0">
              <a:latin typeface="+mj-lt"/>
              <a:cs typeface="Times New Roman" pitchFamily="18" charset="0"/>
            </a:endParaRPr>
          </a:p>
          <a:p>
            <a:pPr marL="320040" indent="-320040" fontAlgn="auto">
              <a:spcAft>
                <a:spcPts val="0"/>
              </a:spcAft>
              <a:defRPr/>
            </a:pPr>
            <a:r>
              <a:rPr lang="en-US" sz="2100" dirty="0" smtClean="0">
                <a:latin typeface="+mj-lt"/>
                <a:cs typeface="Times New Roman" pitchFamily="18" charset="0"/>
              </a:rPr>
              <a:t>Kansas Department of Education. (2011).  Text Complexity Resources. </a:t>
            </a:r>
            <a:r>
              <a:rPr lang="en-US" sz="2100" dirty="0" smtClean="0">
                <a:latin typeface="+mj-lt"/>
                <a:cs typeface="Times New Roman" pitchFamily="18" charset="0"/>
                <a:hlinkClick r:id="rId4"/>
              </a:rPr>
              <a:t>http://www.ksde.org/Default.aspx?tabid=4778</a:t>
            </a:r>
            <a:endParaRPr lang="en-US" sz="2100" dirty="0" smtClean="0">
              <a:latin typeface="+mj-lt"/>
              <a:cs typeface="Times New Roman" pitchFamily="18" charset="0"/>
            </a:endParaRPr>
          </a:p>
          <a:p>
            <a:pPr marL="320040" indent="-320040" fontAlgn="auto">
              <a:spcAft>
                <a:spcPts val="0"/>
              </a:spcAft>
              <a:defRPr/>
            </a:pPr>
            <a:r>
              <a:rPr lang="en-US" sz="2100" dirty="0" smtClean="0">
                <a:latin typeface="+mj-lt"/>
                <a:cs typeface="Times New Roman" pitchFamily="18" charset="0"/>
              </a:rPr>
              <a:t>National Governors Association Center for Best Practices, Council of Chief State School Officers. (2010). </a:t>
            </a:r>
            <a:r>
              <a:rPr lang="en-US" sz="2100" i="1" dirty="0" smtClean="0">
                <a:latin typeface="+mj-lt"/>
                <a:cs typeface="Times New Roman" pitchFamily="18" charset="0"/>
              </a:rPr>
              <a:t>Common core state standards</a:t>
            </a:r>
            <a:r>
              <a:rPr lang="en-US" sz="2100" dirty="0" smtClean="0">
                <a:latin typeface="+mj-lt"/>
                <a:cs typeface="Times New Roman" pitchFamily="18" charset="0"/>
              </a:rPr>
              <a:t>. Retrieved from </a:t>
            </a:r>
            <a:r>
              <a:rPr lang="en-US" sz="2100" dirty="0" smtClean="0">
                <a:latin typeface="+mj-lt"/>
                <a:cs typeface="Times New Roman" pitchFamily="18" charset="0"/>
                <a:hlinkClick r:id="rId5"/>
              </a:rPr>
              <a:t>http://www.corestandards.org/the-standards</a:t>
            </a:r>
            <a:endParaRPr lang="en-US" sz="2100" dirty="0" smtClean="0">
              <a:solidFill>
                <a:schemeClr val="accent1">
                  <a:lumMod val="50000"/>
                </a:schemeClr>
              </a:solidFill>
              <a:latin typeface="+mj-lt"/>
              <a:cs typeface="Times New Roman" pitchFamily="18" charset="0"/>
            </a:endParaRPr>
          </a:p>
          <a:p>
            <a:pPr marL="320040" indent="-320040" fontAlgn="auto">
              <a:spcAft>
                <a:spcPts val="0"/>
              </a:spcAft>
              <a:defRPr/>
            </a:pPr>
            <a:r>
              <a:rPr lang="en-US" sz="2100" i="1" dirty="0" smtClean="0">
                <a:latin typeface="+mj-lt"/>
                <a:cs typeface="Times New Roman" pitchFamily="18" charset="0"/>
              </a:rPr>
              <a:t>The </a:t>
            </a:r>
            <a:r>
              <a:rPr lang="en-US" sz="2100" i="1" dirty="0" err="1" smtClean="0">
                <a:latin typeface="+mj-lt"/>
                <a:cs typeface="Times New Roman" pitchFamily="18" charset="0"/>
              </a:rPr>
              <a:t>lexile</a:t>
            </a:r>
            <a:r>
              <a:rPr lang="en-US" sz="2100" i="1" dirty="0" smtClean="0">
                <a:latin typeface="+mj-lt"/>
                <a:cs typeface="Times New Roman" pitchFamily="18" charset="0"/>
              </a:rPr>
              <a:t> framework for reading</a:t>
            </a:r>
            <a:r>
              <a:rPr lang="en-US" sz="2100" dirty="0" smtClean="0">
                <a:latin typeface="+mj-lt"/>
                <a:cs typeface="Times New Roman" pitchFamily="18" charset="0"/>
              </a:rPr>
              <a:t>. (2012). Retrieved from </a:t>
            </a:r>
            <a:r>
              <a:rPr lang="en-US" sz="2100" dirty="0" smtClean="0">
                <a:latin typeface="+mj-lt"/>
                <a:cs typeface="Times New Roman" pitchFamily="18" charset="0"/>
                <a:hlinkClick r:id="rId6"/>
              </a:rPr>
              <a:t>http://www.lexile.com/</a:t>
            </a:r>
            <a:endParaRPr lang="en-US" sz="2100" dirty="0" smtClean="0">
              <a:latin typeface="+mj-lt"/>
              <a:cs typeface="Times New Roman" pitchFamily="18" charset="0"/>
            </a:endParaRPr>
          </a:p>
          <a:p>
            <a:pPr marL="320040" indent="-320040" fontAlgn="auto">
              <a:spcAft>
                <a:spcPts val="0"/>
              </a:spcAft>
              <a:defRPr/>
            </a:pPr>
            <a:r>
              <a:rPr lang="en-US" sz="2100" i="1" dirty="0" err="1" smtClean="0">
                <a:latin typeface="+mj-lt"/>
                <a:cs typeface="Times New Roman" pitchFamily="18" charset="0"/>
              </a:rPr>
              <a:t>Ar</a:t>
            </a:r>
            <a:r>
              <a:rPr lang="en-US" sz="2100" i="1" dirty="0" smtClean="0">
                <a:latin typeface="+mj-lt"/>
                <a:cs typeface="Times New Roman" pitchFamily="18" charset="0"/>
              </a:rPr>
              <a:t> </a:t>
            </a:r>
            <a:r>
              <a:rPr lang="en-US" sz="2100" i="1" dirty="0" err="1" smtClean="0">
                <a:latin typeface="+mj-lt"/>
                <a:cs typeface="Times New Roman" pitchFamily="18" charset="0"/>
              </a:rPr>
              <a:t>bookfinder</a:t>
            </a:r>
            <a:r>
              <a:rPr lang="en-US" sz="2100" dirty="0" smtClean="0">
                <a:latin typeface="+mj-lt"/>
                <a:cs typeface="Times New Roman" pitchFamily="18" charset="0"/>
              </a:rPr>
              <a:t>. (2012). Retrieved from </a:t>
            </a:r>
            <a:r>
              <a:rPr lang="en-US" sz="2100" dirty="0" smtClean="0">
                <a:latin typeface="+mj-lt"/>
                <a:cs typeface="Times New Roman" pitchFamily="18" charset="0"/>
                <a:hlinkClick r:id="rId7"/>
              </a:rPr>
              <a:t>http://www.arbookfind.com</a:t>
            </a:r>
            <a:r>
              <a:rPr lang="en-US" sz="2100" dirty="0" smtClean="0">
                <a:latin typeface="+mj-lt"/>
                <a:hlinkClick r:id="rId7"/>
              </a:rPr>
              <a:t>/</a:t>
            </a:r>
            <a:endParaRPr lang="en-US" sz="2100" dirty="0" smtClean="0">
              <a:latin typeface="+mj-lt"/>
            </a:endParaRPr>
          </a:p>
          <a:p>
            <a:pPr>
              <a:defRPr/>
            </a:pPr>
            <a:r>
              <a:rPr lang="en-US" sz="2100" dirty="0" err="1" smtClean="0">
                <a:latin typeface="+mj-lt"/>
              </a:rPr>
              <a:t>MetaMetrics</a:t>
            </a:r>
            <a:r>
              <a:rPr lang="en-US" sz="2100" dirty="0" smtClean="0">
                <a:latin typeface="+mj-lt"/>
              </a:rPr>
              <a:t>, Inc. </a:t>
            </a:r>
            <a:r>
              <a:rPr lang="en-US" sz="2100" i="1" dirty="0" smtClean="0">
                <a:latin typeface="+mj-lt"/>
              </a:rPr>
              <a:t>How Is Readability Determined within the </a:t>
            </a:r>
            <a:r>
              <a:rPr lang="en-US" sz="2100" i="1" dirty="0" err="1" smtClean="0">
                <a:latin typeface="+mj-lt"/>
              </a:rPr>
              <a:t>Lexile</a:t>
            </a:r>
            <a:r>
              <a:rPr lang="en-US" sz="2100" i="1" dirty="0" smtClean="0">
                <a:latin typeface="+mj-lt"/>
              </a:rPr>
              <a:t> Framework for Reading? Durham, </a:t>
            </a:r>
            <a:r>
              <a:rPr lang="en-US" sz="2100" dirty="0" smtClean="0">
                <a:latin typeface="+mj-lt"/>
              </a:rPr>
              <a:t>NC: June 2001.</a:t>
            </a:r>
          </a:p>
          <a:p>
            <a:pPr marL="320040" indent="-320040" eaLnBrk="1" fontAlgn="auto" hangingPunct="1">
              <a:spcAft>
                <a:spcPts val="0"/>
              </a:spcAft>
              <a:buFont typeface="Wingdings"/>
              <a:buChar char=""/>
              <a:defRPr/>
            </a:pPr>
            <a:endParaRPr lang="en-US" sz="3400" dirty="0" smtClean="0">
              <a:solidFill>
                <a:schemeClr val="accent1">
                  <a:lumMod val="50000"/>
                </a:schemeClr>
              </a:solidFill>
            </a:endParaRPr>
          </a:p>
          <a:p>
            <a:pPr marL="320040" indent="-320040" eaLnBrk="1" fontAlgn="auto" hangingPunct="1">
              <a:spcAft>
                <a:spcPts val="0"/>
              </a:spcAft>
              <a:buFont typeface="Wingdings"/>
              <a:buChar char=""/>
              <a:defRPr/>
            </a:pPr>
            <a:endParaRPr lang="en-US" sz="2400" dirty="0" smtClean="0">
              <a:solidFill>
                <a:schemeClr val="accent1">
                  <a:lumMod val="50000"/>
                </a:schemeClr>
              </a:solidFill>
            </a:endParaRPr>
          </a:p>
          <a:p>
            <a:pPr marL="320040" indent="-320040" eaLnBrk="1" fontAlgn="auto" hangingPunct="1">
              <a:spcAft>
                <a:spcPts val="0"/>
              </a:spcAft>
              <a:buFont typeface="Wingdings"/>
              <a:buNone/>
              <a:defRPr/>
            </a:pPr>
            <a:endParaRPr lang="en-US" sz="2400" dirty="0" smtClean="0">
              <a:solidFill>
                <a:schemeClr val="accent1">
                  <a:lumMod val="50000"/>
                </a:schemeClr>
              </a:solidFill>
            </a:endParaRPr>
          </a:p>
          <a:p>
            <a:pPr marL="320040" indent="-320040" eaLnBrk="1" fontAlgn="auto" hangingPunct="1">
              <a:spcAft>
                <a:spcPts val="0"/>
              </a:spcAft>
              <a:buFont typeface="Wingdings"/>
              <a:buChar char=""/>
              <a:defRPr/>
            </a:pPr>
            <a:endParaRPr lang="en-US" sz="2400" dirty="0" smtClean="0">
              <a:solidFill>
                <a:schemeClr val="accent1">
                  <a:lumMod val="50000"/>
                </a:schemeClr>
              </a:solidFill>
            </a:endParaRPr>
          </a:p>
          <a:p>
            <a:pPr marL="320040" indent="-320040" eaLnBrk="1" fontAlgn="auto" hangingPunct="1">
              <a:spcAft>
                <a:spcPts val="0"/>
              </a:spcAft>
              <a:buFont typeface="Wingdings"/>
              <a:buNone/>
              <a:defRPr/>
            </a:pPr>
            <a:endParaRPr lang="en-US" sz="2400" dirty="0" smtClean="0">
              <a:solidFill>
                <a:schemeClr val="accent1">
                  <a:lumMod val="50000"/>
                </a:schemeClr>
              </a:solidFill>
            </a:endParaRPr>
          </a:p>
          <a:p>
            <a:pPr marL="320040" indent="-320040" eaLnBrk="1" fontAlgn="auto" hangingPunct="1">
              <a:spcAft>
                <a:spcPts val="0"/>
              </a:spcAft>
              <a:buFont typeface="Wingdings"/>
              <a:buChar char=""/>
              <a:defRPr/>
            </a:pPr>
            <a:endParaRPr lang="en-US" sz="2400" dirty="0" smtClean="0">
              <a:solidFill>
                <a:schemeClr val="accent1">
                  <a:lumMod val="50000"/>
                </a:schemeClr>
              </a:solidFill>
            </a:endParaRPr>
          </a:p>
          <a:p>
            <a:pPr marL="320040" indent="-320040" eaLnBrk="1" fontAlgn="auto" hangingPunct="1">
              <a:spcAft>
                <a:spcPts val="0"/>
              </a:spcAft>
              <a:buFont typeface="Wingdings"/>
              <a:buChar char=""/>
              <a:defRPr/>
            </a:pPr>
            <a:endParaRPr lang="en-US" sz="2400" dirty="0" smtClean="0"/>
          </a:p>
          <a:p>
            <a:pPr marL="320040" indent="-320040" eaLnBrk="1" fontAlgn="auto" hangingPunct="1">
              <a:spcAft>
                <a:spcPts val="0"/>
              </a:spcAft>
              <a:buFont typeface="Wingdings"/>
              <a:buChar char=""/>
              <a:defRPr/>
            </a:pPr>
            <a:endParaRPr lang="en-US" sz="2400" dirty="0"/>
          </a:p>
        </p:txBody>
      </p:sp>
      <p:sp>
        <p:nvSpPr>
          <p:cNvPr id="44036" name="TextBox 3"/>
          <p:cNvSpPr txBox="1">
            <a:spLocks noChangeArrowheads="1"/>
          </p:cNvSpPr>
          <p:nvPr/>
        </p:nvSpPr>
        <p:spPr bwMode="auto">
          <a:xfrm>
            <a:off x="0" y="1295400"/>
            <a:ext cx="533400" cy="307975"/>
          </a:xfrm>
          <a:prstGeom prst="rect">
            <a:avLst/>
          </a:prstGeom>
          <a:noFill/>
          <a:ln w="9525">
            <a:noFill/>
            <a:miter lim="800000"/>
            <a:headEnd/>
            <a:tailEnd/>
          </a:ln>
        </p:spPr>
        <p:txBody>
          <a:bodyPr>
            <a:spAutoFit/>
          </a:bodyPr>
          <a:lstStyle/>
          <a:p>
            <a:pPr algn="ctr"/>
            <a:r>
              <a:rPr lang="en-US" sz="1400">
                <a:solidFill>
                  <a:schemeClr val="bg1"/>
                </a:solidFill>
                <a:latin typeface="Tw Cen MT" pitchFamily="34" charset="0"/>
              </a:rPr>
              <a:t>21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3400" y="382587"/>
            <a:ext cx="8153400" cy="990600"/>
          </a:xfrm>
        </p:spPr>
        <p:txBody>
          <a:bodyPr/>
          <a:lstStyle/>
          <a:p>
            <a:pPr eaLnBrk="1" hangingPunct="1"/>
            <a:r>
              <a:rPr lang="en-US" sz="4000" dirty="0" smtClean="0"/>
              <a:t>Resources</a:t>
            </a:r>
          </a:p>
        </p:txBody>
      </p:sp>
      <p:sp>
        <p:nvSpPr>
          <p:cNvPr id="3" name="Content Placeholder 2"/>
          <p:cNvSpPr>
            <a:spLocks noGrp="1"/>
          </p:cNvSpPr>
          <p:nvPr>
            <p:ph sz="quarter" idx="1"/>
          </p:nvPr>
        </p:nvSpPr>
        <p:spPr>
          <a:xfrm>
            <a:off x="533400" y="1143000"/>
            <a:ext cx="8153400" cy="5334000"/>
          </a:xfrm>
        </p:spPr>
        <p:txBody>
          <a:bodyPr>
            <a:normAutofit fontScale="47500" lnSpcReduction="20000"/>
          </a:bodyPr>
          <a:lstStyle/>
          <a:p>
            <a:pPr marL="320040" indent="-320040" fontAlgn="auto">
              <a:spcAft>
                <a:spcPts val="0"/>
              </a:spcAft>
              <a:defRPr/>
            </a:pPr>
            <a:r>
              <a:rPr lang="en-US" sz="3400" b="1" u="sng" dirty="0" smtClean="0"/>
              <a:t>Web-based Resources</a:t>
            </a:r>
          </a:p>
          <a:p>
            <a:pPr marL="320040" indent="-320040" fontAlgn="auto">
              <a:spcAft>
                <a:spcPts val="0"/>
              </a:spcAft>
              <a:defRPr/>
            </a:pPr>
            <a:r>
              <a:rPr lang="en-US" sz="3400" dirty="0" smtClean="0"/>
              <a:t>Appendix A – more detailed information about text complexity</a:t>
            </a:r>
          </a:p>
          <a:p>
            <a:pPr marL="320040" indent="-320040" fontAlgn="auto">
              <a:spcAft>
                <a:spcPts val="0"/>
              </a:spcAft>
              <a:defRPr/>
            </a:pPr>
            <a:r>
              <a:rPr lang="en-US" sz="3400" dirty="0" smtClean="0"/>
              <a:t>Appendix B – text exemplars illustrating the complexity, quality and range of reading appropriate for various grade levels with accompanying performance tasks - www.corestandards.org</a:t>
            </a:r>
          </a:p>
          <a:p>
            <a:pPr marL="320040" indent="-320040" fontAlgn="auto">
              <a:spcAft>
                <a:spcPts val="0"/>
              </a:spcAft>
              <a:defRPr/>
            </a:pPr>
            <a:r>
              <a:rPr lang="en-US" sz="3400" dirty="0" err="1" smtClean="0"/>
              <a:t>Lexile</a:t>
            </a:r>
            <a:r>
              <a:rPr lang="en-US" sz="3400" dirty="0" smtClean="0"/>
              <a:t> Levels – </a:t>
            </a:r>
            <a:r>
              <a:rPr lang="en-US" sz="3400" dirty="0" smtClean="0">
                <a:hlinkClick r:id="rId3"/>
              </a:rPr>
              <a:t>http://lexile.com</a:t>
            </a:r>
            <a:endParaRPr lang="en-US" sz="3400" dirty="0" smtClean="0"/>
          </a:p>
          <a:p>
            <a:pPr marL="320040" indent="-320040" fontAlgn="auto">
              <a:spcAft>
                <a:spcPts val="0"/>
              </a:spcAft>
              <a:defRPr/>
            </a:pPr>
            <a:r>
              <a:rPr lang="en-US" sz="3400" dirty="0" smtClean="0"/>
              <a:t>Accelerated Reader  </a:t>
            </a:r>
            <a:r>
              <a:rPr lang="en-US" sz="3400" dirty="0" smtClean="0">
                <a:solidFill>
                  <a:srgbClr val="0070C0"/>
                </a:solidFill>
                <a:hlinkClick r:id="rId4"/>
              </a:rPr>
              <a:t>http://www.arbookfind.com/</a:t>
            </a:r>
            <a:r>
              <a:rPr lang="en-US" sz="3400" dirty="0" smtClean="0">
                <a:solidFill>
                  <a:srgbClr val="0070C0"/>
                </a:solidFill>
              </a:rPr>
              <a:t> </a:t>
            </a:r>
            <a:endParaRPr lang="en-US" sz="3400" dirty="0" smtClean="0"/>
          </a:p>
          <a:p>
            <a:pPr marL="320040" indent="-320040" fontAlgn="auto">
              <a:spcAft>
                <a:spcPts val="0"/>
              </a:spcAft>
              <a:defRPr/>
            </a:pPr>
            <a:r>
              <a:rPr lang="en-US" sz="3400" dirty="0" smtClean="0"/>
              <a:t>Kansas Department of Education - </a:t>
            </a:r>
            <a:r>
              <a:rPr lang="en-US" sz="3400" dirty="0" smtClean="0">
                <a:hlinkClick r:id="rId5"/>
              </a:rPr>
              <a:t>http</a:t>
            </a:r>
            <a:r>
              <a:rPr lang="en-US" sz="3400" smtClean="0">
                <a:hlinkClick r:id="rId5"/>
              </a:rPr>
              <a:t>://www.ksde.org/Default.aspx?tabid=5575</a:t>
            </a:r>
            <a:r>
              <a:rPr lang="en-US" sz="3400" smtClean="0"/>
              <a:t> </a:t>
            </a:r>
            <a:endParaRPr lang="en-US" sz="3400" dirty="0" smtClean="0"/>
          </a:p>
          <a:p>
            <a:pPr marL="320040" indent="-320040" fontAlgn="auto">
              <a:spcAft>
                <a:spcPts val="0"/>
              </a:spcAft>
              <a:defRPr/>
            </a:pPr>
            <a:r>
              <a:rPr lang="en-US" sz="3400" b="1" u="sng" dirty="0" smtClean="0"/>
              <a:t>Books</a:t>
            </a:r>
          </a:p>
          <a:p>
            <a:pPr marL="320040" indent="-320040" fontAlgn="auto">
              <a:spcAft>
                <a:spcPts val="0"/>
              </a:spcAft>
              <a:defRPr/>
            </a:pPr>
            <a:r>
              <a:rPr lang="en-US" sz="3400" dirty="0" smtClean="0"/>
              <a:t>Fisher, D., Frey, N., and Lapp, D. (2012). </a:t>
            </a:r>
            <a:r>
              <a:rPr lang="en-US" sz="3400" i="1" dirty="0" smtClean="0"/>
              <a:t>Text Complexity: Raising Rigor in Reading. </a:t>
            </a:r>
            <a:r>
              <a:rPr lang="en-US" sz="3400" dirty="0" smtClean="0"/>
              <a:t> New York: International Reading Association.</a:t>
            </a:r>
          </a:p>
          <a:p>
            <a:pPr marL="320040" indent="-320040" fontAlgn="auto">
              <a:spcAft>
                <a:spcPts val="0"/>
              </a:spcAft>
              <a:defRPr/>
            </a:pPr>
            <a:r>
              <a:rPr lang="en-US" sz="3400" dirty="0" smtClean="0"/>
              <a:t>Calkins, L., </a:t>
            </a:r>
            <a:r>
              <a:rPr lang="en-US" sz="3400" dirty="0" err="1" smtClean="0"/>
              <a:t>Ehrenworth</a:t>
            </a:r>
            <a:r>
              <a:rPr lang="en-US" sz="3400" dirty="0" smtClean="0"/>
              <a:t>, M., and Lehman, C. (2011). </a:t>
            </a:r>
            <a:r>
              <a:rPr lang="en-US" sz="3400" i="1" dirty="0" smtClean="0"/>
              <a:t>Pathways to the Common Core:  Accelerating Achievement</a:t>
            </a:r>
            <a:endParaRPr lang="en-US" sz="3400" dirty="0" smtClean="0"/>
          </a:p>
          <a:p>
            <a:pPr marL="320040" indent="-320040" fontAlgn="auto">
              <a:spcAft>
                <a:spcPts val="0"/>
              </a:spcAft>
              <a:defRPr/>
            </a:pPr>
            <a:r>
              <a:rPr lang="en-US" sz="3400" b="1" u="sng" dirty="0" smtClean="0"/>
              <a:t>Rubrics - </a:t>
            </a:r>
            <a:r>
              <a:rPr lang="en-US" sz="3400" dirty="0" smtClean="0"/>
              <a:t> </a:t>
            </a:r>
          </a:p>
          <a:p>
            <a:pPr marL="320040" indent="-320040" fontAlgn="auto">
              <a:spcAft>
                <a:spcPts val="0"/>
              </a:spcAft>
              <a:defRPr/>
            </a:pPr>
            <a:r>
              <a:rPr lang="en-US" sz="3400" dirty="0" smtClean="0"/>
              <a:t>Developed by Kansas Department of Education and endorsed by the Chief Council of State School Officials</a:t>
            </a:r>
            <a:endParaRPr lang="en-US" sz="3400" b="1" u="sng" dirty="0" smtClean="0"/>
          </a:p>
          <a:p>
            <a:pPr marL="320040" indent="-320040" fontAlgn="auto">
              <a:spcAft>
                <a:spcPts val="0"/>
              </a:spcAft>
              <a:defRPr/>
            </a:pPr>
            <a:r>
              <a:rPr lang="en-US" sz="3400" dirty="0" smtClean="0"/>
              <a:t>Informational Text Rubric </a:t>
            </a:r>
            <a:endParaRPr lang="en-US" sz="3400" dirty="0" smtClean="0">
              <a:hlinkClick r:id="rId6"/>
            </a:endParaRPr>
          </a:p>
          <a:p>
            <a:pPr marL="320040" indent="-320040" fontAlgn="auto">
              <a:spcAft>
                <a:spcPts val="0"/>
              </a:spcAft>
              <a:defRPr/>
            </a:pPr>
            <a:r>
              <a:rPr lang="en-US" sz="3400" dirty="0" smtClean="0">
                <a:hlinkClick r:id="rId6"/>
              </a:rPr>
              <a:t>http://programs.ccsso.org/projects/common%20core%20resources/documents/Informational%20Text%20Qualitative%20Rubric.pdf</a:t>
            </a:r>
            <a:endParaRPr lang="en-US" sz="3400" dirty="0" smtClean="0"/>
          </a:p>
          <a:p>
            <a:pPr marL="320040" indent="-320040" fontAlgn="auto">
              <a:spcAft>
                <a:spcPts val="0"/>
              </a:spcAft>
              <a:defRPr/>
            </a:pPr>
            <a:r>
              <a:rPr lang="en-US" sz="3400" dirty="0" smtClean="0"/>
              <a:t>Literary Text Rubric</a:t>
            </a:r>
          </a:p>
          <a:p>
            <a:pPr marL="320040" indent="-320040" fontAlgn="auto">
              <a:spcAft>
                <a:spcPts val="0"/>
              </a:spcAft>
              <a:defRPr/>
            </a:pPr>
            <a:r>
              <a:rPr lang="en-US" sz="3400" dirty="0" smtClean="0">
                <a:hlinkClick r:id="rId7"/>
              </a:rPr>
              <a:t>http://programs.ccsso.org/projects/common%20core%20resources/documents/Literary%20Text%20Qualitative%20Rubric.pdf</a:t>
            </a:r>
            <a:endParaRPr lang="en-US" sz="3400" dirty="0" smtClean="0"/>
          </a:p>
          <a:p>
            <a:pPr marL="320040" indent="-320040" fontAlgn="auto">
              <a:spcAft>
                <a:spcPts val="0"/>
              </a:spcAft>
              <a:defRPr/>
            </a:pPr>
            <a:r>
              <a:rPr lang="en-US" sz="3400" dirty="0" smtClean="0"/>
              <a:t>                                                                              </a:t>
            </a:r>
          </a:p>
          <a:p>
            <a:pPr marL="320040" indent="-320040" eaLnBrk="1" fontAlgn="auto" hangingPunct="1">
              <a:spcAft>
                <a:spcPts val="0"/>
              </a:spcAft>
              <a:buFont typeface="Wingdings"/>
              <a:buNone/>
              <a:defRPr/>
            </a:pPr>
            <a:endParaRPr lang="en-US" dirty="0" smtClean="0"/>
          </a:p>
          <a:p>
            <a:pPr marL="320040" indent="-320040" eaLnBrk="1" fontAlgn="auto" hangingPunct="1">
              <a:spcAft>
                <a:spcPts val="0"/>
              </a:spcAft>
              <a:buFont typeface="Wingdings"/>
              <a:buNone/>
              <a:defRPr/>
            </a:pPr>
            <a:endParaRPr lang="en-US" dirty="0" smtClean="0"/>
          </a:p>
          <a:p>
            <a:pPr marL="320040" indent="-320040" eaLnBrk="1" fontAlgn="auto" hangingPunct="1">
              <a:spcAft>
                <a:spcPts val="0"/>
              </a:spcAft>
              <a:buFont typeface="Wingdings"/>
              <a:buNone/>
              <a:defRPr/>
            </a:pPr>
            <a:endParaRPr lang="en-US" dirty="0"/>
          </a:p>
        </p:txBody>
      </p:sp>
      <p:sp>
        <p:nvSpPr>
          <p:cNvPr id="43012" name="TextBox 3"/>
          <p:cNvSpPr txBox="1">
            <a:spLocks noChangeArrowheads="1"/>
          </p:cNvSpPr>
          <p:nvPr/>
        </p:nvSpPr>
        <p:spPr bwMode="auto">
          <a:xfrm>
            <a:off x="0" y="1219200"/>
            <a:ext cx="533400" cy="307975"/>
          </a:xfrm>
          <a:prstGeom prst="rect">
            <a:avLst/>
          </a:prstGeom>
          <a:noFill/>
          <a:ln w="9525">
            <a:noFill/>
            <a:miter lim="800000"/>
            <a:headEnd/>
            <a:tailEnd/>
          </a:ln>
        </p:spPr>
        <p:txBody>
          <a:bodyPr>
            <a:spAutoFit/>
          </a:bodyPr>
          <a:lstStyle/>
          <a:p>
            <a:pPr algn="ctr"/>
            <a:r>
              <a:rPr lang="en-US" sz="1400">
                <a:solidFill>
                  <a:schemeClr val="bg1"/>
                </a:solidFill>
                <a:latin typeface="Tw Cen MT" pitchFamily="34" charset="0"/>
              </a:rPr>
              <a:t>20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81000" y="685800"/>
            <a:ext cx="8229600" cy="609600"/>
          </a:xfrm>
        </p:spPr>
        <p:txBody>
          <a:bodyPr/>
          <a:lstStyle/>
          <a:p>
            <a:r>
              <a:rPr lang="en-US" smtClean="0"/>
              <a:t>Contact</a:t>
            </a: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
        <p:nvSpPr>
          <p:cNvPr id="71684" name="Content Placeholder 4"/>
          <p:cNvSpPr>
            <a:spLocks noGrp="1"/>
          </p:cNvSpPr>
          <p:nvPr>
            <p:ph idx="1"/>
          </p:nvPr>
        </p:nvSpPr>
        <p:spPr>
          <a:xfrm>
            <a:off x="609600" y="1295400"/>
            <a:ext cx="8229600" cy="4953000"/>
          </a:xfrm>
        </p:spPr>
        <p:txBody>
          <a:bodyPr/>
          <a:lstStyle/>
          <a:p>
            <a:pPr>
              <a:buFont typeface="Arial" pitchFamily="34" charset="0"/>
              <a:buNone/>
            </a:pPr>
            <a:r>
              <a:rPr lang="en-US" dirty="0" smtClean="0"/>
              <a:t>Questions or comments?</a:t>
            </a:r>
          </a:p>
          <a:p>
            <a:pPr>
              <a:buFont typeface="Arial" pitchFamily="34" charset="0"/>
              <a:buNone/>
            </a:pPr>
            <a:r>
              <a:rPr lang="en-US" dirty="0" smtClean="0"/>
              <a:t>Please contact English Language Arts Specialists at: </a:t>
            </a:r>
            <a:r>
              <a:rPr lang="en-US" dirty="0" smtClean="0">
                <a:hlinkClick r:id="rId3"/>
              </a:rPr>
              <a:t>plscomments@gmail.com</a:t>
            </a:r>
            <a:r>
              <a:rPr lang="en-US" dirty="0" smtClean="0"/>
              <a:t> </a:t>
            </a:r>
          </a:p>
        </p:txBody>
      </p:sp>
    </p:spTree>
    <p:extLst>
      <p:ext uri="{BB962C8B-B14F-4D97-AF65-F5344CB8AC3E}">
        <p14:creationId xmlns:p14="http://schemas.microsoft.com/office/powerpoint/2010/main" val="2147060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This workshop will address the following questions: </a:t>
            </a:r>
          </a:p>
        </p:txBody>
      </p:sp>
      <p:pic>
        <p:nvPicPr>
          <p:cNvPr id="2050" name="Picture 2" descr="C:\Users\jbrown\AppData\Local\Microsoft\Windows\Temporary Internet Files\Content.IE5\9DUAT0NU\MP90044248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876800"/>
            <a:ext cx="2209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a:t>How do we ensure the texts that we use are appropriately complex, and align to the correct grade level band?</a:t>
            </a:r>
          </a:p>
          <a:p>
            <a:endParaRPr lang="en-US" dirty="0"/>
          </a:p>
          <a:p>
            <a:r>
              <a:rPr lang="en-US" dirty="0"/>
              <a:t>What are the three measures for text complexity, and how do we use these measures to evaluate a text for its complexity?</a:t>
            </a:r>
          </a:p>
          <a:p>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99394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dirty="0" smtClean="0"/>
              <a:t/>
            </a:r>
            <a:br>
              <a:rPr lang="en-US" dirty="0" smtClean="0"/>
            </a:br>
            <a:r>
              <a:rPr lang="en-US" dirty="0" smtClean="0"/>
              <a:t>Why Text Complexity Matters</a:t>
            </a:r>
          </a:p>
        </p:txBody>
      </p:sp>
      <p:pic>
        <p:nvPicPr>
          <p:cNvPr id="3074" name="Picture 2" descr="C:\Users\jbrown\AppData\Local\Microsoft\Windows\Temporary Internet Files\Content.IE5\XXT70GVH\MP900409038[1].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667000" y="1600200"/>
            <a:ext cx="3486150" cy="4648200"/>
          </a:xfrm>
          <a:prstGeom prst="rect">
            <a:avLst/>
          </a:prstGeom>
          <a:noFill/>
          <a:extLst>
            <a:ext uri="{909E8E84-426E-40DD-AFC4-6F175D3DCCD1}">
              <a14:hiddenFill xmlns:a14="http://schemas.microsoft.com/office/drawing/2010/main">
                <a:solidFill>
                  <a:srgbClr val="FFFFFF"/>
                </a:solidFill>
              </a14:hiddenFill>
            </a:ext>
          </a:extLst>
        </p:spPr>
      </p:pic>
      <p:sp>
        <p:nvSpPr>
          <p:cNvPr id="12291" name="Content Placeholder 2"/>
          <p:cNvSpPr>
            <a:spLocks noGrp="1"/>
          </p:cNvSpPr>
          <p:nvPr>
            <p:ph sz="quarter" idx="1"/>
          </p:nvPr>
        </p:nvSpPr>
        <p:spPr>
          <a:xfrm>
            <a:off x="533400" y="1828800"/>
            <a:ext cx="8153400" cy="4495800"/>
          </a:xfrm>
        </p:spPr>
        <p:txBody>
          <a:bodyPr>
            <a:normAutofit/>
          </a:bodyPr>
          <a:lstStyle/>
          <a:p>
            <a:r>
              <a:rPr lang="en-US" dirty="0" smtClean="0"/>
              <a:t>Please read the excerpt from the Common Core Appendix A : “Why Text Complexity Matters,” that begins on page 2 and ends on the middle of page 4.  </a:t>
            </a:r>
          </a:p>
          <a:p>
            <a:endParaRPr lang="en-US" dirty="0" smtClean="0"/>
          </a:p>
          <a:p>
            <a:r>
              <a:rPr lang="en-US" dirty="0" smtClean="0"/>
              <a:t>As you read-annotate, highlight, underline, and make notes in the text.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228600"/>
            <a:ext cx="8153400" cy="990600"/>
          </a:xfrm>
        </p:spPr>
        <p:txBody>
          <a:bodyPr/>
          <a:lstStyle/>
          <a:p>
            <a:r>
              <a:rPr lang="en-US" sz="4000" dirty="0" smtClean="0"/>
              <a:t/>
            </a:r>
            <a:br>
              <a:rPr lang="en-US" sz="4000" dirty="0" smtClean="0"/>
            </a:br>
            <a:r>
              <a:rPr lang="en-US" sz="4000" dirty="0" smtClean="0"/>
              <a:t>Coding the Text: Appendix A</a:t>
            </a:r>
          </a:p>
        </p:txBody>
      </p:sp>
      <p:sp>
        <p:nvSpPr>
          <p:cNvPr id="3" name="Content Placeholder 2"/>
          <p:cNvSpPr>
            <a:spLocks noGrp="1"/>
          </p:cNvSpPr>
          <p:nvPr>
            <p:ph sz="quarter" idx="1"/>
          </p:nvPr>
        </p:nvSpPr>
        <p:spPr>
          <a:xfrm>
            <a:off x="609600" y="1676400"/>
            <a:ext cx="8153400" cy="4495800"/>
          </a:xfrm>
        </p:spPr>
        <p:txBody>
          <a:bodyPr>
            <a:normAutofit fontScale="62500" lnSpcReduction="20000"/>
          </a:bodyPr>
          <a:lstStyle/>
          <a:p>
            <a:pPr>
              <a:defRPr/>
            </a:pPr>
            <a:r>
              <a:rPr lang="en-US" dirty="0" smtClean="0"/>
              <a:t>This is a simple strategy that can help your students as you navigate difficult texts.</a:t>
            </a:r>
          </a:p>
          <a:p>
            <a:pPr>
              <a:defRPr/>
            </a:pPr>
            <a:endParaRPr lang="en-US" dirty="0" smtClean="0"/>
          </a:p>
          <a:p>
            <a:pPr>
              <a:defRPr/>
            </a:pPr>
            <a:r>
              <a:rPr lang="en-US" dirty="0" smtClean="0"/>
              <a:t>As you read this excerpt from the CCSS document, try and model the process.  You may use your own set of symbols if you choose.</a:t>
            </a:r>
          </a:p>
          <a:p>
            <a:pPr>
              <a:defRPr/>
            </a:pPr>
            <a:endParaRPr lang="en-US" dirty="0" smtClean="0"/>
          </a:p>
          <a:p>
            <a:pPr>
              <a:defRPr/>
            </a:pPr>
            <a:r>
              <a:rPr lang="en-US" u="sng" dirty="0" smtClean="0">
                <a:solidFill>
                  <a:srgbClr val="FF0000"/>
                </a:solidFill>
              </a:rPr>
              <a:t>Underline</a:t>
            </a:r>
            <a:r>
              <a:rPr lang="en-US" dirty="0" smtClean="0"/>
              <a:t> :  I already know this.</a:t>
            </a:r>
          </a:p>
          <a:p>
            <a:pPr>
              <a:defRPr/>
            </a:pPr>
            <a:endParaRPr lang="en-US" dirty="0" smtClean="0"/>
          </a:p>
          <a:p>
            <a:pPr>
              <a:defRPr/>
            </a:pPr>
            <a:r>
              <a:rPr lang="en-US" dirty="0" smtClean="0">
                <a:solidFill>
                  <a:srgbClr val="FF0000"/>
                </a:solidFill>
              </a:rPr>
              <a:t>Circle</a:t>
            </a:r>
            <a:r>
              <a:rPr lang="en-US" dirty="0" smtClean="0"/>
              <a:t>   : I didn’t know that.</a:t>
            </a:r>
          </a:p>
          <a:p>
            <a:pPr>
              <a:defRPr/>
            </a:pPr>
            <a:endParaRPr lang="en-US" dirty="0" smtClean="0"/>
          </a:p>
          <a:p>
            <a:pPr>
              <a:defRPr/>
            </a:pPr>
            <a:r>
              <a:rPr lang="en-US" dirty="0" smtClean="0">
                <a:solidFill>
                  <a:srgbClr val="FF0000"/>
                </a:solidFill>
              </a:rPr>
              <a:t>Star:</a:t>
            </a:r>
            <a:r>
              <a:rPr lang="en-US" dirty="0" smtClean="0"/>
              <a:t>       : I think this is important/It makes a lot of sense.</a:t>
            </a:r>
          </a:p>
          <a:p>
            <a:pPr>
              <a:defRPr/>
            </a:pPr>
            <a:endParaRPr lang="en-US" dirty="0" smtClean="0"/>
          </a:p>
          <a:p>
            <a:pPr>
              <a:defRPr/>
            </a:pPr>
            <a:r>
              <a:rPr lang="en-US" dirty="0" smtClean="0">
                <a:solidFill>
                  <a:srgbClr val="FF0000"/>
                </a:solidFill>
              </a:rPr>
              <a:t>Question Mark      </a:t>
            </a:r>
            <a:r>
              <a:rPr lang="en-US" dirty="0" smtClean="0"/>
              <a:t>: I don’t understand/I disagree with this.</a:t>
            </a:r>
          </a:p>
        </p:txBody>
      </p:sp>
      <p:sp>
        <p:nvSpPr>
          <p:cNvPr id="5" name="Oval 4"/>
          <p:cNvSpPr/>
          <p:nvPr/>
        </p:nvSpPr>
        <p:spPr>
          <a:xfrm>
            <a:off x="914400" y="39624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Point Star 5"/>
          <p:cNvSpPr/>
          <p:nvPr/>
        </p:nvSpPr>
        <p:spPr>
          <a:xfrm>
            <a:off x="1600200" y="44958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667000" y="4876800"/>
            <a:ext cx="381000" cy="923330"/>
          </a:xfrm>
          <a:prstGeom prst="rect">
            <a:avLst/>
          </a:prstGeom>
          <a:noFill/>
        </p:spPr>
        <p:txBody>
          <a:bodyPr wrap="square">
            <a:spAutoFit/>
          </a:bodyPr>
          <a:lstStyle/>
          <a:p>
            <a:pPr algn="ctr">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381000"/>
            <a:ext cx="8153400" cy="990600"/>
          </a:xfrm>
        </p:spPr>
        <p:txBody>
          <a:bodyPr/>
          <a:lstStyle/>
          <a:p>
            <a:pPr eaLnBrk="1" hangingPunct="1"/>
            <a:r>
              <a:rPr lang="en-US" sz="3600" dirty="0" smtClean="0"/>
              <a:t>Why is this so important?</a:t>
            </a:r>
            <a:endParaRPr lang="en-US" sz="3600" dirty="0" smtClean="0">
              <a:solidFill>
                <a:schemeClr val="tx1"/>
              </a:solidFill>
            </a:endParaRPr>
          </a:p>
        </p:txBody>
      </p:sp>
      <p:sp>
        <p:nvSpPr>
          <p:cNvPr id="12291" name="Footer Placeholder 7"/>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p>
        </p:txBody>
      </p:sp>
      <p:sp>
        <p:nvSpPr>
          <p:cNvPr id="7" name="Slide Number Placeholder 6"/>
          <p:cNvSpPr>
            <a:spLocks noGrp="1"/>
          </p:cNvSpPr>
          <p:nvPr>
            <p:ph type="sldNum" sz="quarter" idx="12"/>
          </p:nvPr>
        </p:nvSpPr>
        <p:spPr/>
        <p:txBody>
          <a:bodyPr>
            <a:normAutofit/>
          </a:bodyPr>
          <a:lstStyle/>
          <a:p>
            <a:pPr>
              <a:defRPr/>
            </a:pPr>
            <a:fld id="{F97270DF-1559-412B-889E-CD423D96DF4E}" type="slidenum">
              <a:rPr lang="en-US"/>
              <a:pPr>
                <a:defRPr/>
              </a:pPr>
              <a:t>7</a:t>
            </a:fld>
            <a:endParaRPr lang="en-US" dirty="0"/>
          </a:p>
        </p:txBody>
      </p:sp>
      <p:sp>
        <p:nvSpPr>
          <p:cNvPr id="14341" name="Content Placeholder 2"/>
          <p:cNvSpPr>
            <a:spLocks noGrp="1"/>
          </p:cNvSpPr>
          <p:nvPr>
            <p:ph sz="quarter" idx="1"/>
          </p:nvPr>
        </p:nvSpPr>
        <p:spPr>
          <a:xfrm>
            <a:off x="152400" y="914400"/>
            <a:ext cx="8580438" cy="5715000"/>
          </a:xfrm>
        </p:spPr>
        <p:txBody>
          <a:bodyPr/>
          <a:lstStyle/>
          <a:p>
            <a:pPr eaLnBrk="1" hangingPunct="1"/>
            <a:endParaRPr lang="en-US" sz="1800" dirty="0" smtClean="0">
              <a:cs typeface="Calibri" pitchFamily="34" charset="0"/>
            </a:endParaRPr>
          </a:p>
          <a:p>
            <a:pPr eaLnBrk="1" hangingPunct="1"/>
            <a:r>
              <a:rPr lang="en-US" sz="1800" dirty="0" smtClean="0">
                <a:cs typeface="Calibri" pitchFamily="34" charset="0"/>
              </a:rPr>
              <a:t>“Reading Between the Lines”, a 2006 report released by ACT explains that when students didn’t achieve benchmark on the ACT, their struggles stemmed more from the levels of complexity in the passages than from deficits in the specific skills called for by the questions</a:t>
            </a:r>
            <a:r>
              <a:rPr lang="en-US" sz="1800" dirty="0" smtClean="0">
                <a:solidFill>
                  <a:srgbClr val="FF0000"/>
                </a:solidFill>
                <a:cs typeface="Calibri" pitchFamily="34" charset="0"/>
              </a:rPr>
              <a:t>.”  “What students could read, in terms of complexity, was at least as important as what they could do with what they read.”   </a:t>
            </a:r>
            <a:r>
              <a:rPr lang="en-US" sz="1800" dirty="0" smtClean="0">
                <a:cs typeface="Calibri" pitchFamily="34" charset="0"/>
              </a:rPr>
              <a:t>(ACT, 2006)</a:t>
            </a:r>
          </a:p>
          <a:p>
            <a:pPr eaLnBrk="1" hangingPunct="1"/>
            <a:endParaRPr lang="en-US" sz="1800" dirty="0" smtClean="0">
              <a:cs typeface="Calibri" pitchFamily="34" charset="0"/>
            </a:endParaRPr>
          </a:p>
          <a:p>
            <a:pPr eaLnBrk="1" hangingPunct="1"/>
            <a:r>
              <a:rPr lang="en-US" sz="1800" dirty="0" smtClean="0">
                <a:cs typeface="Calibri" pitchFamily="34" charset="0"/>
              </a:rPr>
              <a:t>“Making </a:t>
            </a:r>
            <a:r>
              <a:rPr lang="en-US" sz="1800" dirty="0" smtClean="0">
                <a:solidFill>
                  <a:srgbClr val="FF0000"/>
                </a:solidFill>
                <a:cs typeface="Calibri" pitchFamily="34" charset="0"/>
              </a:rPr>
              <a:t>textbooks easier ultimately denies students the very language, information, and modes of thought they need most </a:t>
            </a:r>
            <a:r>
              <a:rPr lang="en-US" sz="1800" dirty="0" smtClean="0">
                <a:cs typeface="Calibri" pitchFamily="34" charset="0"/>
              </a:rPr>
              <a:t>to move up and on.”  (Adams, 2009)</a:t>
            </a:r>
          </a:p>
          <a:p>
            <a:pPr eaLnBrk="1" hangingPunct="1"/>
            <a:endParaRPr lang="en-US" sz="1800" dirty="0" smtClean="0">
              <a:cs typeface="Calibri" pitchFamily="34" charset="0"/>
            </a:endParaRPr>
          </a:p>
          <a:p>
            <a:pPr eaLnBrk="1" hangingPunct="1"/>
            <a:r>
              <a:rPr lang="en-US" sz="1800" dirty="0" smtClean="0">
                <a:cs typeface="Calibri" pitchFamily="34" charset="0"/>
              </a:rPr>
              <a:t>“K-12 Reading texts have seen </a:t>
            </a:r>
            <a:r>
              <a:rPr lang="en-US" sz="1800" dirty="0" smtClean="0">
                <a:solidFill>
                  <a:srgbClr val="FF0000"/>
                </a:solidFill>
                <a:cs typeface="Calibri" pitchFamily="34" charset="0"/>
              </a:rPr>
              <a:t>a decline in the levels of difficulty over the last half-century.” </a:t>
            </a:r>
            <a:r>
              <a:rPr lang="en-US" sz="1800" dirty="0" smtClean="0">
                <a:cs typeface="Calibri" pitchFamily="34" charset="0"/>
              </a:rPr>
              <a:t>  (Appendix A)</a:t>
            </a:r>
          </a:p>
          <a:p>
            <a:pPr eaLnBrk="1" hangingPunct="1"/>
            <a:endParaRPr lang="en-US" sz="1800" dirty="0" smtClean="0">
              <a:cs typeface="Calibri" pitchFamily="34" charset="0"/>
            </a:endParaRPr>
          </a:p>
          <a:p>
            <a:r>
              <a:rPr lang="en-US" sz="1800" dirty="0" smtClean="0"/>
              <a:t>“For this group of nearly a half million high school students, critical thinking does not distinguish those who are college and career ready from those who are not; </a:t>
            </a:r>
            <a:r>
              <a:rPr lang="en-US" sz="1800" dirty="0" smtClean="0">
                <a:solidFill>
                  <a:srgbClr val="FF0000"/>
                </a:solidFill>
              </a:rPr>
              <a:t>facility with reading complex text does.” </a:t>
            </a:r>
            <a:r>
              <a:rPr lang="en-US" sz="1800" dirty="0" smtClean="0"/>
              <a:t>(</a:t>
            </a:r>
            <a:r>
              <a:rPr lang="en-US" sz="1800" dirty="0" err="1" smtClean="0"/>
              <a:t>Liben</a:t>
            </a:r>
            <a:r>
              <a:rPr lang="en-US" sz="1800" dirty="0" smtClean="0"/>
              <a:t>, 2010)</a:t>
            </a:r>
            <a:endParaRPr lang="en-US" sz="1800" dirty="0" smtClean="0">
              <a:cs typeface="Calibri" pitchFamily="34" charset="0"/>
            </a:endParaRPr>
          </a:p>
          <a:p>
            <a:pPr eaLnBrk="1" hangingPunct="1"/>
            <a:endParaRPr lang="en-US" sz="1800" dirty="0" smtClean="0">
              <a:cs typeface="Calibri" pitchFamily="34" charset="0"/>
            </a:endParaRPr>
          </a:p>
          <a:p>
            <a:pPr eaLnBrk="1" hangingPunct="1">
              <a:buFont typeface="Wingdings" pitchFamily="2" charset="2"/>
              <a:buNone/>
            </a:pPr>
            <a:endParaRPr lang="en-US" sz="1800" dirty="0" smtClean="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wiesereducational.com/picts/previews/GF3281/GF3281/images/GF3281-23.jpg"/>
          <p:cNvPicPr>
            <a:picLocks noChangeAspect="1" noChangeArrowheads="1"/>
          </p:cNvPicPr>
          <p:nvPr/>
        </p:nvPicPr>
        <p:blipFill>
          <a:blip r:embed="rId3" cstate="print"/>
          <a:srcRect/>
          <a:stretch>
            <a:fillRect/>
          </a:stretch>
        </p:blipFill>
        <p:spPr bwMode="auto">
          <a:xfrm>
            <a:off x="4495800" y="1752600"/>
            <a:ext cx="4648200" cy="5105400"/>
          </a:xfrm>
          <a:prstGeom prst="rect">
            <a:avLst/>
          </a:prstGeom>
          <a:noFill/>
          <a:ln w="9525">
            <a:noFill/>
            <a:miter lim="800000"/>
            <a:headEnd/>
            <a:tailEnd/>
          </a:ln>
        </p:spPr>
      </p:pic>
      <p:pic>
        <p:nvPicPr>
          <p:cNvPr id="15363" name="Picture 4" descr="http://www.wiesereducational.com/picts/previews/MM7381/MM7381/images/Lesson-2-p1_jpg.jpg"/>
          <p:cNvPicPr>
            <a:picLocks noChangeAspect="1" noChangeArrowheads="1"/>
          </p:cNvPicPr>
          <p:nvPr/>
        </p:nvPicPr>
        <p:blipFill>
          <a:blip r:embed="rId4" cstate="print"/>
          <a:srcRect/>
          <a:stretch>
            <a:fillRect/>
          </a:stretch>
        </p:blipFill>
        <p:spPr bwMode="auto">
          <a:xfrm>
            <a:off x="0" y="1524000"/>
            <a:ext cx="4648200" cy="5334000"/>
          </a:xfrm>
          <a:prstGeom prst="rect">
            <a:avLst/>
          </a:prstGeom>
          <a:noFill/>
          <a:ln w="9525">
            <a:noFill/>
            <a:miter lim="800000"/>
            <a:headEnd/>
            <a:tailEnd/>
          </a:ln>
        </p:spPr>
      </p:pic>
      <p:sp>
        <p:nvSpPr>
          <p:cNvPr id="15364" name="Title 3"/>
          <p:cNvSpPr>
            <a:spLocks noGrp="1"/>
          </p:cNvSpPr>
          <p:nvPr>
            <p:ph type="title"/>
          </p:nvPr>
        </p:nvSpPr>
        <p:spPr>
          <a:xfrm>
            <a:off x="685800" y="762000"/>
            <a:ext cx="8001000" cy="685800"/>
          </a:xfrm>
        </p:spPr>
        <p:txBody>
          <a:bodyPr/>
          <a:lstStyle/>
          <a:p>
            <a:r>
              <a:rPr lang="en-US" sz="3200" dirty="0" smtClean="0"/>
              <a:t>Declining complexity of text; Too many supports.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3cd.com/images/prenticehall_2.jpg"/>
          <p:cNvPicPr>
            <a:picLocks noChangeAspect="1" noChangeArrowheads="1"/>
          </p:cNvPicPr>
          <p:nvPr/>
        </p:nvPicPr>
        <p:blipFill>
          <a:blip r:embed="rId3" cstate="print"/>
          <a:srcRect l="36256" t="816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SBEtemplate_97-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S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B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S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ISBEtemplate_97-2003</Template>
  <TotalTime>12215</TotalTime>
  <Words>4903</Words>
  <Application>Microsoft Office PowerPoint</Application>
  <PresentationFormat>On-screen Show (4:3)</PresentationFormat>
  <Paragraphs>430</Paragraphs>
  <Slides>36</Slides>
  <Notes>31</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ISBEtemplate_97-2003</vt:lpstr>
      <vt:lpstr>ISBEtemplate</vt:lpstr>
      <vt:lpstr>Text Complexity: English Language Arts Common Core State Standards </vt:lpstr>
      <vt:lpstr>  Text Complexity</vt:lpstr>
      <vt:lpstr>This workshop will address the following questions:  </vt:lpstr>
      <vt:lpstr>This workshop will address the following questions: </vt:lpstr>
      <vt:lpstr> Why Text Complexity Matters</vt:lpstr>
      <vt:lpstr> Coding the Text: Appendix A</vt:lpstr>
      <vt:lpstr>Why is this so important?</vt:lpstr>
      <vt:lpstr>Declining complexity of text; Too many supports.</vt:lpstr>
      <vt:lpstr>PowerPoint Presentation</vt:lpstr>
      <vt:lpstr>PowerPoint Presentation</vt:lpstr>
      <vt:lpstr>PowerPoint Presentation</vt:lpstr>
      <vt:lpstr>The Consequences: Too many Students Read at too low a level</vt:lpstr>
      <vt:lpstr> A Strong Emphasis on Independence and Informational Texts </vt:lpstr>
      <vt:lpstr>Use the Standards as a Roadmap</vt:lpstr>
      <vt:lpstr>PowerPoint Presentation</vt:lpstr>
      <vt:lpstr>Grade Bands</vt:lpstr>
      <vt:lpstr>Know Your Readers: A Word of Caution</vt:lpstr>
      <vt:lpstr>PowerPoint Presentation</vt:lpstr>
      <vt:lpstr>Group Activity:  Three Measures </vt:lpstr>
      <vt:lpstr>Step 1: Quantitative Measures  </vt:lpstr>
      <vt:lpstr>Quantitative Measures: Limitations</vt:lpstr>
      <vt:lpstr>Quantitative Measure Options</vt:lpstr>
      <vt:lpstr>PowerPoint Presentation</vt:lpstr>
      <vt:lpstr>     Qualitative Measures: Other Factors</vt:lpstr>
      <vt:lpstr>  The Qualitative Measures Rubrics  for Literary and Informational Text  </vt:lpstr>
      <vt:lpstr>One example of a qualitative rubric... http://www.ksde.org/Default.aspx?tabid=4778#TextRes   </vt:lpstr>
      <vt:lpstr>PowerPoint Presentation</vt:lpstr>
      <vt:lpstr>Reader Task and Motivation</vt:lpstr>
      <vt:lpstr>Determining Text Complexity</vt:lpstr>
      <vt:lpstr>Read and Measure: “Narrative in the Life of Frederick Douglass” </vt:lpstr>
      <vt:lpstr>Quantitative Measures: Frederick Douglass</vt:lpstr>
      <vt:lpstr> Step 2: Qualitative Measures</vt:lpstr>
      <vt:lpstr>PowerPoint Presentation</vt:lpstr>
      <vt:lpstr>References</vt:lpstr>
      <vt:lpstr>Resources</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eiwersen</dc:creator>
  <cp:lastModifiedBy>Brown, Jill</cp:lastModifiedBy>
  <cp:revision>264</cp:revision>
  <dcterms:created xsi:type="dcterms:W3CDTF">2012-06-05T20:52:54Z</dcterms:created>
  <dcterms:modified xsi:type="dcterms:W3CDTF">2013-08-19T17:30:00Z</dcterms:modified>
</cp:coreProperties>
</file>