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510" r:id="rId3"/>
    <p:sldId id="511" r:id="rId4"/>
    <p:sldId id="512" r:id="rId5"/>
    <p:sldId id="513" r:id="rId6"/>
    <p:sldId id="514" r:id="rId7"/>
    <p:sldId id="515" r:id="rId8"/>
    <p:sldId id="516" r:id="rId9"/>
    <p:sldId id="494" r:id="rId10"/>
    <p:sldId id="470" r:id="rId11"/>
    <p:sldId id="491" r:id="rId12"/>
    <p:sldId id="482" r:id="rId13"/>
    <p:sldId id="483" r:id="rId14"/>
    <p:sldId id="493" r:id="rId15"/>
    <p:sldId id="471" r:id="rId16"/>
    <p:sldId id="472" r:id="rId17"/>
    <p:sldId id="474" r:id="rId18"/>
    <p:sldId id="475" r:id="rId19"/>
    <p:sldId id="476" r:id="rId20"/>
    <p:sldId id="477" r:id="rId21"/>
    <p:sldId id="478" r:id="rId22"/>
    <p:sldId id="479" r:id="rId23"/>
    <p:sldId id="480" r:id="rId24"/>
    <p:sldId id="496" r:id="rId25"/>
    <p:sldId id="497" r:id="rId26"/>
    <p:sldId id="492" r:id="rId27"/>
    <p:sldId id="487" r:id="rId28"/>
    <p:sldId id="488" r:id="rId29"/>
    <p:sldId id="495" r:id="rId30"/>
    <p:sldId id="498" r:id="rId31"/>
    <p:sldId id="503" r:id="rId32"/>
    <p:sldId id="505" r:id="rId33"/>
    <p:sldId id="507" r:id="rId34"/>
    <p:sldId id="422" r:id="rId35"/>
    <p:sldId id="434" r:id="rId36"/>
    <p:sldId id="506" r:id="rId37"/>
    <p:sldId id="431" r:id="rId38"/>
    <p:sldId id="46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ccuske" initials="sm" lastIdx="9" clrIdx="0"/>
  <p:cmAuthor id="1" name="Jill Brown" initials="JB"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81350" autoAdjust="0"/>
  </p:normalViewPr>
  <p:slideViewPr>
    <p:cSldViewPr>
      <p:cViewPr>
        <p:scale>
          <a:sx n="50" d="100"/>
          <a:sy n="50" d="100"/>
        </p:scale>
        <p:origin x="-1890" y="-294"/>
      </p:cViewPr>
      <p:guideLst>
        <p:guide orient="horz" pos="2160"/>
        <p:guide pos="2880"/>
      </p:guideLst>
    </p:cSldViewPr>
  </p:slideViewPr>
  <p:notesTextViewPr>
    <p:cViewPr>
      <p:scale>
        <a:sx n="80" d="100"/>
        <a:sy n="80" d="100"/>
      </p:scale>
      <p:origin x="0" y="0"/>
    </p:cViewPr>
  </p:notesTextViewPr>
  <p:sorterViewPr>
    <p:cViewPr>
      <p:scale>
        <a:sx n="100" d="100"/>
        <a:sy n="100" d="100"/>
      </p:scale>
      <p:origin x="0" y="7194"/>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DC24D87-2A6F-48A3-B481-0EFBEE56A960}" type="datetimeFigureOut">
              <a:rPr lang="en-US"/>
              <a:pPr>
                <a:defRPr/>
              </a:pPr>
              <a:t>8/21/2013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7082FDC-D063-4465-BD14-5202363C8702}" type="slidenum">
              <a:rPr lang="en-US"/>
              <a:pPr>
                <a:defRPr/>
              </a:pPr>
              <a:t>‹#›</a:t>
            </a:fld>
            <a:endParaRPr lang="en-US"/>
          </a:p>
        </p:txBody>
      </p:sp>
    </p:spTree>
    <p:extLst>
      <p:ext uri="{BB962C8B-B14F-4D97-AF65-F5344CB8AC3E}">
        <p14:creationId xmlns:p14="http://schemas.microsoft.com/office/powerpoint/2010/main" val="10672603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C9D1BD0-EC9A-4B54-A20C-3EBD7045AD40}" type="datetimeFigureOut">
              <a:rPr lang="en-US"/>
              <a:pPr>
                <a:defRPr/>
              </a:pPr>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en-US"/>
              <a:t>Content contained is licensed under a Creative Commons Attribution-ShareAlike 3.0 Unported License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C062569-5D1C-4D97-A1A8-BC85C8EE766B}" type="slidenum">
              <a:rPr lang="en-US"/>
              <a:pPr>
                <a:defRPr/>
              </a:pPr>
              <a:t>‹#›</a:t>
            </a:fld>
            <a:endParaRPr lang="en-US"/>
          </a:p>
        </p:txBody>
      </p:sp>
    </p:spTree>
    <p:extLst>
      <p:ext uri="{BB962C8B-B14F-4D97-AF65-F5344CB8AC3E}">
        <p14:creationId xmlns:p14="http://schemas.microsoft.com/office/powerpoint/2010/main" val="323117815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hangingminds.org/disciplines/argument/making_argument/three_persuade.ht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hangingminds.org/explanations/values/values.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session will cover the Common Core State Standards for Writing in grades 6 through 12 as well as their implications for instruction.</a:t>
            </a:r>
            <a:endParaRPr lang="en-US" dirty="0"/>
          </a:p>
        </p:txBody>
      </p:sp>
      <p:sp>
        <p:nvSpPr>
          <p:cNvPr id="4" name="Slide Number Placeholder 3"/>
          <p:cNvSpPr>
            <a:spLocks noGrp="1"/>
          </p:cNvSpPr>
          <p:nvPr>
            <p:ph type="sldNum" sz="quarter" idx="10"/>
          </p:nvPr>
        </p:nvSpPr>
        <p:spPr/>
        <p:txBody>
          <a:bodyPr/>
          <a:lstStyle/>
          <a:p>
            <a:pPr>
              <a:defRPr/>
            </a:pPr>
            <a:fld id="{DE77BD9B-4BBA-47D6-884D-2C90CB50232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“State it , Support it, Explain it” motto works for</a:t>
            </a:r>
            <a:r>
              <a:rPr lang="en-US" baseline="0" dirty="0" smtClean="0"/>
              <a:t> all content areas</a:t>
            </a:r>
            <a:r>
              <a:rPr lang="en-US" dirty="0" smtClean="0"/>
              <a:t>.  Make a Claim, support it with text evidence, and then explain how your evidence</a:t>
            </a:r>
            <a:r>
              <a:rPr lang="en-US" baseline="0" dirty="0" smtClean="0"/>
              <a:t> </a:t>
            </a:r>
            <a:r>
              <a:rPr lang="en-US" dirty="0" smtClean="0"/>
              <a:t>supports your claim.  </a:t>
            </a:r>
            <a:endParaRPr lang="en-US" b="1" dirty="0" smtClean="0"/>
          </a:p>
        </p:txBody>
      </p:sp>
      <p:sp>
        <p:nvSpPr>
          <p:cNvPr id="76804" name="Slide Number Placeholder 3"/>
          <p:cNvSpPr txBox="1">
            <a:spLocks noGrp="1"/>
          </p:cNvSpPr>
          <p:nvPr/>
        </p:nvSpPr>
        <p:spPr bwMode="auto">
          <a:xfrm>
            <a:off x="3884753" y="8685552"/>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D74B0DB-DD86-4304-9C56-EEC14540745E}" type="slidenum">
              <a:rPr lang="en-US" sz="1200">
                <a:solidFill>
                  <a:srgbClr val="000000"/>
                </a:solidFill>
                <a:latin typeface="Calibri" pitchFamily="34" charset="0"/>
              </a:rPr>
              <a:pPr algn="r" eaLnBrk="1" hangingPunct="1"/>
              <a:t>12</a:t>
            </a:fld>
            <a:endParaRPr lang="en-US" sz="120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Arguments need. . . </a:t>
            </a:r>
          </a:p>
          <a:p>
            <a:pPr lvl="1" fontAlgn="auto">
              <a:spcBef>
                <a:spcPts val="0"/>
              </a:spcBef>
              <a:spcAft>
                <a:spcPts val="0"/>
              </a:spcAft>
              <a:defRPr/>
            </a:pPr>
            <a:r>
              <a:rPr lang="en-US" dirty="0" smtClean="0"/>
              <a:t>An issue – a situation that needs resolution and has 2 sides</a:t>
            </a:r>
          </a:p>
          <a:p>
            <a:pPr lvl="1" fontAlgn="auto">
              <a:spcBef>
                <a:spcPts val="0"/>
              </a:spcBef>
              <a:spcAft>
                <a:spcPts val="0"/>
              </a:spcAft>
              <a:defRPr/>
            </a:pPr>
            <a:r>
              <a:rPr lang="en-US" dirty="0" smtClean="0"/>
              <a:t>An arguer- someone to formulate sound reasons and collect evidence that warrants the claim</a:t>
            </a:r>
          </a:p>
          <a:p>
            <a:pPr lvl="1" fontAlgn="auto">
              <a:spcBef>
                <a:spcPts val="0"/>
              </a:spcBef>
              <a:spcAft>
                <a:spcPts val="0"/>
              </a:spcAft>
              <a:defRPr/>
            </a:pPr>
            <a:r>
              <a:rPr lang="en-US" dirty="0" smtClean="0"/>
              <a:t>An audience – a group to convince for some reason</a:t>
            </a:r>
          </a:p>
          <a:p>
            <a:pPr lvl="1" fontAlgn="auto">
              <a:spcBef>
                <a:spcPts val="0"/>
              </a:spcBef>
              <a:spcAft>
                <a:spcPts val="0"/>
              </a:spcAft>
              <a:defRPr/>
            </a:pPr>
            <a:r>
              <a:rPr lang="en-US" dirty="0" smtClean="0"/>
              <a:t>Common ground- shared knowledge, understanding, facts.  If we can’t agree on anything, we can’t argue.</a:t>
            </a:r>
          </a:p>
          <a:p>
            <a:pPr lvl="1" fontAlgn="auto">
              <a:spcBef>
                <a:spcPts val="0"/>
              </a:spcBef>
              <a:spcAft>
                <a:spcPts val="0"/>
              </a:spcAft>
              <a:defRPr/>
            </a:pPr>
            <a:r>
              <a:rPr lang="en-US" dirty="0" smtClean="0"/>
              <a:t>A forum- some public arena in which to present the argument</a:t>
            </a:r>
          </a:p>
          <a:p>
            <a:pPr lvl="1" fontAlgn="auto">
              <a:spcBef>
                <a:spcPts val="0"/>
              </a:spcBef>
              <a:spcAft>
                <a:spcPts val="0"/>
              </a:spcAft>
              <a:defRPr/>
            </a:pPr>
            <a:r>
              <a:rPr lang="en-US" dirty="0" smtClean="0"/>
              <a:t>Audience outcomes- a reason to argue, some intended outcome.</a:t>
            </a:r>
          </a:p>
          <a:p>
            <a:pPr fontAlgn="auto">
              <a:spcBef>
                <a:spcPts val="0"/>
              </a:spcBef>
              <a:spcAft>
                <a:spcPts val="0"/>
              </a:spcAft>
              <a:defRPr/>
            </a:pP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Arguments fail with. . . </a:t>
            </a:r>
          </a:p>
          <a:p>
            <a:pPr marL="167970" indent="-167970" fontAlgn="auto">
              <a:spcBef>
                <a:spcPts val="0"/>
              </a:spcBef>
              <a:spcAft>
                <a:spcPts val="0"/>
              </a:spcAft>
              <a:buFont typeface="Arial" pitchFamily="34" charset="0"/>
              <a:buChar char="•"/>
              <a:defRPr/>
            </a:pPr>
            <a:r>
              <a:rPr lang="en-US" dirty="0" smtClean="0"/>
              <a:t>No disagreement or reason to argue – often just stating the goal in different language and having a “semantic” argument or arguing for argument’s sake</a:t>
            </a:r>
          </a:p>
          <a:p>
            <a:pPr marL="167970" indent="-167970" fontAlgn="auto">
              <a:spcBef>
                <a:spcPts val="0"/>
              </a:spcBef>
              <a:spcAft>
                <a:spcPts val="0"/>
              </a:spcAft>
              <a:buFont typeface="Arial" pitchFamily="34" charset="0"/>
              <a:buChar char="•"/>
              <a:defRPr/>
            </a:pPr>
            <a:r>
              <a:rPr lang="en-US" dirty="0" smtClean="0"/>
              <a:t>Risky or trivial issues-  too much or too little personal investment on the part of the arguer.</a:t>
            </a:r>
          </a:p>
          <a:p>
            <a:pPr marL="167970" indent="-167970" fontAlgn="auto">
              <a:spcBef>
                <a:spcPts val="0"/>
              </a:spcBef>
              <a:spcAft>
                <a:spcPts val="0"/>
              </a:spcAft>
              <a:buFont typeface="Arial" pitchFamily="34" charset="0"/>
              <a:buChar char="•"/>
              <a:defRPr/>
            </a:pPr>
            <a:r>
              <a:rPr lang="en-US" dirty="0" smtClean="0"/>
              <a:t>Difficulty establishing common ground – if you cannot agree on a set of premises, you can’t form an argument around them:  Example:  When “life” begins.</a:t>
            </a:r>
          </a:p>
          <a:p>
            <a:pPr marL="167970" indent="-167970" fontAlgn="auto">
              <a:spcBef>
                <a:spcPts val="0"/>
              </a:spcBef>
              <a:spcAft>
                <a:spcPts val="0"/>
              </a:spcAft>
              <a:buFont typeface="Arial" pitchFamily="34" charset="0"/>
              <a:buChar char="•"/>
              <a:defRPr/>
            </a:pPr>
            <a:r>
              <a:rPr lang="en-US" dirty="0" smtClean="0"/>
              <a:t>Standoffs or fights that result in negative outcomes:  If both sides of the argument result in negative outcomes, it’s a dilemma, not an argument.</a:t>
            </a:r>
          </a:p>
          <a:p>
            <a:pPr fontAlgn="auto">
              <a:spcBef>
                <a:spcPts val="0"/>
              </a:spcBef>
              <a:spcAft>
                <a:spcPts val="0"/>
              </a:spcAft>
              <a:defRPr/>
            </a:pPr>
            <a:endParaRPr lang="en-US" dirty="0"/>
          </a:p>
        </p:txBody>
      </p:sp>
      <p:sp>
        <p:nvSpPr>
          <p:cNvPr id="77828" name="Slide Number Placeholder 3"/>
          <p:cNvSpPr txBox="1">
            <a:spLocks noGrp="1"/>
          </p:cNvSpPr>
          <p:nvPr/>
        </p:nvSpPr>
        <p:spPr bwMode="auto">
          <a:xfrm>
            <a:off x="3884753" y="8685552"/>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B4DABC6-6864-4695-90AB-BA79B0679988}" type="slidenum">
              <a:rPr lang="en-US" sz="1200">
                <a:solidFill>
                  <a:srgbClr val="000000"/>
                </a:solidFill>
                <a:latin typeface="Calibri" pitchFamily="34" charset="0"/>
              </a:rPr>
              <a:pPr algn="r" eaLnBrk="1" hangingPunct="1"/>
              <a:t>13</a:t>
            </a:fld>
            <a:endParaRPr lang="en-US" sz="120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r>
              <a:rPr lang="en-US" baseline="0" dirty="0" smtClean="0"/>
              <a:t> #2 requires students to write informative/explanatory texts.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14</a:t>
            </a:fld>
            <a:endParaRPr lang="en-US"/>
          </a:p>
        </p:txBody>
      </p:sp>
    </p:spTree>
    <p:extLst>
      <p:ext uri="{BB962C8B-B14F-4D97-AF65-F5344CB8AC3E}">
        <p14:creationId xmlns:p14="http://schemas.microsoft.com/office/powerpoint/2010/main" val="657826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aseline="0" dirty="0" smtClean="0"/>
              <a:t>Standard #3 requires students to write narrative texts.  Content area teachers do not have a standard #3.  However, the standards require that students be able to incorporate narrative elements effectively into arguments and informative/explanatory texts.  In history/social studies, students must be able to incorporate narrative accounts into their analysis of individuals or events of historical importance.  In science and tech. subjects, students must be able to write precise enough descriptions of the step-by-step procedures they use in their investigations or technical work that others can replicate them and (possibly) reach the same results. </a:t>
            </a:r>
            <a:endParaRPr lang="en-US" sz="12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15</a:t>
            </a:fld>
            <a:endParaRPr lang="en-US"/>
          </a:p>
        </p:txBody>
      </p:sp>
    </p:spTree>
    <p:extLst>
      <p:ext uri="{BB962C8B-B14F-4D97-AF65-F5344CB8AC3E}">
        <p14:creationId xmlns:p14="http://schemas.microsoft.com/office/powerpoint/2010/main" val="1244729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a:t>
            </a:r>
            <a:r>
              <a:rPr lang="en-US" baseline="0" dirty="0" smtClean="0"/>
              <a:t> #4 asks students to be able to produce writing and be able to write to different lengths, purposes, tasks and audiences in a clear and coherent manner.</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16</a:t>
            </a:fld>
            <a:endParaRPr lang="en-US"/>
          </a:p>
        </p:txBody>
      </p:sp>
    </p:spTree>
    <p:extLst>
      <p:ext uri="{BB962C8B-B14F-4D97-AF65-F5344CB8AC3E}">
        <p14:creationId xmlns:p14="http://schemas.microsoft.com/office/powerpoint/2010/main" val="152998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a:t>
            </a:r>
            <a:r>
              <a:rPr lang="en-US" baseline="0" dirty="0" smtClean="0"/>
              <a:t> able to edit, revise  and rewrite is imperative when writing.  Some types of writing such as note taking, journaling, logs, etc. may not require editing and revising, it is necessary for students to have command of these skills when needed.</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17</a:t>
            </a:fld>
            <a:endParaRPr lang="en-US"/>
          </a:p>
        </p:txBody>
      </p:sp>
    </p:spTree>
    <p:extLst>
      <p:ext uri="{BB962C8B-B14F-4D97-AF65-F5344CB8AC3E}">
        <p14:creationId xmlns:p14="http://schemas.microsoft.com/office/powerpoint/2010/main" val="3634044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command of t</a:t>
            </a:r>
            <a:r>
              <a:rPr lang="en-US" dirty="0" smtClean="0"/>
              <a:t>echnology and the</a:t>
            </a:r>
            <a:r>
              <a:rPr lang="en-US" baseline="0" dirty="0" smtClean="0"/>
              <a:t> skills that come with them are paramount in today’s world.  </a:t>
            </a:r>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18</a:t>
            </a:fld>
            <a:endParaRPr lang="en-US"/>
          </a:p>
        </p:txBody>
      </p:sp>
    </p:spTree>
    <p:extLst>
      <p:ext uri="{BB962C8B-B14F-4D97-AF65-F5344CB8AC3E}">
        <p14:creationId xmlns:p14="http://schemas.microsoft.com/office/powerpoint/2010/main" val="2165411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need to be able to conduct short research projects where more than one source is examined.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19</a:t>
            </a:fld>
            <a:endParaRPr lang="en-US"/>
          </a:p>
        </p:txBody>
      </p:sp>
    </p:spTree>
    <p:extLst>
      <p:ext uri="{BB962C8B-B14F-4D97-AF65-F5344CB8AC3E}">
        <p14:creationId xmlns:p14="http://schemas.microsoft.com/office/powerpoint/2010/main" val="509230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amount</a:t>
            </a:r>
            <a:r>
              <a:rPr lang="en-US" baseline="0" dirty="0" smtClean="0"/>
              <a:t> of information at the fingertips of students in today’s world, being able to decipher what sources are credible and accurate and be able to transfer information learned without plagiarism.  Accurately citing resources is required as well.</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20</a:t>
            </a:fld>
            <a:endParaRPr lang="en-US"/>
          </a:p>
        </p:txBody>
      </p:sp>
    </p:spTree>
    <p:extLst>
      <p:ext uri="{BB962C8B-B14F-4D97-AF65-F5344CB8AC3E}">
        <p14:creationId xmlns:p14="http://schemas.microsoft.com/office/powerpoint/2010/main" val="3701071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students write to a variety</a:t>
            </a:r>
            <a:r>
              <a:rPr lang="en-US" baseline="0" dirty="0" smtClean="0"/>
              <a:t> of sources, standard #9 requires students to be able to record, analyze and reflect upon the evidence found in each source.</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21</a:t>
            </a:fld>
            <a:endParaRPr lang="en-US"/>
          </a:p>
        </p:txBody>
      </p:sp>
    </p:spTree>
    <p:extLst>
      <p:ext uri="{BB962C8B-B14F-4D97-AF65-F5344CB8AC3E}">
        <p14:creationId xmlns:p14="http://schemas.microsoft.com/office/powerpoint/2010/main" val="106362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 by reviewing  the College and Career Readiness Anchor Standards for Writing in order to lay the foundation for the strategies that will be presented.  Suggest to participants that a list</a:t>
            </a:r>
            <a:r>
              <a:rPr lang="en-US" baseline="0" dirty="0" smtClean="0"/>
              <a:t> of resources will also be</a:t>
            </a:r>
            <a:r>
              <a:rPr lang="en-US" dirty="0" smtClean="0"/>
              <a:t> provided</a:t>
            </a:r>
            <a:r>
              <a:rPr lang="en-US" baseline="0" dirty="0" smtClean="0"/>
              <a:t> </a:t>
            </a:r>
            <a:r>
              <a:rPr lang="en-US" dirty="0" smtClean="0"/>
              <a:t>for teachers to use in their writing lessons.</a:t>
            </a:r>
          </a:p>
          <a:p>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#10</a:t>
            </a:r>
            <a:r>
              <a:rPr lang="en-US" baseline="0" dirty="0" smtClean="0"/>
              <a:t> reminds educators that students should be writing different lengths, for different tasks, different purposes and different audiences.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22</a:t>
            </a:fld>
            <a:endParaRPr lang="en-US"/>
          </a:p>
        </p:txBody>
      </p:sp>
    </p:spTree>
    <p:extLst>
      <p:ext uri="{BB962C8B-B14F-4D97-AF65-F5344CB8AC3E}">
        <p14:creationId xmlns:p14="http://schemas.microsoft.com/office/powerpoint/2010/main" val="2645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lists</a:t>
            </a:r>
            <a:r>
              <a:rPr lang="en-US" baseline="0" dirty="0" smtClean="0"/>
              <a:t> the various types of routine writing which you can provide for students in your classroom.</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23</a:t>
            </a:fld>
            <a:endParaRPr lang="en-US"/>
          </a:p>
        </p:txBody>
      </p:sp>
    </p:spTree>
    <p:extLst>
      <p:ext uri="{BB962C8B-B14F-4D97-AF65-F5344CB8AC3E}">
        <p14:creationId xmlns:p14="http://schemas.microsoft.com/office/powerpoint/2010/main" val="1555565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long term writing assignments include research</a:t>
            </a:r>
            <a:r>
              <a:rPr lang="en-US" baseline="0" dirty="0" smtClean="0"/>
              <a:t> projects, analytical writing and multimedia projects.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24</a:t>
            </a:fld>
            <a:endParaRPr lang="en-US"/>
          </a:p>
        </p:txBody>
      </p:sp>
    </p:spTree>
    <p:extLst>
      <p:ext uri="{BB962C8B-B14F-4D97-AF65-F5344CB8AC3E}">
        <p14:creationId xmlns:p14="http://schemas.microsoft.com/office/powerpoint/2010/main" val="1532043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to</a:t>
            </a:r>
            <a:r>
              <a:rPr lang="en-US" baseline="0" dirty="0" smtClean="0"/>
              <a:t> what students read or learn about is dependent on students referring to and/or rereading the text or notes from a lecture.  In order for students to know what to look for, it is imperative that a question is asked that is text dependent. This slide as well as the next two show examples of the types of questions/assignments needed for students to write to sources compared to questions that are not text dependent.</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25</a:t>
            </a:fld>
            <a:endParaRPr lang="en-US"/>
          </a:p>
        </p:txBody>
      </p:sp>
    </p:spTree>
    <p:extLst>
      <p:ext uri="{BB962C8B-B14F-4D97-AF65-F5344CB8AC3E}">
        <p14:creationId xmlns:p14="http://schemas.microsoft.com/office/powerpoint/2010/main" val="1564054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to</a:t>
            </a:r>
            <a:r>
              <a:rPr lang="en-US" baseline="0" dirty="0" smtClean="0"/>
              <a:t> what students read or learn about is dependent on students referring to and/or rereading the text or notes from a lecture.  In order for students to know what to look for, it is imperative that a question is asked that is text dependent.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26</a:t>
            </a:fld>
            <a:endParaRPr lang="en-US"/>
          </a:p>
        </p:txBody>
      </p:sp>
    </p:spTree>
    <p:extLst>
      <p:ext uri="{BB962C8B-B14F-4D97-AF65-F5344CB8AC3E}">
        <p14:creationId xmlns:p14="http://schemas.microsoft.com/office/powerpoint/2010/main" val="906897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 to</a:t>
            </a:r>
            <a:r>
              <a:rPr lang="en-US" baseline="0" dirty="0" smtClean="0"/>
              <a:t> what students read or learn about is dependent on students referring to and/or rereading the text or notes from a lecture.  In order for students to know what to look for, it is imperative that a question is asked that is text dependent.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27</a:t>
            </a:fld>
            <a:endParaRPr lang="en-US"/>
          </a:p>
        </p:txBody>
      </p:sp>
    </p:spTree>
    <p:extLst>
      <p:ext uri="{BB962C8B-B14F-4D97-AF65-F5344CB8AC3E}">
        <p14:creationId xmlns:p14="http://schemas.microsoft.com/office/powerpoint/2010/main" val="2243183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b="1" baseline="0" dirty="0" smtClean="0"/>
              <a:t>source</a:t>
            </a:r>
            <a:r>
              <a:rPr lang="en-US" baseline="0" dirty="0" smtClean="0"/>
              <a:t> can be a text with words , a photo, a document, a lecture,  or a video, etc…..  Students should be engaged in writing throughout the day whether the source has words, pictures, video, sounds, etc….  Teachers are to be challenged to have students write for different tasks, purposes, lengths and audiences with a variety of sources.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28</a:t>
            </a:fld>
            <a:endParaRPr lang="en-US"/>
          </a:p>
        </p:txBody>
      </p:sp>
    </p:spTree>
    <p:extLst>
      <p:ext uri="{BB962C8B-B14F-4D97-AF65-F5344CB8AC3E}">
        <p14:creationId xmlns:p14="http://schemas.microsoft.com/office/powerpoint/2010/main" val="2913895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29</a:t>
            </a:fld>
            <a:endParaRPr lang="en-US"/>
          </a:p>
        </p:txBody>
      </p:sp>
    </p:spTree>
    <p:extLst>
      <p:ext uri="{BB962C8B-B14F-4D97-AF65-F5344CB8AC3E}">
        <p14:creationId xmlns:p14="http://schemas.microsoft.com/office/powerpoint/2010/main" val="1183069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Study the image for 2 minutes. Form an overall impression of the image and then examine individual items.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Presented by Peter Pappas – www.peterpappas.com</a:t>
            </a:r>
          </a:p>
          <a:p>
            <a:r>
              <a:rPr lang="en-US" sz="1200" b="0" i="0" u="none" strike="noStrike" kern="1200" baseline="0" dirty="0" smtClean="0">
                <a:solidFill>
                  <a:schemeClr val="tx1"/>
                </a:solidFill>
                <a:latin typeface="+mn-lt"/>
                <a:ea typeface="+mn-ea"/>
                <a:cs typeface="+mn-cs"/>
              </a:rPr>
              <a:t>For more resources: “Teaching with Documents” www.edteck.com/dbq</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30</a:t>
            </a:fld>
            <a:endParaRPr lang="en-US"/>
          </a:p>
        </p:txBody>
      </p:sp>
    </p:spTree>
    <p:extLst>
      <p:ext uri="{BB962C8B-B14F-4D97-AF65-F5344CB8AC3E}">
        <p14:creationId xmlns:p14="http://schemas.microsoft.com/office/powerpoint/2010/main" val="1596211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Next, divide the image into sections and study each to see what new details become visible.</a:t>
            </a:r>
          </a:p>
          <a:p>
            <a:r>
              <a:rPr lang="en-US" sz="1200" b="0" i="0" u="none" strike="noStrike" kern="1200" baseline="0" dirty="0" smtClean="0">
                <a:solidFill>
                  <a:schemeClr val="tx1"/>
                </a:solidFill>
                <a:latin typeface="+mn-lt"/>
                <a:ea typeface="+mn-ea"/>
                <a:cs typeface="+mn-cs"/>
              </a:rPr>
              <a:t>• List people, objects, and activities in the image.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Presented by Peter Pappas – www.peterpappas.com</a:t>
            </a:r>
          </a:p>
          <a:p>
            <a:r>
              <a:rPr lang="en-US" sz="1200" b="0" i="0" u="none" strike="noStrike" kern="1200" baseline="0" dirty="0" smtClean="0">
                <a:solidFill>
                  <a:schemeClr val="tx1"/>
                </a:solidFill>
                <a:latin typeface="+mn-lt"/>
                <a:ea typeface="+mn-ea"/>
                <a:cs typeface="+mn-cs"/>
              </a:rPr>
              <a:t>For more resources: “Teaching with Documents” www.edteck.com/dbq</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31</a:t>
            </a:fld>
            <a:endParaRPr lang="en-US"/>
          </a:p>
        </p:txBody>
      </p:sp>
    </p:spTree>
    <p:extLst>
      <p:ext uri="{BB962C8B-B14F-4D97-AF65-F5344CB8AC3E}">
        <p14:creationId xmlns:p14="http://schemas.microsoft.com/office/powerpoint/2010/main" val="159621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txBox="1">
            <a:spLocks noGrp="1"/>
          </p:cNvSpPr>
          <p:nvPr/>
        </p:nvSpPr>
        <p:spPr bwMode="auto">
          <a:xfrm>
            <a:off x="3884259" y="8685406"/>
            <a:ext cx="2972209"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2604F991-E2FA-4759-B714-048A04A344D7}" type="slidenum">
              <a:rPr lang="en-US" sz="1200">
                <a:solidFill>
                  <a:srgbClr val="000000"/>
                </a:solidFill>
                <a:latin typeface="Calibri" pitchFamily="34" charset="0"/>
              </a:rPr>
              <a:pPr algn="r" eaLnBrk="1" hangingPunct="1"/>
              <a:t>3</a:t>
            </a:fld>
            <a:endParaRPr lang="en-US" sz="1200">
              <a:solidFill>
                <a:srgbClr val="000000"/>
              </a:solidFill>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a:t>
            </a:r>
            <a:r>
              <a:rPr lang="en-US" baseline="0" dirty="0" smtClean="0"/>
              <a:t> information about Document Based Questions can be found at the websites listed in the slide above.</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32</a:t>
            </a:fld>
            <a:endParaRPr lang="en-US"/>
          </a:p>
        </p:txBody>
      </p:sp>
    </p:spTree>
    <p:extLst>
      <p:ext uri="{BB962C8B-B14F-4D97-AF65-F5344CB8AC3E}">
        <p14:creationId xmlns:p14="http://schemas.microsoft.com/office/powerpoint/2010/main" val="3351994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Another way to provide</a:t>
            </a:r>
            <a:r>
              <a:rPr lang="en-US" i="0" baseline="0" dirty="0" smtClean="0"/>
              <a:t> students with an analytical writing experience is to have them put themselves in the shoes of an artist.  Present them with Griffith’s painting </a:t>
            </a:r>
            <a:r>
              <a:rPr lang="en-US" i="1" baseline="0" dirty="0" smtClean="0"/>
              <a:t>The Surrender.  (next slide)</a:t>
            </a:r>
          </a:p>
          <a:p>
            <a:endParaRPr lang="en-US" i="1"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33</a:t>
            </a:fld>
            <a:endParaRPr lang="en-US"/>
          </a:p>
        </p:txBody>
      </p:sp>
    </p:spTree>
    <p:extLst>
      <p:ext uri="{BB962C8B-B14F-4D97-AF65-F5344CB8AC3E}">
        <p14:creationId xmlns:p14="http://schemas.microsoft.com/office/powerpoint/2010/main" val="9364775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look at this painting.  What do you notice</a:t>
            </a:r>
            <a:r>
              <a:rPr lang="en-US" baseline="0" dirty="0" smtClean="0"/>
              <a:t> in it if you glance at it briefly?  What can you interpret about it after you study it for a while?</a:t>
            </a:r>
          </a:p>
          <a:p>
            <a:endParaRPr lang="en-US" baseline="0" dirty="0" smtClean="0"/>
          </a:p>
          <a:p>
            <a:r>
              <a:rPr lang="en-US" sz="1200" b="0" i="0" u="none" strike="noStrike" kern="1200" baseline="0" dirty="0" smtClean="0">
                <a:solidFill>
                  <a:schemeClr val="tx1"/>
                </a:solidFill>
                <a:latin typeface="+mn-lt"/>
                <a:ea typeface="+mn-ea"/>
                <a:cs typeface="+mn-cs"/>
              </a:rPr>
              <a:t>Once the students understand the painting, have them respond to the following questions:</a:t>
            </a:r>
          </a:p>
          <a:p>
            <a:r>
              <a:rPr lang="en-US" sz="1200" b="0" i="0" u="none" strike="noStrike" kern="1200" baseline="0" dirty="0" smtClean="0">
                <a:solidFill>
                  <a:schemeClr val="tx1"/>
                </a:solidFill>
                <a:latin typeface="+mn-lt"/>
                <a:ea typeface="+mn-ea"/>
                <a:cs typeface="+mn-cs"/>
              </a:rPr>
              <a:t>1. What does the painting say?</a:t>
            </a:r>
          </a:p>
          <a:p>
            <a:r>
              <a:rPr lang="en-US" sz="1200" b="0" i="0" u="none" strike="noStrike" kern="1200" baseline="0" dirty="0" smtClean="0">
                <a:solidFill>
                  <a:schemeClr val="tx1"/>
                </a:solidFill>
                <a:latin typeface="+mn-lt"/>
                <a:ea typeface="+mn-ea"/>
                <a:cs typeface="+mn-cs"/>
              </a:rPr>
              <a:t>2. What is the artist’s purpose behind the painting?</a:t>
            </a:r>
          </a:p>
          <a:p>
            <a:r>
              <a:rPr lang="en-US" sz="1200" b="0" i="0" u="none" strike="noStrike" kern="1200" baseline="0" dirty="0" smtClean="0">
                <a:solidFill>
                  <a:schemeClr val="tx1"/>
                </a:solidFill>
                <a:latin typeface="+mn-lt"/>
                <a:ea typeface="+mn-ea"/>
                <a:cs typeface="+mn-cs"/>
              </a:rPr>
              <a:t>3. What is the artist’s claim?</a:t>
            </a: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34</a:t>
            </a:fld>
            <a:endParaRPr lang="en-US"/>
          </a:p>
        </p:txBody>
      </p:sp>
    </p:spTree>
    <p:extLst>
      <p:ext uri="{BB962C8B-B14F-4D97-AF65-F5344CB8AC3E}">
        <p14:creationId xmlns:p14="http://schemas.microsoft.com/office/powerpoint/2010/main" val="24622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Types of Writing:</a:t>
            </a:r>
          </a:p>
          <a:p>
            <a:r>
              <a:rPr lang="en-US" dirty="0" smtClean="0"/>
              <a:t>The PARCC Summative Assessments in Grades 3-11 will measure writing using three prose constructed response (PCR) items. In the classroom writing can take many forms, including both informal and formal. Since each PCR is designed to measure both written expression and knowledge of language and conventions, the audience and form for each PCR will necessitate that students use a formal register. In addition, PARCC seeks to create items that elicit writing that is authentic for the students to be assessed.</a:t>
            </a:r>
          </a:p>
          <a:p>
            <a:endParaRPr lang="en-US" dirty="0" smtClean="0"/>
          </a:p>
          <a:p>
            <a:r>
              <a:rPr lang="en-US" b="1" dirty="0" smtClean="0"/>
              <a:t>Teachers should not plan to use the list as a checklist of forms to be taught</a:t>
            </a:r>
            <a:r>
              <a:rPr lang="en-US" dirty="0" smtClean="0"/>
              <a:t>. Instead, the list is provided to demonstrate the wealth of forms for writing that may be used to elicit authentic student writing.</a:t>
            </a:r>
          </a:p>
          <a:p>
            <a:endParaRPr lang="en-US" dirty="0" smtClean="0"/>
          </a:p>
          <a:p>
            <a:r>
              <a:rPr lang="en-US" i="1" dirty="0" smtClean="0"/>
              <a:t>Ideas</a:t>
            </a:r>
            <a:r>
              <a:rPr lang="en-US" i="1" baseline="0" dirty="0" smtClean="0"/>
              <a:t> for Using the Rubrics:</a:t>
            </a:r>
          </a:p>
          <a:p>
            <a:r>
              <a:rPr lang="en-US" i="0" baseline="0" dirty="0" smtClean="0"/>
              <a:t>The narrative writing task requires that students write using a text stimulus, but the response is scored only for written expression and knowledge of language and conventions. The other two PCRS, associated with the Research Simulation Task and the Literary Analysis Task, are scored for reading, written expression, and knowledge of language and conventions.  </a:t>
            </a:r>
          </a:p>
          <a:p>
            <a:endParaRPr lang="en-US" i="0" baseline="0" dirty="0" smtClean="0"/>
          </a:p>
          <a:p>
            <a:r>
              <a:rPr lang="en-US" i="0" baseline="0" dirty="0" smtClean="0"/>
              <a:t>Although the list is comprehensive regarding the uses in the classroom, there are a few cautions that bear highlighting for educators. </a:t>
            </a:r>
          </a:p>
          <a:p>
            <a:pPr marL="171450" indent="-171450">
              <a:buFont typeface="Arial" pitchFamily="34" charset="0"/>
              <a:buChar char="•"/>
            </a:pPr>
            <a:r>
              <a:rPr lang="en-US" i="0" baseline="0" dirty="0" smtClean="0"/>
              <a:t>Until standard setting is completed and complete performance-based tasks, along with scored student responses, are released, educators should be cautious in making assumptions about where the standard will be set to allow for a student response to be considered “on track” to, or representing, college- and career-ready performance levels.</a:t>
            </a:r>
          </a:p>
          <a:p>
            <a:pPr marL="171450" indent="-171450">
              <a:buFont typeface="Arial" pitchFamily="34" charset="0"/>
              <a:buChar char="•"/>
            </a:pPr>
            <a:r>
              <a:rPr lang="en-US" i="0" baseline="0" dirty="0" smtClean="0"/>
              <a:t>The draft rubrics are not designed to replace the </a:t>
            </a:r>
            <a:r>
              <a:rPr lang="en-US" b="0" i="0" baseline="0" dirty="0" smtClean="0"/>
              <a:t>CCSS</a:t>
            </a:r>
            <a:r>
              <a:rPr lang="en-US" b="1" i="0" baseline="0" dirty="0" smtClean="0"/>
              <a:t>—teachers should focus instruction on the standards and not on the rubrics.</a:t>
            </a:r>
          </a:p>
          <a:p>
            <a:endParaRPr lang="en-US" i="1" dirty="0" smtClean="0"/>
          </a:p>
          <a:p>
            <a:endParaRPr lang="en-US" i="1" dirty="0" smtClean="0"/>
          </a:p>
          <a:p>
            <a:endParaRPr lang="en-US" dirty="0"/>
          </a:p>
        </p:txBody>
      </p:sp>
      <p:sp>
        <p:nvSpPr>
          <p:cNvPr id="4" name="Slide Number Placeholder 3"/>
          <p:cNvSpPr>
            <a:spLocks noGrp="1"/>
          </p:cNvSpPr>
          <p:nvPr>
            <p:ph type="sldNum" sz="quarter" idx="10"/>
          </p:nvPr>
        </p:nvSpPr>
        <p:spPr/>
        <p:txBody>
          <a:bodyPr/>
          <a:lstStyle/>
          <a:p>
            <a:fld id="{79718910-FAD7-49E9-A3EC-3240E8F0CEDF}"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a:t>
            </a:r>
            <a:r>
              <a:rPr lang="en-US" baseline="0" dirty="0" smtClean="0"/>
              <a:t> resource is where Peter Pappas’ work with Document Based Questions.</a:t>
            </a:r>
            <a:endParaRPr lang="en-US" dirty="0" smtClean="0"/>
          </a:p>
          <a:p>
            <a:endParaRPr lang="en-US" dirty="0" smtClean="0"/>
          </a:p>
          <a:p>
            <a:r>
              <a:rPr lang="en-US" dirty="0" smtClean="0"/>
              <a:t>The</a:t>
            </a:r>
            <a:r>
              <a:rPr lang="en-US" baseline="0" dirty="0" smtClean="0"/>
              <a:t> second  resource listed is the video you saw from Engage New York.</a:t>
            </a:r>
          </a:p>
          <a:p>
            <a:endParaRPr lang="en-US" baseline="0" dirty="0" smtClean="0"/>
          </a:p>
          <a:p>
            <a:pPr fontAlgn="t"/>
            <a:r>
              <a:rPr lang="en-US" baseline="0" dirty="0" smtClean="0"/>
              <a:t>The second resource is from PARCC.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36</a:t>
            </a:fld>
            <a:endParaRPr lang="en-US"/>
          </a:p>
        </p:txBody>
      </p:sp>
    </p:spTree>
    <p:extLst>
      <p:ext uri="{BB962C8B-B14F-4D97-AF65-F5344CB8AC3E}">
        <p14:creationId xmlns:p14="http://schemas.microsoft.com/office/powerpoint/2010/main" val="1150526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This slide provides</a:t>
            </a:r>
            <a:r>
              <a:rPr lang="en-US" baseline="0" dirty="0" smtClean="0"/>
              <a:t> an email where questions and comments can be sent to th</a:t>
            </a:r>
            <a:r>
              <a:rPr lang="en-US" dirty="0" smtClean="0"/>
              <a:t>e Illinois State Board of Education who created the presentation.</a:t>
            </a:r>
          </a:p>
        </p:txBody>
      </p:sp>
      <p:sp>
        <p:nvSpPr>
          <p:cNvPr id="1249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solidFill>
                  <a:prstClr val="black"/>
                </a:solidFill>
              </a:rPr>
              <a:t>Content contained is licensed under a Creative Commons Attribution-ShareAlike 3.0 Unported License</a:t>
            </a:r>
          </a:p>
        </p:txBody>
      </p:sp>
      <p:sp>
        <p:nvSpPr>
          <p:cNvPr id="1249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21702" indent="-277578" eaLnBrk="0" hangingPunct="0">
              <a:defRPr>
                <a:solidFill>
                  <a:schemeClr val="tx1"/>
                </a:solidFill>
                <a:latin typeface="Arial" pitchFamily="34" charset="0"/>
                <a:cs typeface="Arial" pitchFamily="34" charset="0"/>
              </a:defRPr>
            </a:lvl2pPr>
            <a:lvl3pPr marL="1110310" indent="-222062" eaLnBrk="0" hangingPunct="0">
              <a:defRPr>
                <a:solidFill>
                  <a:schemeClr val="tx1"/>
                </a:solidFill>
                <a:latin typeface="Arial" pitchFamily="34" charset="0"/>
                <a:cs typeface="Arial" pitchFamily="34" charset="0"/>
              </a:defRPr>
            </a:lvl3pPr>
            <a:lvl4pPr marL="1554434" indent="-222062" eaLnBrk="0" hangingPunct="0">
              <a:defRPr>
                <a:solidFill>
                  <a:schemeClr val="tx1"/>
                </a:solidFill>
                <a:latin typeface="Arial" pitchFamily="34" charset="0"/>
                <a:cs typeface="Arial" pitchFamily="34" charset="0"/>
              </a:defRPr>
            </a:lvl4pPr>
            <a:lvl5pPr marL="1998558" indent="-222062" eaLnBrk="0" hangingPunct="0">
              <a:defRPr>
                <a:solidFill>
                  <a:schemeClr val="tx1"/>
                </a:solidFill>
                <a:latin typeface="Arial" pitchFamily="34" charset="0"/>
                <a:cs typeface="Arial" pitchFamily="34" charset="0"/>
              </a:defRPr>
            </a:lvl5pPr>
            <a:lvl6pPr marL="2442682" indent="-222062" eaLnBrk="0" fontAlgn="base" hangingPunct="0">
              <a:spcBef>
                <a:spcPct val="0"/>
              </a:spcBef>
              <a:spcAft>
                <a:spcPct val="0"/>
              </a:spcAft>
              <a:defRPr>
                <a:solidFill>
                  <a:schemeClr val="tx1"/>
                </a:solidFill>
                <a:latin typeface="Arial" pitchFamily="34" charset="0"/>
                <a:cs typeface="Arial" pitchFamily="34" charset="0"/>
              </a:defRPr>
            </a:lvl6pPr>
            <a:lvl7pPr marL="2886807" indent="-222062" eaLnBrk="0" fontAlgn="base" hangingPunct="0">
              <a:spcBef>
                <a:spcPct val="0"/>
              </a:spcBef>
              <a:spcAft>
                <a:spcPct val="0"/>
              </a:spcAft>
              <a:defRPr>
                <a:solidFill>
                  <a:schemeClr val="tx1"/>
                </a:solidFill>
                <a:latin typeface="Arial" pitchFamily="34" charset="0"/>
                <a:cs typeface="Arial" pitchFamily="34" charset="0"/>
              </a:defRPr>
            </a:lvl7pPr>
            <a:lvl8pPr marL="3330931" indent="-222062" eaLnBrk="0" fontAlgn="base" hangingPunct="0">
              <a:spcBef>
                <a:spcPct val="0"/>
              </a:spcBef>
              <a:spcAft>
                <a:spcPct val="0"/>
              </a:spcAft>
              <a:defRPr>
                <a:solidFill>
                  <a:schemeClr val="tx1"/>
                </a:solidFill>
                <a:latin typeface="Arial" pitchFamily="34" charset="0"/>
                <a:cs typeface="Arial" pitchFamily="34" charset="0"/>
              </a:defRPr>
            </a:lvl8pPr>
            <a:lvl9pPr marL="3775055" indent="-22206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F3B5639-8A1D-4E88-8E85-390374C12BB4}" type="slidenum">
              <a:rPr lang="en-US" smtClean="0">
                <a:solidFill>
                  <a:prstClr val="black"/>
                </a:solidFill>
              </a:rPr>
              <a:pPr eaLnBrk="1" hangingPunct="1"/>
              <a:t>37</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There are 10 College and Career Readiness Standards for Writing which can be divided into four categories.</a:t>
            </a:r>
          </a:p>
          <a:p>
            <a:pPr eaLnBrk="1" hangingPunct="1">
              <a:spcBef>
                <a:spcPct val="0"/>
              </a:spcBef>
            </a:pPr>
            <a:endParaRPr lang="en-US" dirty="0" smtClean="0"/>
          </a:p>
        </p:txBody>
      </p:sp>
      <p:sp>
        <p:nvSpPr>
          <p:cNvPr id="39940" name="Slide Number Placeholder 3"/>
          <p:cNvSpPr txBox="1">
            <a:spLocks noGrp="1"/>
          </p:cNvSpPr>
          <p:nvPr/>
        </p:nvSpPr>
        <p:spPr bwMode="auto">
          <a:xfrm>
            <a:off x="3884259" y="8685406"/>
            <a:ext cx="2972209"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9D5BD1F-6705-4C98-A3E0-FBB64D44B131}" type="slidenum">
              <a:rPr lang="en-US" sz="1200">
                <a:solidFill>
                  <a:srgbClr val="000000"/>
                </a:solidFill>
                <a:latin typeface="Calibri" pitchFamily="34" charset="0"/>
              </a:rPr>
              <a:pPr algn="r" eaLnBrk="1" hangingPunct="1"/>
              <a:t>4</a:t>
            </a:fld>
            <a:endParaRPr lang="en-US" sz="12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7</a:t>
            </a:fld>
            <a:endParaRPr lang="en-US"/>
          </a:p>
        </p:txBody>
      </p:sp>
    </p:spTree>
    <p:extLst>
      <p:ext uri="{BB962C8B-B14F-4D97-AF65-F5344CB8AC3E}">
        <p14:creationId xmlns:p14="http://schemas.microsoft.com/office/powerpoint/2010/main" val="321760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12 minute video which</a:t>
            </a:r>
            <a:r>
              <a:rPr lang="en-US" baseline="0" dirty="0" smtClean="0"/>
              <a:t> presents a discussion between the NYS Commissioner of Education John B. King Jr., David Coleman (contributing author to the CCSS) and Kate </a:t>
            </a:r>
            <a:r>
              <a:rPr lang="en-US" baseline="0" dirty="0" err="1" smtClean="0"/>
              <a:t>Gerson</a:t>
            </a:r>
            <a:r>
              <a:rPr lang="en-US" baseline="0" dirty="0" smtClean="0"/>
              <a:t> (a Sr. Fellow with the Regents Research Fund) addressing the shift of Writing from Sources.  While viewing the video, think about what this shift means for teachers and the challenges which will need to be faced.</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8</a:t>
            </a:fld>
            <a:endParaRPr lang="en-US"/>
          </a:p>
        </p:txBody>
      </p:sp>
    </p:spTree>
    <p:extLst>
      <p:ext uri="{BB962C8B-B14F-4D97-AF65-F5344CB8AC3E}">
        <p14:creationId xmlns:p14="http://schemas.microsoft.com/office/powerpoint/2010/main" val="1598851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 #1 is the first type of text students are to write with the Common Core State</a:t>
            </a:r>
            <a:r>
              <a:rPr lang="en-US" baseline="0" dirty="0" smtClean="0"/>
              <a:t> Standards.  Grades K-5 have students writing opinions.  6</a:t>
            </a:r>
            <a:r>
              <a:rPr lang="en-US" baseline="30000" dirty="0" smtClean="0"/>
              <a:t>th</a:t>
            </a:r>
            <a:r>
              <a:rPr lang="en-US" baseline="0" dirty="0" smtClean="0"/>
              <a:t> grade is the first grade that students are introduced to an argument.</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9</a:t>
            </a:fld>
            <a:endParaRPr lang="en-US"/>
          </a:p>
        </p:txBody>
      </p:sp>
    </p:spTree>
    <p:extLst>
      <p:ext uri="{BB962C8B-B14F-4D97-AF65-F5344CB8AC3E}">
        <p14:creationId xmlns:p14="http://schemas.microsoft.com/office/powerpoint/2010/main" val="178903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i="0" kern="1200" dirty="0" smtClean="0">
                <a:solidFill>
                  <a:schemeClr val="tx1"/>
                </a:solidFill>
                <a:effectLst/>
                <a:latin typeface="+mn-lt"/>
                <a:ea typeface="+mn-ea"/>
                <a:cs typeface="+mn-cs"/>
              </a:rPr>
              <a:t>The </a:t>
            </a:r>
            <a:r>
              <a:rPr lang="en-US" sz="1200" i="0" kern="1200" dirty="0" err="1" smtClean="0">
                <a:solidFill>
                  <a:schemeClr val="tx1"/>
                </a:solidFill>
                <a:effectLst/>
                <a:latin typeface="+mn-lt"/>
                <a:ea typeface="+mn-ea"/>
                <a:cs typeface="+mn-cs"/>
              </a:rPr>
              <a:t>Toulmin</a:t>
            </a:r>
            <a:r>
              <a:rPr lang="en-US" sz="1200" i="0" kern="1200" dirty="0" smtClean="0">
                <a:solidFill>
                  <a:schemeClr val="tx1"/>
                </a:solidFill>
                <a:effectLst/>
                <a:latin typeface="+mn-lt"/>
                <a:ea typeface="+mn-ea"/>
                <a:cs typeface="+mn-cs"/>
              </a:rPr>
              <a:t> method, based on the work of philosopher Stephen </a:t>
            </a:r>
            <a:r>
              <a:rPr lang="en-US" sz="1200" i="0" kern="1200" dirty="0" err="1" smtClean="0">
                <a:solidFill>
                  <a:schemeClr val="tx1"/>
                </a:solidFill>
                <a:effectLst/>
                <a:latin typeface="+mn-lt"/>
                <a:ea typeface="+mn-ea"/>
                <a:cs typeface="+mn-cs"/>
              </a:rPr>
              <a:t>Toulmin</a:t>
            </a:r>
            <a:r>
              <a:rPr lang="en-US" sz="1200" i="0" kern="1200" dirty="0" smtClean="0">
                <a:solidFill>
                  <a:schemeClr val="tx1"/>
                </a:solidFill>
                <a:effectLst/>
                <a:latin typeface="+mn-lt"/>
                <a:ea typeface="+mn-ea"/>
                <a:cs typeface="+mn-cs"/>
              </a:rPr>
              <a:t>, is one way of analyzing a text that we read, with an eye toward responding to that particular argument (as in a writing assignment that asks us to respond) and, ultimately, toward analyzing and improving the arguments we ourselves make.</a:t>
            </a:r>
          </a:p>
          <a:p>
            <a:pPr eaLnBrk="1" hangingPunct="1">
              <a:spcBef>
                <a:spcPct val="0"/>
              </a:spcBef>
            </a:pPr>
            <a:endParaRPr lang="en-US" dirty="0" smtClean="0"/>
          </a:p>
          <a:p>
            <a:pPr eaLnBrk="1" hangingPunct="1">
              <a:spcBef>
                <a:spcPct val="0"/>
              </a:spcBef>
            </a:pPr>
            <a:r>
              <a:rPr lang="en-US" dirty="0" err="1" smtClean="0"/>
              <a:t>Toulmin</a:t>
            </a:r>
            <a:r>
              <a:rPr lang="en-US" dirty="0" smtClean="0"/>
              <a:t>—these are parts of a basic</a:t>
            </a:r>
            <a:r>
              <a:rPr lang="en-US" baseline="0" dirty="0" smtClean="0"/>
              <a:t> </a:t>
            </a:r>
            <a:r>
              <a:rPr lang="en-US" dirty="0" smtClean="0"/>
              <a:t> argument (discuss)</a:t>
            </a:r>
          </a:p>
          <a:p>
            <a:pPr eaLnBrk="1" hangingPunct="1">
              <a:spcBef>
                <a:spcPct val="0"/>
              </a:spcBef>
            </a:pPr>
            <a:r>
              <a:rPr lang="en-US" dirty="0" smtClean="0"/>
              <a:t>Claim – that dog is safe around kids</a:t>
            </a:r>
          </a:p>
          <a:p>
            <a:pPr eaLnBrk="1" hangingPunct="1">
              <a:spcBef>
                <a:spcPct val="0"/>
              </a:spcBef>
            </a:pPr>
            <a:r>
              <a:rPr lang="en-US" dirty="0" smtClean="0"/>
              <a:t>Grounds – it’s a golden retriever</a:t>
            </a:r>
          </a:p>
          <a:p>
            <a:pPr eaLnBrk="1" hangingPunct="1">
              <a:spcBef>
                <a:spcPct val="0"/>
              </a:spcBef>
            </a:pPr>
            <a:r>
              <a:rPr lang="en-US" dirty="0" smtClean="0"/>
              <a:t>Warrant -implicit generalization that golden retrievers are friendly</a:t>
            </a:r>
          </a:p>
          <a:p>
            <a:pPr eaLnBrk="1" hangingPunct="1">
              <a:spcBef>
                <a:spcPct val="0"/>
              </a:spcBef>
            </a:pPr>
            <a:r>
              <a:rPr lang="en-US" dirty="0" smtClean="0"/>
              <a:t>+++</a:t>
            </a:r>
            <a:r>
              <a:rPr lang="en-US" b="1" dirty="0" smtClean="0"/>
              <a:t>Warrants </a:t>
            </a:r>
            <a:r>
              <a:rPr lang="en-US" dirty="0" smtClean="0"/>
              <a:t>may be based on </a:t>
            </a:r>
            <a:r>
              <a:rPr lang="en-US" dirty="0" smtClean="0">
                <a:hlinkClick r:id="rId3" action="ppaction://hlinkfile"/>
              </a:rPr>
              <a:t>logos, ethos or pathos</a:t>
            </a:r>
            <a:r>
              <a:rPr lang="en-US" dirty="0" smtClean="0"/>
              <a:t>, or </a:t>
            </a:r>
            <a:r>
              <a:rPr lang="en-US" dirty="0" smtClean="0">
                <a:hlinkClick r:id="rId4" action="ppaction://hlinkfile"/>
              </a:rPr>
              <a:t>values</a:t>
            </a:r>
            <a:r>
              <a:rPr lang="en-US" dirty="0" smtClean="0"/>
              <a:t> that </a:t>
            </a:r>
            <a:r>
              <a:rPr lang="en-US" b="1" dirty="0" smtClean="0"/>
              <a:t>are assumed to be shared with the listener.</a:t>
            </a:r>
          </a:p>
          <a:p>
            <a:pPr eaLnBrk="1" hangingPunct="1">
              <a:spcBef>
                <a:spcPct val="0"/>
              </a:spcBef>
            </a:pPr>
            <a:r>
              <a:rPr lang="en-US" dirty="0" smtClean="0"/>
              <a:t>In many arguments, warrants are often unstated. This gives space for the other person to question and expose the warrant to show it is weak or unfounded.</a:t>
            </a:r>
          </a:p>
          <a:p>
            <a:pPr eaLnBrk="1" hangingPunct="1">
              <a:spcBef>
                <a:spcPct val="0"/>
              </a:spcBef>
            </a:pPr>
            <a:endParaRPr lang="en-US" dirty="0" smtClean="0"/>
          </a:p>
        </p:txBody>
      </p:sp>
      <p:sp>
        <p:nvSpPr>
          <p:cNvPr id="73732" name="Slide Number Placeholder 3"/>
          <p:cNvSpPr txBox="1">
            <a:spLocks noGrp="1"/>
          </p:cNvSpPr>
          <p:nvPr/>
        </p:nvSpPr>
        <p:spPr bwMode="auto">
          <a:xfrm>
            <a:off x="3884753" y="8685552"/>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83A991B-FF9B-4026-BF49-B804D4FCC003}" type="slidenum">
              <a:rPr lang="en-US" sz="1200">
                <a:solidFill>
                  <a:srgbClr val="000000"/>
                </a:solidFill>
                <a:latin typeface="Calibri" pitchFamily="34" charset="0"/>
              </a:rPr>
              <a:pPr algn="r" eaLnBrk="1" hangingPunct="1"/>
              <a:t>10</a:t>
            </a:fld>
            <a:endParaRPr lang="en-US" sz="120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dirty="0" smtClean="0"/>
              <a:t>This</a:t>
            </a:r>
            <a:r>
              <a:rPr lang="en-US" sz="1200" baseline="0" dirty="0" smtClean="0"/>
              <a:t> quote is taken from the following source:</a:t>
            </a:r>
          </a:p>
          <a:p>
            <a:pPr eaLnBrk="1" hangingPunct="1">
              <a:spcBef>
                <a:spcPct val="0"/>
              </a:spcBef>
            </a:pPr>
            <a:r>
              <a:rPr lang="en-US" sz="1200" dirty="0" smtClean="0"/>
              <a:t>Miller, Carolyn R., and David </a:t>
            </a:r>
            <a:r>
              <a:rPr lang="en-US" sz="1200" dirty="0" err="1" smtClean="0"/>
              <a:t>Charney</a:t>
            </a:r>
            <a:r>
              <a:rPr lang="en-US" sz="1200" dirty="0" smtClean="0"/>
              <a:t>. “Persuasion, Audience, and Argument.”</a:t>
            </a:r>
            <a:r>
              <a:rPr lang="en-US" sz="1200" baseline="0" dirty="0" smtClean="0"/>
              <a:t> </a:t>
            </a:r>
            <a:r>
              <a:rPr lang="en-US" sz="1200" i="1" dirty="0" smtClean="0"/>
              <a:t>Handbook of Research on Writing</a:t>
            </a:r>
            <a:r>
              <a:rPr lang="en-US" sz="1200" dirty="0" smtClean="0"/>
              <a:t>. Ed. Charles </a:t>
            </a:r>
            <a:r>
              <a:rPr lang="en-US" sz="1200" dirty="0" err="1" smtClean="0"/>
              <a:t>Bazerman</a:t>
            </a:r>
            <a:r>
              <a:rPr lang="en-US" sz="1200" dirty="0" smtClean="0"/>
              <a:t>. New York: Lawrence</a:t>
            </a:r>
            <a:r>
              <a:rPr lang="en-US" sz="1200" baseline="0" dirty="0" smtClean="0"/>
              <a:t> </a:t>
            </a:r>
            <a:r>
              <a:rPr lang="en-US" sz="1200" dirty="0" smtClean="0"/>
              <a:t>Erlbaum, 2008. 583-598.</a:t>
            </a:r>
          </a:p>
          <a:p>
            <a:pPr eaLnBrk="1" hangingPunct="1">
              <a:spcBef>
                <a:spcPct val="0"/>
              </a:spcBef>
            </a:pPr>
            <a:endParaRPr lang="en-US" dirty="0" smtClean="0"/>
          </a:p>
        </p:txBody>
      </p:sp>
      <p:sp>
        <p:nvSpPr>
          <p:cNvPr id="75780" name="Slide Number Placeholder 3"/>
          <p:cNvSpPr txBox="1">
            <a:spLocks noGrp="1"/>
          </p:cNvSpPr>
          <p:nvPr/>
        </p:nvSpPr>
        <p:spPr bwMode="auto">
          <a:xfrm>
            <a:off x="3884753" y="8685552"/>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614567C-A057-4393-B22E-974E53CE0CFC}" type="slidenum">
              <a:rPr lang="en-US" sz="1200">
                <a:solidFill>
                  <a:srgbClr val="000000"/>
                </a:solidFill>
                <a:latin typeface="Calibri" pitchFamily="34" charset="0"/>
              </a:rPr>
              <a:pPr algn="r" eaLnBrk="1" hangingPunct="1"/>
              <a:t>11</a:t>
            </a:fld>
            <a:endParaRPr lang="en-US"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02114B9-7ED7-4E23-97A9-0F35E4591BF2}" type="datetime1">
              <a:rPr lang="en-US" smtClean="0"/>
              <a:pPr>
                <a:defRPr/>
              </a:pPr>
              <a:t>8/21/2013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1E84464B-0906-40F1-A6F6-1D60FD6F34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052CB4-C20F-4356-BCDC-490B09F58425}" type="datetime1">
              <a:rPr lang="en-US" smtClean="0"/>
              <a:pPr>
                <a:defRPr/>
              </a:pPr>
              <a:t>8/21/2013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0101AA1D-5578-4E76-81DA-505B8A092B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514580-F77B-4C4A-B7B3-102455D45CCC}" type="datetime1">
              <a:rPr lang="en-US" smtClean="0"/>
              <a:pPr>
                <a:defRPr/>
              </a:pPr>
              <a:t>8/21/2013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724BAAFC-380A-4FAC-8180-87198DBB99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5C033B1-67F4-4109-A04C-11AAB166E168}"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452F4EE4-CC7F-4758-931C-099323AA2EF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198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6C3A49-285A-4CF5-8E5B-DB4676FE0DB7}"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028DB3B1-931E-4DB9-9E22-631F9C8720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84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065CA9-D0A7-4BFA-BF0D-C6623F892C82}"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A0C0D6E6-8548-4F19-A50A-D82A2CD831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4229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349EC6F-DF5E-4169-8CBC-825D5A972D94}" type="datetime1">
              <a:rPr lang="en-US">
                <a:solidFill>
                  <a:prstClr val="black">
                    <a:tint val="75000"/>
                  </a:prstClr>
                </a:solidFill>
              </a:rPr>
              <a:pPr>
                <a:defRPr/>
              </a:pPr>
              <a:t>8/21/2013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D2504252-7BB3-4E23-A9B6-266F2E2BE1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5937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582BA7B-F2A9-4457-A05A-6F4C0FE8C277}" type="datetime1">
              <a:rPr lang="en-US">
                <a:solidFill>
                  <a:prstClr val="black">
                    <a:tint val="75000"/>
                  </a:prstClr>
                </a:solidFill>
              </a:rPr>
              <a:pPr>
                <a:defRPr/>
              </a:pPr>
              <a:t>8/21/2013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C1904FC0-8AE7-41B7-B525-556B2A408F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7260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D70716-0D76-4A4F-BD1C-D827E9EC4746}" type="datetime1">
              <a:rPr lang="en-US">
                <a:solidFill>
                  <a:prstClr val="black">
                    <a:tint val="75000"/>
                  </a:prstClr>
                </a:solidFill>
              </a:rPr>
              <a:pPr>
                <a:defRPr/>
              </a:pPr>
              <a:t>8/21/2013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CD1541FC-5CFD-481D-8697-BC4AF2A50E6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6472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F051C6-C259-4A6C-98DC-B8C7738355AC}" type="datetime1">
              <a:rPr lang="en-US">
                <a:solidFill>
                  <a:prstClr val="black">
                    <a:tint val="75000"/>
                  </a:prstClr>
                </a:solidFill>
              </a:rPr>
              <a:pPr>
                <a:defRPr/>
              </a:pPr>
              <a:t>8/21/2013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3A7A9A02-C7F6-4E2D-9717-7502A6FBF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9700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5437E5-45FE-4096-84A0-094924627DAB}" type="datetime1">
              <a:rPr lang="en-US">
                <a:solidFill>
                  <a:prstClr val="black">
                    <a:tint val="75000"/>
                  </a:prstClr>
                </a:solidFill>
              </a:rPr>
              <a:pPr>
                <a:defRPr/>
              </a:pPr>
              <a:t>8/21/2013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0CAA9754-6627-4899-8B81-429431BE22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095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4CA509-C7E5-43C1-A6B5-34B74CB918B9}" type="datetime1">
              <a:rPr lang="en-US" smtClean="0"/>
              <a:pPr>
                <a:defRPr/>
              </a:pPr>
              <a:t>8/21/2013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9DE01EB1-D0E3-4A76-8015-02DCB6A2384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DB8781-EC33-432D-8749-43F5800B5374}" type="datetime1">
              <a:rPr lang="en-US">
                <a:solidFill>
                  <a:prstClr val="black">
                    <a:tint val="75000"/>
                  </a:prstClr>
                </a:solidFill>
              </a:rPr>
              <a:pPr>
                <a:defRPr/>
              </a:pPr>
              <a:t>8/21/2013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4228328E-C690-485C-BB29-5309393ACB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67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1967D6-A6EF-4ABF-B825-D4C9F1ABE7E3}"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25592FC3-09ED-4987-93F7-8813EA13B2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03197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DF1AF5-CABD-4CC8-918A-7F251FF25DA4}"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2DC03EBD-FA88-4E9C-8C86-F45FBA2B43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10123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9715747-33B4-4CA4-9DDF-9AD2854FC62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068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01C89709-A46D-4990-AEAF-661AF3E415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4293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095871-1BC2-45FB-A811-35E81F814DE3}" type="datetime1">
              <a:rPr lang="en-US" smtClean="0"/>
              <a:pPr>
                <a:defRPr/>
              </a:pPr>
              <a:t>8/21/2013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79DF7C8B-5148-47A3-ADB7-1D6842EFCE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A62C208-F9EB-49F6-BB07-2F8D05511F71}" type="datetime1">
              <a:rPr lang="en-US" smtClean="0"/>
              <a:pPr>
                <a:defRPr/>
              </a:pPr>
              <a:t>8/21/2013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FE22EDBD-F9DD-436F-9E11-C98F3263DA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E1A2529-540F-4742-94E8-3EDE2B4C6361}" type="datetime1">
              <a:rPr lang="en-US" smtClean="0"/>
              <a:pPr>
                <a:defRPr/>
              </a:pPr>
              <a:t>8/21/2013</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2B5A626E-A50E-46C5-A11A-7B0A66613F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D54BA2-C9AF-4BFF-8FCF-026673C0B344}" type="datetime1">
              <a:rPr lang="en-US" smtClean="0"/>
              <a:pPr>
                <a:defRPr/>
              </a:pPr>
              <a:t>8/21/2013</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AC997A3F-66B4-4B3E-BD65-CCD4FE3B8A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6FA31C-7337-4FF3-8443-4C3C48669609}" type="datetime1">
              <a:rPr lang="en-US" smtClean="0"/>
              <a:pPr>
                <a:defRPr/>
              </a:pPr>
              <a:t>8/21/2013</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33829972-A847-40B1-BB3A-6495D789F4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9C0F91-F530-44EE-93ED-33448A5FAB19}" type="datetime1">
              <a:rPr lang="en-US" smtClean="0"/>
              <a:pPr>
                <a:defRPr/>
              </a:pPr>
              <a:t>8/21/2013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6433D628-924C-44CB-9BC2-B3B2D5FB30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6EA32A-BA78-4AD7-9489-C25E9D58EB75}" type="datetime1">
              <a:rPr lang="en-US" smtClean="0"/>
              <a:pPr>
                <a:defRPr/>
              </a:pPr>
              <a:t>8/21/2013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4D2CE761-7034-4715-9635-504D2E547C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4FAB92E-0D6E-4200-9753-2AAE560A4905}" type="datetime1">
              <a:rPr lang="en-US" smtClean="0"/>
              <a:pPr>
                <a:defRPr/>
              </a:pPr>
              <a:t>8/21/2013</a:t>
            </a:fld>
            <a:endParaRPr lang="en-US" dirty="0"/>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1AC209-023C-495B-B2D3-189AC0EEB6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22098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A0E803C-08C6-4D50-B976-2A67E63469D2}" type="datetime1">
              <a:rPr lang="en-US">
                <a:solidFill>
                  <a:prstClr val="black">
                    <a:tint val="75000"/>
                  </a:prstClr>
                </a:solidFill>
              </a:rPr>
              <a:pPr>
                <a:defRPr/>
              </a:pPr>
              <a:t>8/21/2013</a:t>
            </a:fld>
            <a:endParaRPr lang="en-US" dirty="0">
              <a:solidFill>
                <a:prstClr val="black">
                  <a:tint val="75000"/>
                </a:prstClr>
              </a:solidFill>
            </a:endParaRPr>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solidFill>
                  <a:prstClr val="black">
                    <a:tint val="75000"/>
                  </a:prstClr>
                </a:solidFill>
              </a:rPr>
              <a:t>Content contained is licensed under a Creative Commons Attribution-</a:t>
            </a:r>
            <a:r>
              <a:rPr lang="en-US" err="1">
                <a:solidFill>
                  <a:prstClr val="black">
                    <a:tint val="75000"/>
                  </a:prstClr>
                </a:solidFill>
              </a:rPr>
              <a:t>ShareAlike</a:t>
            </a:r>
            <a:r>
              <a:rPr lang="en-US">
                <a:solidFill>
                  <a:prstClr val="black">
                    <a:tint val="75000"/>
                  </a:prstClr>
                </a:solidFill>
              </a:rPr>
              <a:t> 3.0 </a:t>
            </a:r>
            <a:r>
              <a:rPr lang="en-US" err="1">
                <a:solidFill>
                  <a:prstClr val="black">
                    <a:tint val="75000"/>
                  </a:prstClr>
                </a:solidFill>
              </a:rPr>
              <a:t>Unported</a:t>
            </a:r>
            <a:r>
              <a:rPr lang="en-US">
                <a:solidFill>
                  <a:prstClr val="black">
                    <a:tint val="75000"/>
                  </a:prstClr>
                </a:solidFill>
              </a:rPr>
              <a:t>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2C90638-65D5-4413-84CD-9F58A4B137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0026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dteck.com/dbq/dbquest/quest8.ht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dbqproject.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dteck.com/dbq/dbquest/quest8.ht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parcconline.org/samples/english-language-artsliteracy/grades-6-11-generic-rubrics-draft" TargetMode="External"/><Relationship Id="rId4" Type="http://schemas.openxmlformats.org/officeDocument/2006/relationships/hyperlink" Target="http://engageny.org/resource/common-core-in-ela-literacy-shift-5-writing-from-source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plscomments@gmail.com"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gageny.org/resource/common-core-in-ela-literacy-shift-5-writing-from-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ctrTitle"/>
          </p:nvPr>
        </p:nvSpPr>
        <p:spPr>
          <a:xfrm>
            <a:off x="685800" y="838200"/>
            <a:ext cx="7772400" cy="5105400"/>
          </a:xfrm>
        </p:spPr>
        <p:txBody>
          <a:bodyPr/>
          <a:lstStyle/>
          <a:p>
            <a:pPr algn="l"/>
            <a:r>
              <a:rPr lang="en-US" sz="4000" b="1" dirty="0" smtClean="0">
                <a:effectLst>
                  <a:outerShdw blurRad="38100" dist="38100" dir="2700000" algn="tl">
                    <a:srgbClr val="000000">
                      <a:alpha val="43137"/>
                    </a:srgbClr>
                  </a:outerShdw>
                </a:effectLst>
              </a:rPr>
              <a:t>Common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Core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State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Standards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Writing  from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Sources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6-12</a:t>
            </a:r>
            <a:endParaRPr sz="4000" b="1" dirty="0" smtClean="0">
              <a:effectLst>
                <a:outerShdw blurRad="38100" dist="38100" dir="2700000" algn="tl">
                  <a:srgbClr val="000000">
                    <a:alpha val="43137"/>
                  </a:srgbClr>
                </a:outerShdw>
              </a:effectLst>
            </a:endParaRPr>
          </a:p>
        </p:txBody>
      </p:sp>
      <p:sp>
        <p:nvSpPr>
          <p:cNvPr id="10242" name="Subtitle 2"/>
          <p:cNvSpPr>
            <a:spLocks noGrp="1"/>
          </p:cNvSpPr>
          <p:nvPr>
            <p:ph type="subTitle" idx="1"/>
          </p:nvPr>
        </p:nvSpPr>
        <p:spPr>
          <a:xfrm>
            <a:off x="1219200" y="5486400"/>
            <a:ext cx="7543800" cy="762000"/>
          </a:xfrm>
        </p:spPr>
        <p:txBody>
          <a:bodyPr>
            <a:normAutofit/>
          </a:bodyPr>
          <a:lstStyle/>
          <a:p>
            <a:pPr algn="r" eaLnBrk="1" fontAlgn="auto" hangingPunct="1">
              <a:spcBef>
                <a:spcPts val="580"/>
              </a:spcBef>
              <a:spcAft>
                <a:spcPts val="0"/>
              </a:spcAft>
              <a:buFont typeface="Wingdings 2"/>
              <a:buNone/>
              <a:defRPr/>
            </a:pPr>
            <a:endParaRPr lang="en-US" dirty="0" smtClean="0">
              <a:solidFill>
                <a:schemeClr val="tx1"/>
              </a:solidFill>
            </a:endParaRPr>
          </a:p>
          <a:p>
            <a:pPr algn="r" eaLnBrk="1" fontAlgn="auto" hangingPunct="1">
              <a:spcBef>
                <a:spcPts val="580"/>
              </a:spcBef>
              <a:spcAft>
                <a:spcPts val="0"/>
              </a:spcAft>
              <a:buFont typeface="Wingdings 2"/>
              <a:buNone/>
              <a:defRPr/>
            </a:pPr>
            <a:endParaRPr lang="en-US" dirty="0" smtClean="0">
              <a:solidFill>
                <a:schemeClr val="tx1"/>
              </a:solidFill>
            </a:endParaRPr>
          </a:p>
          <a:p>
            <a:pPr algn="r" eaLnBrk="1" fontAlgn="auto" hangingPunct="1">
              <a:spcBef>
                <a:spcPts val="580"/>
              </a:spcBef>
              <a:spcAft>
                <a:spcPts val="0"/>
              </a:spcAft>
              <a:buFont typeface="Wingdings 2"/>
              <a:buNone/>
              <a:defRPr/>
            </a:pPr>
            <a:endParaRPr lang="en-US" dirty="0" smtClean="0">
              <a:solidFill>
                <a:schemeClr val="accent1">
                  <a:lumMod val="75000"/>
                </a:schemeClr>
              </a:solidFill>
            </a:endParaRPr>
          </a:p>
          <a:p>
            <a:pPr algn="r" eaLnBrk="1" fontAlgn="auto" hangingPunct="1">
              <a:spcBef>
                <a:spcPts val="580"/>
              </a:spcBef>
              <a:spcAft>
                <a:spcPts val="0"/>
              </a:spcAft>
              <a:buFont typeface="Wingdings 2"/>
              <a:buNone/>
              <a:defRPr/>
            </a:pPr>
            <a:endParaRPr lang="en-US" dirty="0" smtClean="0"/>
          </a:p>
          <a:p>
            <a:pPr algn="r" eaLnBrk="1" fontAlgn="auto" hangingPunct="1">
              <a:spcBef>
                <a:spcPts val="580"/>
              </a:spcBef>
              <a:spcAft>
                <a:spcPts val="0"/>
              </a:spcAft>
              <a:buFont typeface="Wingdings 2"/>
              <a:buNone/>
              <a:defRPr/>
            </a:pPr>
            <a:endParaRPr lang="en-US" dirty="0" smtClean="0"/>
          </a:p>
        </p:txBody>
      </p:sp>
      <p:pic>
        <p:nvPicPr>
          <p:cNvPr id="1026" name="Picture 2" descr="C:\Users\jbrown\Dropbox\pict-quotes-logo's\High School and College Student Photos\African American student with glo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0"/>
            <a:ext cx="3927946"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65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bwMode="auto">
          <a:xfrm>
            <a:off x="228600" y="228600"/>
            <a:ext cx="87630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eaLnBrk="1" hangingPunct="1"/>
            <a:r>
              <a:rPr lang="en-US" sz="3200" b="1" dirty="0" smtClean="0"/>
              <a:t>Basic Elements of a </a:t>
            </a:r>
            <a:r>
              <a:rPr lang="en-US" sz="3200" b="1" dirty="0" err="1" smtClean="0"/>
              <a:t>Toulmin</a:t>
            </a:r>
            <a:r>
              <a:rPr lang="en-US" sz="3200" b="1" dirty="0" smtClean="0"/>
              <a:t> Argument</a:t>
            </a:r>
          </a:p>
        </p:txBody>
      </p:sp>
      <p:sp>
        <p:nvSpPr>
          <p:cNvPr id="28675" name="Content Placeholder 2"/>
          <p:cNvSpPr>
            <a:spLocks noGrp="1"/>
          </p:cNvSpPr>
          <p:nvPr>
            <p:ph sz="quarter" idx="4294967295"/>
          </p:nvPr>
        </p:nvSpPr>
        <p:spPr bwMode="auto">
          <a:xfrm>
            <a:off x="228600" y="1447800"/>
            <a:ext cx="8610600"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defTabSz="914400" eaLnBrk="1" hangingPunct="1"/>
            <a:r>
              <a:rPr lang="en-US" sz="2400" dirty="0" smtClean="0">
                <a:solidFill>
                  <a:srgbClr val="0070C0"/>
                </a:solidFill>
              </a:rPr>
              <a:t>Claim= </a:t>
            </a:r>
            <a:r>
              <a:rPr lang="en-US" sz="2400" dirty="0" smtClean="0"/>
              <a:t>the point the arguer is trying to make; the assertion that he/she wants the audience to accept.</a:t>
            </a:r>
          </a:p>
          <a:p>
            <a:pPr marL="1006475" lvl="2" indent="-457200" defTabSz="914400" eaLnBrk="1" hangingPunct="1">
              <a:spcBef>
                <a:spcPts val="575"/>
              </a:spcBef>
              <a:buFont typeface="Wingdings" pitchFamily="2" charset="2"/>
              <a:buChar char="v"/>
            </a:pPr>
            <a:r>
              <a:rPr lang="en-US" dirty="0" smtClean="0">
                <a:solidFill>
                  <a:srgbClr val="C00000"/>
                </a:solidFill>
              </a:rPr>
              <a:t>That dog is safe around kids.</a:t>
            </a:r>
          </a:p>
          <a:p>
            <a:pPr marL="549275" lvl="2" indent="0" defTabSz="914400" eaLnBrk="1" hangingPunct="1">
              <a:spcBef>
                <a:spcPts val="575"/>
              </a:spcBef>
              <a:buNone/>
            </a:pPr>
            <a:endParaRPr lang="en-US" dirty="0" smtClean="0">
              <a:solidFill>
                <a:srgbClr val="C00000"/>
              </a:solidFill>
            </a:endParaRPr>
          </a:p>
          <a:p>
            <a:pPr marL="273050" indent="-273050" defTabSz="914400" eaLnBrk="1" hangingPunct="1"/>
            <a:r>
              <a:rPr lang="en-US" sz="2400" dirty="0" smtClean="0">
                <a:solidFill>
                  <a:srgbClr val="0070C0"/>
                </a:solidFill>
              </a:rPr>
              <a:t>Grounds=</a:t>
            </a:r>
            <a:r>
              <a:rPr lang="en-US" sz="2400" dirty="0" smtClean="0"/>
              <a:t> proof or evidence: relevant and verifiable</a:t>
            </a:r>
          </a:p>
          <a:p>
            <a:pPr marL="0" indent="0" defTabSz="914400" eaLnBrk="1" hangingPunct="1">
              <a:buNone/>
            </a:pPr>
            <a:r>
              <a:rPr lang="en-US" sz="2400" dirty="0" smtClean="0"/>
              <a:t> grounds might be: facts, statistics, reports, or physical proof. </a:t>
            </a:r>
          </a:p>
          <a:p>
            <a:pPr marL="1006475" lvl="2" indent="-457200" defTabSz="914400" eaLnBrk="1" hangingPunct="1">
              <a:spcBef>
                <a:spcPts val="575"/>
              </a:spcBef>
              <a:buFont typeface="Wingdings" pitchFamily="2" charset="2"/>
              <a:buChar char="v"/>
            </a:pPr>
            <a:r>
              <a:rPr lang="en-US" dirty="0" smtClean="0">
                <a:solidFill>
                  <a:srgbClr val="C00000"/>
                </a:solidFill>
              </a:rPr>
              <a:t>It’s a Golden Retriever</a:t>
            </a:r>
          </a:p>
          <a:p>
            <a:pPr marL="549275" lvl="2" indent="0" defTabSz="914400" eaLnBrk="1" hangingPunct="1">
              <a:spcBef>
                <a:spcPts val="575"/>
              </a:spcBef>
              <a:buNone/>
            </a:pPr>
            <a:endParaRPr lang="en-US" dirty="0" smtClean="0">
              <a:solidFill>
                <a:srgbClr val="C00000"/>
              </a:solidFill>
            </a:endParaRPr>
          </a:p>
          <a:p>
            <a:pPr marL="273050" indent="-273050" defTabSz="914400" eaLnBrk="1" hangingPunct="1"/>
            <a:r>
              <a:rPr lang="en-US" sz="2400" dirty="0" smtClean="0">
                <a:solidFill>
                  <a:srgbClr val="0070C0"/>
                </a:solidFill>
              </a:rPr>
              <a:t>Warrant</a:t>
            </a:r>
            <a:r>
              <a:rPr lang="en-US" sz="2400" dirty="0" smtClean="0"/>
              <a:t>=  shows why the grounds prove the claim is valid.  It’s the inferential leap as to why the grounds support the claim. Can be explicit or implicit.</a:t>
            </a:r>
          </a:p>
          <a:p>
            <a:pPr marL="1006475" lvl="2" indent="-457200" defTabSz="914400" eaLnBrk="1" hangingPunct="1">
              <a:spcBef>
                <a:spcPts val="575"/>
              </a:spcBef>
              <a:buFont typeface="Wingdings" pitchFamily="2" charset="2"/>
              <a:buChar char="v"/>
            </a:pPr>
            <a:r>
              <a:rPr lang="en-US" dirty="0" smtClean="0">
                <a:solidFill>
                  <a:srgbClr val="C00000"/>
                </a:solidFill>
              </a:rPr>
              <a:t>Golden Retrievers are generally friendly</a:t>
            </a:r>
            <a:r>
              <a:rPr lang="en-US" dirty="0" smtClean="0"/>
              <a:t>.</a:t>
            </a:r>
          </a:p>
        </p:txBody>
      </p:sp>
    </p:spTree>
    <p:extLst>
      <p:ext uri="{BB962C8B-B14F-4D97-AF65-F5344CB8AC3E}">
        <p14:creationId xmlns:p14="http://schemas.microsoft.com/office/powerpoint/2010/main" val="220342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bwMode="auto">
          <a:xfrm>
            <a:off x="457200" y="274638"/>
            <a:ext cx="8458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eaLnBrk="1" hangingPunct="1"/>
            <a:r>
              <a:rPr lang="en-US" b="1" dirty="0" smtClean="0"/>
              <a:t>Arguments Across Disciplines</a:t>
            </a:r>
          </a:p>
        </p:txBody>
      </p:sp>
      <p:sp>
        <p:nvSpPr>
          <p:cNvPr id="30723" name="Content Placeholder 2"/>
          <p:cNvSpPr>
            <a:spLocks noGrp="1"/>
          </p:cNvSpPr>
          <p:nvPr>
            <p:ph sz="quarter"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914400" eaLnBrk="1" hangingPunct="1">
              <a:buNone/>
            </a:pPr>
            <a:r>
              <a:rPr lang="en-US" sz="2400" dirty="0" smtClean="0"/>
              <a:t>“Although arguments in different fields use the same elements (claims, warrants, etc.), fields have different goals for argumentation, degrees of formality and precision, and modes of resolution, with the consequence that evaluative judgments should be made within fields, not between fields."</a:t>
            </a:r>
          </a:p>
          <a:p>
            <a:pPr marL="0" indent="0" defTabSz="914400" eaLnBrk="1" hangingPunct="1">
              <a:buNone/>
            </a:pPr>
            <a:r>
              <a:rPr lang="en-US" sz="2400" dirty="0" smtClean="0"/>
              <a:t> </a:t>
            </a:r>
          </a:p>
          <a:p>
            <a:pPr marL="0" indent="0" defTabSz="914400" eaLnBrk="1" hangingPunct="1">
              <a:buNone/>
            </a:pPr>
            <a:r>
              <a:rPr lang="en-US" sz="2400" dirty="0" smtClean="0"/>
              <a:t>Also. . . </a:t>
            </a:r>
          </a:p>
          <a:p>
            <a:pPr marL="0" indent="0" defTabSz="914400" eaLnBrk="1" hangingPunct="1">
              <a:buNone/>
            </a:pPr>
            <a:r>
              <a:rPr lang="en-US" sz="2400" dirty="0" smtClean="0"/>
              <a:t>	There are "multiple differences between academic 	argument and public argument."							          ~Miller &amp; </a:t>
            </a:r>
            <a:r>
              <a:rPr lang="en-US" sz="2400" dirty="0" err="1" smtClean="0"/>
              <a:t>Charney</a:t>
            </a:r>
            <a:endParaRPr lang="en-US" sz="2400" dirty="0" smtClean="0"/>
          </a:p>
        </p:txBody>
      </p:sp>
    </p:spTree>
    <p:extLst>
      <p:ext uri="{BB962C8B-B14F-4D97-AF65-F5344CB8AC3E}">
        <p14:creationId xmlns:p14="http://schemas.microsoft.com/office/powerpoint/2010/main" val="1565454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sz="quarter" idx="4294967295"/>
          </p:nvPr>
        </p:nvSpPr>
        <p:spPr bwMode="auto">
          <a:xfrm>
            <a:off x="304800" y="1447800"/>
            <a:ext cx="8534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defTabSz="914400" eaLnBrk="1" hangingPunct="1">
              <a:buClr>
                <a:srgbClr val="727CA3"/>
              </a:buClr>
            </a:pPr>
            <a:r>
              <a:rPr lang="en-US" sz="2000" b="1" dirty="0" smtClean="0">
                <a:solidFill>
                  <a:srgbClr val="0070C0"/>
                </a:solidFill>
                <a:latin typeface="Gotham-Book"/>
              </a:rPr>
              <a:t>In English language arts</a:t>
            </a:r>
            <a:r>
              <a:rPr lang="en-US" sz="2000" dirty="0" smtClean="0">
                <a:solidFill>
                  <a:srgbClr val="000000"/>
                </a:solidFill>
                <a:latin typeface="Gotham-Book"/>
              </a:rPr>
              <a:t>, students make claims about the </a:t>
            </a:r>
            <a:r>
              <a:rPr lang="en-US" sz="2000" u="sng" dirty="0" smtClean="0">
                <a:solidFill>
                  <a:srgbClr val="000000"/>
                </a:solidFill>
                <a:latin typeface="Gotham-Book"/>
              </a:rPr>
              <a:t>worth or meaning of a literary work or works</a:t>
            </a:r>
            <a:r>
              <a:rPr lang="en-US" sz="2000" dirty="0" smtClean="0">
                <a:solidFill>
                  <a:srgbClr val="000000"/>
                </a:solidFill>
                <a:latin typeface="Gotham-Book"/>
              </a:rPr>
              <a:t>. They defend their interpretations or judgments with evidence from the text(s) they are writing about.</a:t>
            </a:r>
          </a:p>
          <a:p>
            <a:pPr marL="273050" indent="-273050" defTabSz="914400" eaLnBrk="1" hangingPunct="1">
              <a:buClr>
                <a:srgbClr val="727CA3"/>
              </a:buClr>
            </a:pPr>
            <a:endParaRPr lang="en-US" sz="2000" dirty="0" smtClean="0">
              <a:solidFill>
                <a:srgbClr val="000000"/>
              </a:solidFill>
              <a:latin typeface="Gotham-Book"/>
            </a:endParaRPr>
          </a:p>
          <a:p>
            <a:pPr marL="273050" indent="-273050" defTabSz="914400" eaLnBrk="1" hangingPunct="1">
              <a:buClr>
                <a:srgbClr val="727CA3"/>
              </a:buClr>
            </a:pPr>
            <a:r>
              <a:rPr lang="en-US" sz="2000" b="1" dirty="0" smtClean="0">
                <a:solidFill>
                  <a:srgbClr val="0070C0"/>
                </a:solidFill>
                <a:latin typeface="Gotham-Book"/>
              </a:rPr>
              <a:t>In history/social studies</a:t>
            </a:r>
            <a:r>
              <a:rPr lang="en-US" sz="2000" dirty="0" smtClean="0">
                <a:solidFill>
                  <a:srgbClr val="000000"/>
                </a:solidFill>
                <a:latin typeface="Gotham-Book"/>
              </a:rPr>
              <a:t>, students analyze evidence from multiple primary and secondary sources to advance a claim that is best supported by the evidence, and they argue for a historically or empirically situated interpretation. </a:t>
            </a:r>
          </a:p>
          <a:p>
            <a:pPr marL="273050" indent="-273050" defTabSz="914400" eaLnBrk="1" hangingPunct="1">
              <a:buClr>
                <a:srgbClr val="727CA3"/>
              </a:buClr>
            </a:pPr>
            <a:endParaRPr lang="en-US" sz="2000" dirty="0" smtClean="0">
              <a:solidFill>
                <a:srgbClr val="000000"/>
              </a:solidFill>
              <a:latin typeface="Gotham-Book"/>
            </a:endParaRPr>
          </a:p>
          <a:p>
            <a:pPr marL="273050" indent="-273050" defTabSz="914400" eaLnBrk="1" hangingPunct="1">
              <a:buClr>
                <a:srgbClr val="727CA3"/>
              </a:buClr>
            </a:pPr>
            <a:r>
              <a:rPr lang="en-US" sz="2000" b="1" dirty="0" smtClean="0">
                <a:solidFill>
                  <a:srgbClr val="0070C0"/>
                </a:solidFill>
                <a:latin typeface="Gotham-Book"/>
              </a:rPr>
              <a:t>In science</a:t>
            </a:r>
            <a:r>
              <a:rPr lang="en-US" sz="2000" b="1" dirty="0" smtClean="0">
                <a:solidFill>
                  <a:srgbClr val="000000"/>
                </a:solidFill>
                <a:latin typeface="Gotham-Book"/>
              </a:rPr>
              <a:t>, </a:t>
            </a:r>
            <a:r>
              <a:rPr lang="en-US" sz="2000" dirty="0" smtClean="0">
                <a:solidFill>
                  <a:srgbClr val="000000"/>
                </a:solidFill>
                <a:latin typeface="Gotham-Book"/>
              </a:rPr>
              <a:t>students make claims in the form of statements or conclusions that answer questions or address problems. Using data in a scientifically acceptable form, students marshal evidence and draw on their understanding of scientific concepts to argue in support of their claims. </a:t>
            </a:r>
            <a:endParaRPr lang="en-US" sz="2000" dirty="0" smtClean="0"/>
          </a:p>
        </p:txBody>
      </p:sp>
      <p:sp>
        <p:nvSpPr>
          <p:cNvPr id="31747" name="Title 3"/>
          <p:cNvSpPr>
            <a:spLocks noGrp="1"/>
          </p:cNvSpPr>
          <p:nvPr>
            <p:ph type="title" idx="4294967295"/>
          </p:nvPr>
        </p:nvSpPr>
        <p:spPr bwMode="auto">
          <a:xfrm>
            <a:off x="457200" y="381000"/>
            <a:ext cx="86868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eaLnBrk="1" hangingPunct="1"/>
            <a:r>
              <a:rPr lang="en-US" b="1" dirty="0" smtClean="0"/>
              <a:t>Arguments Across </a:t>
            </a:r>
            <a:r>
              <a:rPr lang="en-US" b="1" dirty="0"/>
              <a:t>D</a:t>
            </a:r>
            <a:r>
              <a:rPr lang="en-US" b="1" dirty="0" smtClean="0"/>
              <a:t>isciplines</a:t>
            </a:r>
            <a:endParaRPr lang="en-US" sz="3200" b="1" dirty="0" smtClean="0"/>
          </a:p>
        </p:txBody>
      </p:sp>
    </p:spTree>
    <p:extLst>
      <p:ext uri="{BB962C8B-B14F-4D97-AF65-F5344CB8AC3E}">
        <p14:creationId xmlns:p14="http://schemas.microsoft.com/office/powerpoint/2010/main" val="3299615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bwMode="auto">
          <a:xfrm>
            <a:off x="457200" y="76200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eaLnBrk="1" hangingPunct="1"/>
            <a:r>
              <a:rPr lang="en-US" b="1" dirty="0" smtClean="0"/>
              <a:t>Choosing an Arguable </a:t>
            </a:r>
            <a:r>
              <a:rPr lang="en-US" b="1" dirty="0"/>
              <a:t>I</a:t>
            </a:r>
            <a:r>
              <a:rPr lang="en-US" b="1" dirty="0" smtClean="0"/>
              <a:t>ssue</a:t>
            </a:r>
          </a:p>
        </p:txBody>
      </p:sp>
      <p:sp>
        <p:nvSpPr>
          <p:cNvPr id="3" name="Content Placeholder 2"/>
          <p:cNvSpPr>
            <a:spLocks noGrp="1"/>
          </p:cNvSpPr>
          <p:nvPr>
            <p:ph sz="quarter" idx="4294967295"/>
          </p:nvPr>
        </p:nvSpPr>
        <p:spPr bwMode="auto">
          <a:xfrm>
            <a:off x="685800" y="1676400"/>
            <a:ext cx="8001000" cy="4572000"/>
          </a:xfrm>
          <a:prstGeom prst="rect">
            <a:avLst/>
          </a:prstGeom>
          <a:ln>
            <a:miter lim="800000"/>
            <a:headEnd/>
            <a:tailEnd/>
          </a:ln>
        </p:spPr>
        <p:txBody>
          <a:bodyPr numCol="2"/>
          <a:lstStyle/>
          <a:p>
            <a:pPr marL="0" indent="0" defTabSz="914400" eaLnBrk="1" hangingPunct="1">
              <a:spcBef>
                <a:spcPts val="575"/>
              </a:spcBef>
              <a:buClr>
                <a:schemeClr val="accent1"/>
              </a:buClr>
              <a:buSzPct val="85000"/>
              <a:buNone/>
              <a:defRPr/>
            </a:pPr>
            <a:r>
              <a:rPr lang="en-US" sz="2600" dirty="0" smtClean="0">
                <a:ea typeface="+mn-ea"/>
                <a:cs typeface="+mn-cs"/>
              </a:rPr>
              <a:t>Arguments need. . . </a:t>
            </a:r>
          </a:p>
          <a:p>
            <a:pPr marL="547688" lvl="1" indent="-228600" defTabSz="914400" eaLnBrk="1" hangingPunct="1">
              <a:spcBef>
                <a:spcPts val="375"/>
              </a:spcBef>
              <a:buClr>
                <a:schemeClr val="accent2"/>
              </a:buClr>
              <a:buSzPct val="85000"/>
              <a:buFont typeface="Wingdings 2" pitchFamily="18" charset="2"/>
              <a:buChar char=""/>
              <a:defRPr/>
            </a:pPr>
            <a:r>
              <a:rPr lang="en-US" sz="2400" dirty="0" smtClean="0">
                <a:ea typeface="+mn-ea"/>
              </a:rPr>
              <a:t>An issue</a:t>
            </a:r>
          </a:p>
          <a:p>
            <a:pPr marL="547688" lvl="1" indent="-228600" defTabSz="914400" eaLnBrk="1" hangingPunct="1">
              <a:spcBef>
                <a:spcPts val="375"/>
              </a:spcBef>
              <a:buClr>
                <a:schemeClr val="accent2"/>
              </a:buClr>
              <a:buSzPct val="85000"/>
              <a:buFont typeface="Wingdings 2" pitchFamily="18" charset="2"/>
              <a:buChar char=""/>
              <a:defRPr/>
            </a:pPr>
            <a:r>
              <a:rPr lang="en-US" sz="2400" dirty="0" smtClean="0">
                <a:ea typeface="+mn-ea"/>
              </a:rPr>
              <a:t>An arguer</a:t>
            </a:r>
          </a:p>
          <a:p>
            <a:pPr marL="547688" lvl="1" indent="-228600" defTabSz="914400" eaLnBrk="1" hangingPunct="1">
              <a:spcBef>
                <a:spcPts val="375"/>
              </a:spcBef>
              <a:buClr>
                <a:schemeClr val="accent2"/>
              </a:buClr>
              <a:buSzPct val="85000"/>
              <a:buFont typeface="Wingdings 2" pitchFamily="18" charset="2"/>
              <a:buChar char=""/>
              <a:defRPr/>
            </a:pPr>
            <a:r>
              <a:rPr lang="en-US" sz="2400" dirty="0" smtClean="0">
                <a:ea typeface="+mn-ea"/>
              </a:rPr>
              <a:t>An audience</a:t>
            </a:r>
          </a:p>
          <a:p>
            <a:pPr marL="547688" lvl="1" indent="-228600" defTabSz="914400" eaLnBrk="1" hangingPunct="1">
              <a:spcBef>
                <a:spcPts val="375"/>
              </a:spcBef>
              <a:buClr>
                <a:schemeClr val="accent2"/>
              </a:buClr>
              <a:buSzPct val="85000"/>
              <a:buFont typeface="Wingdings 2" pitchFamily="18" charset="2"/>
              <a:buChar char=""/>
              <a:defRPr/>
            </a:pPr>
            <a:r>
              <a:rPr lang="en-US" sz="2400" dirty="0" smtClean="0">
                <a:ea typeface="+mn-ea"/>
              </a:rPr>
              <a:t>Common ground</a:t>
            </a:r>
          </a:p>
          <a:p>
            <a:pPr marL="547688" lvl="1" indent="-228600" defTabSz="914400" eaLnBrk="1" hangingPunct="1">
              <a:spcBef>
                <a:spcPts val="375"/>
              </a:spcBef>
              <a:buClr>
                <a:schemeClr val="accent2"/>
              </a:buClr>
              <a:buSzPct val="85000"/>
              <a:buFont typeface="Wingdings 2" pitchFamily="18" charset="2"/>
              <a:buChar char=""/>
              <a:defRPr/>
            </a:pPr>
            <a:r>
              <a:rPr lang="en-US" sz="2400" dirty="0" smtClean="0">
                <a:ea typeface="+mn-ea"/>
              </a:rPr>
              <a:t>A forum</a:t>
            </a:r>
          </a:p>
          <a:p>
            <a:pPr marL="547688" lvl="1" indent="-228600" defTabSz="914400" eaLnBrk="1" hangingPunct="1">
              <a:spcBef>
                <a:spcPts val="375"/>
              </a:spcBef>
              <a:buClr>
                <a:schemeClr val="accent2"/>
              </a:buClr>
              <a:buSzPct val="85000"/>
              <a:buFont typeface="Wingdings 2" pitchFamily="18" charset="2"/>
              <a:buChar char=""/>
              <a:defRPr/>
            </a:pPr>
            <a:r>
              <a:rPr lang="en-US" sz="2400" dirty="0" smtClean="0">
                <a:ea typeface="+mn-ea"/>
              </a:rPr>
              <a:t>Audience outcomes</a:t>
            </a:r>
          </a:p>
          <a:p>
            <a:pPr marL="547688" lvl="1" indent="-228600" defTabSz="914400" eaLnBrk="1" hangingPunct="1">
              <a:spcBef>
                <a:spcPts val="375"/>
              </a:spcBef>
              <a:buClr>
                <a:schemeClr val="accent2"/>
              </a:buClr>
              <a:buSzPct val="85000"/>
              <a:buFont typeface="Wingdings 2" pitchFamily="18" charset="2"/>
              <a:buChar char=""/>
              <a:defRPr/>
            </a:pPr>
            <a:endParaRPr lang="en-US" sz="2400" dirty="0" smtClean="0">
              <a:ea typeface="+mn-ea"/>
            </a:endParaRPr>
          </a:p>
          <a:p>
            <a:pPr marL="547688" lvl="1" indent="-228600" defTabSz="914400" eaLnBrk="1" hangingPunct="1">
              <a:spcBef>
                <a:spcPts val="375"/>
              </a:spcBef>
              <a:buClr>
                <a:schemeClr val="accent2"/>
              </a:buClr>
              <a:buSzPct val="85000"/>
              <a:buFont typeface="Wingdings 2" pitchFamily="18" charset="2"/>
              <a:buChar char=""/>
              <a:defRPr/>
            </a:pPr>
            <a:endParaRPr lang="en-US" sz="2400" dirty="0" smtClean="0">
              <a:ea typeface="+mn-ea"/>
            </a:endParaRPr>
          </a:p>
          <a:p>
            <a:pPr marL="547688" lvl="1" indent="-228600" defTabSz="914400" eaLnBrk="1" hangingPunct="1">
              <a:spcBef>
                <a:spcPts val="375"/>
              </a:spcBef>
              <a:buClr>
                <a:schemeClr val="accent2"/>
              </a:buClr>
              <a:buSzPct val="85000"/>
              <a:buFont typeface="Wingdings 2" pitchFamily="18" charset="2"/>
              <a:buChar char=""/>
              <a:defRPr/>
            </a:pPr>
            <a:endParaRPr lang="en-US" sz="2400" dirty="0" smtClean="0">
              <a:ea typeface="+mn-ea"/>
            </a:endParaRPr>
          </a:p>
          <a:p>
            <a:pPr marL="319088" lvl="1" indent="0" defTabSz="914400" eaLnBrk="1" hangingPunct="1">
              <a:spcBef>
                <a:spcPts val="375"/>
              </a:spcBef>
              <a:buClr>
                <a:schemeClr val="accent2"/>
              </a:buClr>
              <a:buSzPct val="85000"/>
              <a:buNone/>
              <a:defRPr/>
            </a:pPr>
            <a:r>
              <a:rPr lang="en-US" sz="2600" dirty="0" smtClean="0">
                <a:ea typeface="+mn-ea"/>
              </a:rPr>
              <a:t>Arguments fail with. . </a:t>
            </a:r>
            <a:r>
              <a:rPr lang="en-US" sz="2400" dirty="0" smtClean="0">
                <a:ea typeface="+mn-ea"/>
              </a:rPr>
              <a:t>. </a:t>
            </a:r>
          </a:p>
          <a:p>
            <a:pPr marL="822325" lvl="2" defTabSz="914400" eaLnBrk="1" hangingPunct="1">
              <a:spcBef>
                <a:spcPts val="375"/>
              </a:spcBef>
              <a:buClr>
                <a:srgbClr val="BCBFCE"/>
              </a:buClr>
              <a:buSzPct val="85000"/>
              <a:buFont typeface="Wingdings 2" pitchFamily="18" charset="2"/>
              <a:buChar char=""/>
              <a:defRPr/>
            </a:pPr>
            <a:r>
              <a:rPr lang="en-US" dirty="0" smtClean="0">
                <a:ea typeface="+mn-ea"/>
              </a:rPr>
              <a:t>No disagreement or reason to argue</a:t>
            </a:r>
          </a:p>
          <a:p>
            <a:pPr marL="822325" lvl="2" defTabSz="914400" eaLnBrk="1" hangingPunct="1">
              <a:spcBef>
                <a:spcPts val="375"/>
              </a:spcBef>
              <a:buClr>
                <a:srgbClr val="BCBFCE"/>
              </a:buClr>
              <a:buSzPct val="85000"/>
              <a:buFont typeface="Wingdings 2" pitchFamily="18" charset="2"/>
              <a:buChar char=""/>
              <a:defRPr/>
            </a:pPr>
            <a:r>
              <a:rPr lang="en-US" dirty="0" smtClean="0">
                <a:ea typeface="+mn-ea"/>
              </a:rPr>
              <a:t>Risky or trivial issues</a:t>
            </a:r>
          </a:p>
          <a:p>
            <a:pPr marL="822325" lvl="2" defTabSz="914400" eaLnBrk="1" hangingPunct="1">
              <a:spcBef>
                <a:spcPts val="375"/>
              </a:spcBef>
              <a:buClr>
                <a:srgbClr val="BCBFCE"/>
              </a:buClr>
              <a:buSzPct val="85000"/>
              <a:buFont typeface="Wingdings 2" pitchFamily="18" charset="2"/>
              <a:buChar char=""/>
              <a:defRPr/>
            </a:pPr>
            <a:r>
              <a:rPr lang="en-US" dirty="0" smtClean="0">
                <a:ea typeface="+mn-ea"/>
              </a:rPr>
              <a:t>Difficulty establishing common ground</a:t>
            </a:r>
          </a:p>
          <a:p>
            <a:pPr marL="822325" lvl="2" defTabSz="914400" eaLnBrk="1" hangingPunct="1">
              <a:spcBef>
                <a:spcPts val="375"/>
              </a:spcBef>
              <a:buClr>
                <a:srgbClr val="BCBFCE"/>
              </a:buClr>
              <a:buSzPct val="85000"/>
              <a:buFont typeface="Wingdings 2" pitchFamily="18" charset="2"/>
              <a:buChar char=""/>
              <a:defRPr/>
            </a:pPr>
            <a:r>
              <a:rPr lang="en-US" dirty="0" smtClean="0">
                <a:ea typeface="+mn-ea"/>
              </a:rPr>
              <a:t>Standoffs or fights that result in negative outcomes</a:t>
            </a:r>
            <a:endParaRPr lang="en-US" dirty="0">
              <a:ea typeface="+mn-ea"/>
            </a:endParaRPr>
          </a:p>
        </p:txBody>
      </p:sp>
    </p:spTree>
    <p:extLst>
      <p:ext uri="{BB962C8B-B14F-4D97-AF65-F5344CB8AC3E}">
        <p14:creationId xmlns:p14="http://schemas.microsoft.com/office/powerpoint/2010/main" val="3833687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5129556"/>
              </p:ext>
            </p:extLst>
          </p:nvPr>
        </p:nvGraphicFramePr>
        <p:xfrm>
          <a:off x="228600" y="609600"/>
          <a:ext cx="8686800" cy="6035052"/>
        </p:xfrm>
        <a:graphic>
          <a:graphicData uri="http://schemas.openxmlformats.org/drawingml/2006/table">
            <a:tbl>
              <a:tblPr firstRow="1" bandRow="1">
                <a:tableStyleId>{5940675A-B579-460E-94D1-54222C63F5DA}</a:tableStyleId>
              </a:tblPr>
              <a:tblGrid>
                <a:gridCol w="1447800"/>
                <a:gridCol w="1644112"/>
                <a:gridCol w="5594888"/>
              </a:tblGrid>
              <a:tr h="152427">
                <a:tc gridSpan="3">
                  <a:txBody>
                    <a:bodyPr/>
                    <a:lstStyle/>
                    <a:p>
                      <a:pPr algn="ctr"/>
                      <a:r>
                        <a:rPr lang="en-US" sz="2400" b="1" dirty="0" smtClean="0"/>
                        <a:t>#2:  Informative/Explanatory</a:t>
                      </a:r>
                      <a:r>
                        <a:rPr lang="en-US" sz="2400" b="1" baseline="0" dirty="0" smtClean="0"/>
                        <a:t> Text Writing</a:t>
                      </a:r>
                      <a:endParaRPr lang="en-US" sz="2400" b="1" dirty="0"/>
                    </a:p>
                  </a:txBody>
                  <a:tcPr marT="45723" marB="45723"/>
                </a:tc>
                <a:tc hMerge="1">
                  <a:txBody>
                    <a:bodyPr/>
                    <a:lstStyle/>
                    <a:p>
                      <a:endParaRPr lang="en-US"/>
                    </a:p>
                  </a:txBody>
                  <a:tcPr/>
                </a:tc>
                <a:tc hMerge="1">
                  <a:txBody>
                    <a:bodyPr/>
                    <a:lstStyle/>
                    <a:p>
                      <a:endParaRPr lang="en-US" dirty="0"/>
                    </a:p>
                  </a:txBody>
                  <a:tcPr/>
                </a:tc>
              </a:tr>
              <a:tr h="657703">
                <a:tc>
                  <a:txBody>
                    <a:bodyPr/>
                    <a:lstStyle/>
                    <a:p>
                      <a:r>
                        <a:rPr lang="en-US" sz="2400" dirty="0" smtClean="0"/>
                        <a:t>6</a:t>
                      </a:r>
                      <a:r>
                        <a:rPr lang="en-US" sz="2400" baseline="30000" dirty="0" smtClean="0"/>
                        <a:t>th</a:t>
                      </a:r>
                      <a:endParaRPr lang="en-US" sz="2400" dirty="0"/>
                    </a:p>
                  </a:txBody>
                  <a:tcPr marT="45723" marB="45723"/>
                </a:tc>
                <a:tc rowSpan="5">
                  <a:txBody>
                    <a:bodyPr/>
                    <a:lstStyle/>
                    <a:p>
                      <a:endParaRPr lang="en-US" sz="2400" dirty="0"/>
                    </a:p>
                  </a:txBody>
                  <a:tcPr marT="45723" marB="45723"/>
                </a:tc>
                <a:tc rowSpan="5">
                  <a:txBody>
                    <a:bodyPr/>
                    <a:lstStyle/>
                    <a:p>
                      <a:pPr marL="342900" indent="-342900" algn="l">
                        <a:buFont typeface="Arial" pitchFamily="34" charset="0"/>
                        <a:buChar char="•"/>
                      </a:pPr>
                      <a:r>
                        <a:rPr lang="en-US" sz="2400" dirty="0" smtClean="0"/>
                        <a:t>Introduce topic clearly and organize ideas</a:t>
                      </a:r>
                    </a:p>
                    <a:p>
                      <a:pPr marL="285750" indent="-285750" algn="l">
                        <a:buFont typeface="Arial" pitchFamily="34" charset="0"/>
                        <a:buChar char="•"/>
                      </a:pPr>
                      <a:r>
                        <a:rPr lang="en-US" sz="2400" dirty="0" smtClean="0"/>
                        <a:t>Develop topic with relevant facts, definitions, details, quotes, and other information</a:t>
                      </a:r>
                    </a:p>
                    <a:p>
                      <a:pPr marL="285750" indent="-285750" algn="l">
                        <a:buFont typeface="Arial" pitchFamily="34" charset="0"/>
                        <a:buChar char="•"/>
                      </a:pPr>
                      <a:r>
                        <a:rPr lang="en-US" sz="2400" dirty="0" smtClean="0"/>
                        <a:t>Use appropriate</a:t>
                      </a:r>
                      <a:r>
                        <a:rPr lang="en-US" sz="2400" baseline="0" dirty="0" smtClean="0"/>
                        <a:t> and varied transitions to create cohesion and clarify relationships</a:t>
                      </a:r>
                    </a:p>
                    <a:p>
                      <a:pPr marL="285750" indent="-285750" algn="l">
                        <a:buFont typeface="Arial" pitchFamily="34" charset="0"/>
                        <a:buChar char="•"/>
                      </a:pPr>
                      <a:r>
                        <a:rPr lang="en-US" sz="2400" baseline="0" dirty="0" smtClean="0"/>
                        <a:t>Use precise language and domain-specific vocabulary to inform/explain the topic</a:t>
                      </a:r>
                    </a:p>
                    <a:p>
                      <a:pPr marL="285750" indent="-285750" algn="l">
                        <a:buFont typeface="Arial" pitchFamily="34" charset="0"/>
                        <a:buChar char="•"/>
                      </a:pPr>
                      <a:r>
                        <a:rPr lang="en-US" sz="2400" baseline="0" dirty="0" smtClean="0"/>
                        <a:t>Establish and maintain </a:t>
                      </a:r>
                      <a:r>
                        <a:rPr lang="en-US" sz="2400" i="1" baseline="0" dirty="0" smtClean="0">
                          <a:solidFill>
                            <a:srgbClr val="0070C0"/>
                          </a:solidFill>
                        </a:rPr>
                        <a:t>formal style</a:t>
                      </a:r>
                    </a:p>
                    <a:p>
                      <a:pPr marL="285750" indent="-285750" algn="l">
                        <a:buFont typeface="Arial" pitchFamily="34" charset="0"/>
                        <a:buChar char="•"/>
                      </a:pPr>
                      <a:r>
                        <a:rPr lang="en-US" sz="2400" baseline="0" dirty="0" smtClean="0"/>
                        <a:t>Provide concluding statement or section</a:t>
                      </a:r>
                    </a:p>
                    <a:p>
                      <a:pPr marL="285750" indent="-285750" algn="l">
                        <a:buFont typeface="Arial" pitchFamily="34" charset="0"/>
                        <a:buChar char="•"/>
                      </a:pPr>
                      <a:endParaRPr lang="en-US" sz="2400" dirty="0" smtClean="0"/>
                    </a:p>
                  </a:txBody>
                  <a:tcPr marT="45723" marB="45723"/>
                </a:tc>
              </a:tr>
              <a:tr h="657703">
                <a:tc>
                  <a:txBody>
                    <a:bodyPr/>
                    <a:lstStyle/>
                    <a:p>
                      <a:r>
                        <a:rPr lang="en-US" sz="2400" dirty="0" smtClean="0"/>
                        <a:t>7</a:t>
                      </a:r>
                      <a:r>
                        <a:rPr lang="en-US" sz="2400" baseline="30000" dirty="0" smtClean="0"/>
                        <a:t>th</a:t>
                      </a:r>
                      <a:endParaRPr lang="en-US" sz="2400" dirty="0"/>
                    </a:p>
                  </a:txBody>
                  <a:tcPr marT="45723" marB="45723"/>
                </a:tc>
                <a:tc vMerge="1">
                  <a:txBody>
                    <a:bodyPr/>
                    <a:lstStyle/>
                    <a:p>
                      <a:endParaRPr lang="en-US" sz="2400" dirty="0"/>
                    </a:p>
                  </a:txBody>
                  <a:tcPr/>
                </a:tc>
                <a:tc vMerge="1">
                  <a:txBody>
                    <a:bodyPr/>
                    <a:lstStyle/>
                    <a:p>
                      <a:endParaRPr lang="en-US" dirty="0"/>
                    </a:p>
                  </a:txBody>
                  <a:tcPr/>
                </a:tc>
              </a:tr>
              <a:tr h="657703">
                <a:tc>
                  <a:txBody>
                    <a:bodyPr/>
                    <a:lstStyle/>
                    <a:p>
                      <a:r>
                        <a:rPr lang="en-US" sz="2400" dirty="0" smtClean="0"/>
                        <a:t>8</a:t>
                      </a:r>
                      <a:r>
                        <a:rPr lang="en-US" sz="2400" baseline="30000" dirty="0" smtClean="0"/>
                        <a:t>th</a:t>
                      </a:r>
                      <a:endParaRPr lang="en-US" sz="2400" dirty="0"/>
                    </a:p>
                  </a:txBody>
                  <a:tcPr marT="45723" marB="45723"/>
                </a:tc>
                <a:tc vMerge="1">
                  <a:txBody>
                    <a:bodyPr/>
                    <a:lstStyle/>
                    <a:p>
                      <a:endParaRPr lang="en-US" sz="2400" dirty="0"/>
                    </a:p>
                  </a:txBody>
                  <a:tcPr/>
                </a:tc>
                <a:tc vMerge="1">
                  <a:txBody>
                    <a:bodyPr/>
                    <a:lstStyle/>
                    <a:p>
                      <a:endParaRPr lang="en-US" dirty="0"/>
                    </a:p>
                  </a:txBody>
                  <a:tcPr/>
                </a:tc>
              </a:tr>
              <a:tr h="1199343">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23" marB="45723"/>
                </a:tc>
                <a:tc vMerge="1">
                  <a:txBody>
                    <a:bodyPr/>
                    <a:lstStyle/>
                    <a:p>
                      <a:endParaRPr lang="en-US" sz="2400" dirty="0"/>
                    </a:p>
                  </a:txBody>
                  <a:tcPr/>
                </a:tc>
                <a:tc vMerge="1">
                  <a:txBody>
                    <a:bodyPr/>
                    <a:lstStyle/>
                    <a:p>
                      <a:endParaRPr lang="en-US" dirty="0"/>
                    </a:p>
                  </a:txBody>
                  <a:tcPr/>
                </a:tc>
              </a:tr>
              <a:tr h="1674157">
                <a:tc>
                  <a:txBody>
                    <a:bodyPr/>
                    <a:lstStyle/>
                    <a:p>
                      <a:r>
                        <a:rPr lang="en-US" sz="2400" dirty="0" smtClean="0"/>
                        <a:t>11</a:t>
                      </a:r>
                      <a:r>
                        <a:rPr lang="en-US" sz="2400" baseline="30000" dirty="0" smtClean="0"/>
                        <a:t>th</a:t>
                      </a:r>
                      <a:r>
                        <a:rPr lang="en-US" sz="2400" dirty="0" smtClean="0"/>
                        <a:t>-12th</a:t>
                      </a:r>
                      <a:endParaRPr lang="en-US" sz="2400" dirty="0"/>
                    </a:p>
                  </a:txBody>
                  <a:tcPr marT="45723" marB="45723"/>
                </a:tc>
                <a:tc vMerge="1">
                  <a:txBody>
                    <a:bodyPr/>
                    <a:lstStyle/>
                    <a:p>
                      <a:endParaRPr lang="en-US" sz="2400" dirty="0"/>
                    </a:p>
                  </a:txBody>
                  <a:tcPr/>
                </a:tc>
                <a:tc vMerge="1">
                  <a:txBody>
                    <a:bodyPr/>
                    <a:lstStyle/>
                    <a:p>
                      <a:endParaRPr lang="en-US" dirty="0"/>
                    </a:p>
                  </a:txBody>
                  <a:tcPr/>
                </a:tc>
              </a:tr>
            </a:tbl>
          </a:graphicData>
        </a:graphic>
      </p:graphicFrame>
      <p:sp>
        <p:nvSpPr>
          <p:cNvPr id="3" name="Right Arrow 2"/>
          <p:cNvSpPr/>
          <p:nvPr/>
        </p:nvSpPr>
        <p:spPr>
          <a:xfrm>
            <a:off x="1676400" y="1295400"/>
            <a:ext cx="1511300" cy="48006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348013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6157370"/>
              </p:ext>
            </p:extLst>
          </p:nvPr>
        </p:nvGraphicFramePr>
        <p:xfrm>
          <a:off x="228600" y="609600"/>
          <a:ext cx="8763000" cy="5501632"/>
        </p:xfrm>
        <a:graphic>
          <a:graphicData uri="http://schemas.openxmlformats.org/drawingml/2006/table">
            <a:tbl>
              <a:tblPr firstRow="1" bandRow="1">
                <a:tableStyleId>{5940675A-B579-460E-94D1-54222C63F5DA}</a:tableStyleId>
              </a:tblPr>
              <a:tblGrid>
                <a:gridCol w="1143000"/>
                <a:gridCol w="1447800"/>
                <a:gridCol w="6172200"/>
              </a:tblGrid>
              <a:tr h="56468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#3:  Narrative</a:t>
                      </a:r>
                      <a:r>
                        <a:rPr lang="en-US" sz="2800" b="1" baseline="0" dirty="0" smtClean="0"/>
                        <a:t> Text Writing</a:t>
                      </a:r>
                    </a:p>
                  </a:txBody>
                  <a:tcPr marT="45716" marB="45716"/>
                </a:tc>
                <a:tc hMerge="1">
                  <a:txBody>
                    <a:bodyPr/>
                    <a:lstStyle/>
                    <a:p>
                      <a:endParaRPr lang="en-US"/>
                    </a:p>
                  </a:txBody>
                  <a:tcPr/>
                </a:tc>
                <a:tc hMerge="1">
                  <a:txBody>
                    <a:bodyPr/>
                    <a:lstStyle/>
                    <a:p>
                      <a:endParaRPr lang="en-US" dirty="0"/>
                    </a:p>
                  </a:txBody>
                  <a:tcPr/>
                </a:tc>
              </a:tr>
              <a:tr h="501214">
                <a:tc>
                  <a:txBody>
                    <a:bodyPr/>
                    <a:lstStyle/>
                    <a:p>
                      <a:r>
                        <a:rPr lang="en-US" sz="2000" dirty="0" smtClean="0"/>
                        <a:t>6</a:t>
                      </a:r>
                      <a:r>
                        <a:rPr lang="en-US" sz="2000" baseline="30000" dirty="0" smtClean="0"/>
                        <a:t>th</a:t>
                      </a:r>
                      <a:endParaRPr lang="en-US" sz="2000" dirty="0"/>
                    </a:p>
                  </a:txBody>
                  <a:tcPr marT="45716" marB="45716"/>
                </a:tc>
                <a:tc rowSpan="5">
                  <a:txBody>
                    <a:bodyPr/>
                    <a:lstStyle/>
                    <a:p>
                      <a:endParaRPr lang="en-US" sz="2000" dirty="0"/>
                    </a:p>
                  </a:txBody>
                  <a:tcPr marT="45716" marB="45716"/>
                </a:tc>
                <a:tc rowSpan="5">
                  <a:txBody>
                    <a:bodyPr/>
                    <a:lstStyle/>
                    <a:p>
                      <a:pPr marL="285750" indent="-285750" algn="l">
                        <a:buFont typeface="Arial" pitchFamily="34" charset="0"/>
                        <a:buChar char="•"/>
                      </a:pPr>
                      <a:r>
                        <a:rPr lang="en-US" sz="2000" dirty="0" smtClean="0"/>
                        <a:t>Write narratives to develop real or imagined</a:t>
                      </a:r>
                      <a:r>
                        <a:rPr lang="en-US" sz="2000" baseline="0" dirty="0" smtClean="0"/>
                        <a:t> experiences or events</a:t>
                      </a:r>
                    </a:p>
                    <a:p>
                      <a:pPr marL="285750" indent="-285750" algn="l">
                        <a:buFont typeface="Arial" pitchFamily="34" charset="0"/>
                        <a:buChar char="•"/>
                      </a:pPr>
                      <a:r>
                        <a:rPr lang="en-US" sz="2000" baseline="0" dirty="0" smtClean="0"/>
                        <a:t>Engage and orient the reader – establish context and point of view, introduce characters, organize events in logical sequence</a:t>
                      </a:r>
                    </a:p>
                    <a:p>
                      <a:pPr marL="285750" indent="-285750" algn="l">
                        <a:buFont typeface="Arial" pitchFamily="34" charset="0"/>
                        <a:buChar char="•"/>
                      </a:pPr>
                      <a:r>
                        <a:rPr lang="en-US" sz="2000" baseline="0" dirty="0" smtClean="0"/>
                        <a:t>Use narrative techniques – dialogue, pacing, description, reflection – to develop experiences, events, and/or characters</a:t>
                      </a:r>
                    </a:p>
                    <a:p>
                      <a:pPr marL="285750" indent="-285750" algn="l">
                        <a:buFont typeface="Arial" pitchFamily="34" charset="0"/>
                        <a:buChar char="•"/>
                      </a:pPr>
                      <a:r>
                        <a:rPr lang="en-US" sz="2000" baseline="0" dirty="0" smtClean="0"/>
                        <a:t>Use variety of transition words/techniques to sequence events</a:t>
                      </a:r>
                    </a:p>
                    <a:p>
                      <a:pPr marL="285750" indent="-285750" algn="l">
                        <a:buFont typeface="Arial" pitchFamily="34" charset="0"/>
                        <a:buChar char="•"/>
                      </a:pPr>
                      <a:r>
                        <a:rPr lang="en-US" sz="2000" baseline="0" dirty="0" smtClean="0"/>
                        <a:t>Use precise words/phrases, details, and sensory language to convey vivid picture of experiences and events</a:t>
                      </a:r>
                    </a:p>
                    <a:p>
                      <a:pPr marL="285750" indent="-285750" algn="l">
                        <a:buFont typeface="Arial" pitchFamily="34" charset="0"/>
                        <a:buChar char="•"/>
                      </a:pPr>
                      <a:r>
                        <a:rPr lang="en-US" sz="2000" baseline="0" dirty="0" smtClean="0"/>
                        <a:t>Provide conclusion that reflects on narrated experiences/events</a:t>
                      </a:r>
                      <a:endParaRPr lang="en-US" sz="2000" dirty="0" smtClean="0"/>
                    </a:p>
                  </a:txBody>
                  <a:tcPr marT="45716" marB="45716"/>
                </a:tc>
              </a:tr>
              <a:tr h="548202">
                <a:tc>
                  <a:txBody>
                    <a:bodyPr/>
                    <a:lstStyle/>
                    <a:p>
                      <a:r>
                        <a:rPr lang="en-US" sz="2000" dirty="0" smtClean="0"/>
                        <a:t>7</a:t>
                      </a:r>
                      <a:r>
                        <a:rPr lang="en-US" sz="2000" baseline="30000" dirty="0" smtClean="0"/>
                        <a:t>th</a:t>
                      </a:r>
                      <a:endParaRPr lang="en-US" sz="2000" dirty="0"/>
                    </a:p>
                  </a:txBody>
                  <a:tcPr marT="45716" marB="45716"/>
                </a:tc>
                <a:tc vMerge="1">
                  <a:txBody>
                    <a:bodyPr/>
                    <a:lstStyle/>
                    <a:p>
                      <a:endParaRPr lang="en-US" sz="2000" dirty="0"/>
                    </a:p>
                  </a:txBody>
                  <a:tcPr/>
                </a:tc>
                <a:tc vMerge="1">
                  <a:txBody>
                    <a:bodyPr/>
                    <a:lstStyle/>
                    <a:p>
                      <a:endParaRPr lang="en-US" dirty="0"/>
                    </a:p>
                  </a:txBody>
                  <a:tcPr/>
                </a:tc>
              </a:tr>
              <a:tr h="675915">
                <a:tc>
                  <a:txBody>
                    <a:bodyPr/>
                    <a:lstStyle/>
                    <a:p>
                      <a:r>
                        <a:rPr lang="en-US" sz="2000" dirty="0" smtClean="0"/>
                        <a:t>8</a:t>
                      </a:r>
                      <a:r>
                        <a:rPr lang="en-US" sz="2000" baseline="30000" dirty="0" smtClean="0"/>
                        <a:t>th</a:t>
                      </a:r>
                      <a:endParaRPr lang="en-US" sz="2000" dirty="0"/>
                    </a:p>
                  </a:txBody>
                  <a:tcPr marT="45716" marB="45716"/>
                </a:tc>
                <a:tc vMerge="1">
                  <a:txBody>
                    <a:bodyPr/>
                    <a:lstStyle/>
                    <a:p>
                      <a:endParaRPr lang="en-US" sz="2000" dirty="0"/>
                    </a:p>
                  </a:txBody>
                  <a:tcPr/>
                </a:tc>
                <a:tc vMerge="1">
                  <a:txBody>
                    <a:bodyPr/>
                    <a:lstStyle/>
                    <a:p>
                      <a:endParaRPr lang="en-US" dirty="0"/>
                    </a:p>
                  </a:txBody>
                  <a:tcPr/>
                </a:tc>
              </a:tr>
              <a:tr h="1232553">
                <a:tc>
                  <a:txBody>
                    <a:bodyPr/>
                    <a:lstStyle/>
                    <a:p>
                      <a:r>
                        <a:rPr lang="en-US" sz="2000" dirty="0" smtClean="0"/>
                        <a:t>9</a:t>
                      </a:r>
                      <a:r>
                        <a:rPr lang="en-US" sz="2000" baseline="30000" dirty="0" smtClean="0"/>
                        <a:t>th</a:t>
                      </a:r>
                      <a:r>
                        <a:rPr lang="en-US" sz="2000" dirty="0" smtClean="0"/>
                        <a:t>-10</a:t>
                      </a:r>
                      <a:r>
                        <a:rPr lang="en-US" sz="2000" baseline="30000" dirty="0" smtClean="0"/>
                        <a:t>th</a:t>
                      </a:r>
                      <a:endParaRPr lang="en-US" sz="2000" dirty="0"/>
                    </a:p>
                  </a:txBody>
                  <a:tcPr marT="45716" marB="45716"/>
                </a:tc>
                <a:tc vMerge="1">
                  <a:txBody>
                    <a:bodyPr/>
                    <a:lstStyle/>
                    <a:p>
                      <a:endParaRPr lang="en-US" sz="2000" dirty="0"/>
                    </a:p>
                  </a:txBody>
                  <a:tcPr/>
                </a:tc>
                <a:tc vMerge="1">
                  <a:txBody>
                    <a:bodyPr/>
                    <a:lstStyle/>
                    <a:p>
                      <a:endParaRPr lang="en-US" dirty="0"/>
                    </a:p>
                  </a:txBody>
                  <a:tcPr/>
                </a:tc>
              </a:tr>
              <a:tr h="1979063">
                <a:tc>
                  <a:txBody>
                    <a:bodyPr/>
                    <a:lstStyle/>
                    <a:p>
                      <a:r>
                        <a:rPr lang="en-US" sz="2000" dirty="0" smtClean="0"/>
                        <a:t>11</a:t>
                      </a:r>
                      <a:r>
                        <a:rPr lang="en-US" sz="2000" baseline="30000" dirty="0" smtClean="0"/>
                        <a:t>th</a:t>
                      </a:r>
                      <a:r>
                        <a:rPr lang="en-US" sz="2000" dirty="0" smtClean="0"/>
                        <a:t>-12th</a:t>
                      </a:r>
                      <a:endParaRPr lang="en-US" sz="2000" dirty="0"/>
                    </a:p>
                  </a:txBody>
                  <a:tcPr marT="45716" marB="45716"/>
                </a:tc>
                <a:tc vMerge="1">
                  <a:txBody>
                    <a:bodyPr/>
                    <a:lstStyle/>
                    <a:p>
                      <a:endParaRPr lang="en-US" sz="2000" dirty="0"/>
                    </a:p>
                  </a:txBody>
                  <a:tcPr/>
                </a:tc>
                <a:tc vMerge="1">
                  <a:txBody>
                    <a:bodyPr/>
                    <a:lstStyle/>
                    <a:p>
                      <a:endParaRPr lang="en-US" dirty="0"/>
                    </a:p>
                  </a:txBody>
                  <a:tcPr/>
                </a:tc>
              </a:tr>
            </a:tbl>
          </a:graphicData>
        </a:graphic>
      </p:graphicFrame>
      <p:sp>
        <p:nvSpPr>
          <p:cNvPr id="4" name="Right Arrow 3"/>
          <p:cNvSpPr/>
          <p:nvPr/>
        </p:nvSpPr>
        <p:spPr>
          <a:xfrm>
            <a:off x="1371600" y="1752600"/>
            <a:ext cx="1371600" cy="40386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1698632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4899647"/>
              </p:ext>
            </p:extLst>
          </p:nvPr>
        </p:nvGraphicFramePr>
        <p:xfrm>
          <a:off x="533400" y="1536700"/>
          <a:ext cx="8153400" cy="4829176"/>
        </p:xfrm>
        <a:graphic>
          <a:graphicData uri="http://schemas.openxmlformats.org/drawingml/2006/table">
            <a:tbl>
              <a:tblPr firstRow="1" bandRow="1">
                <a:tableStyleId>{5940675A-B579-460E-94D1-54222C63F5DA}</a:tableStyleId>
              </a:tblPr>
              <a:tblGrid>
                <a:gridCol w="1388657"/>
                <a:gridCol w="1388657"/>
                <a:gridCol w="5376086"/>
              </a:tblGrid>
              <a:tr h="457242">
                <a:tc gridSpan="3">
                  <a:txBody>
                    <a:bodyPr/>
                    <a:lstStyle/>
                    <a:p>
                      <a:pPr algn="ctr"/>
                      <a:r>
                        <a:rPr lang="en-US" sz="2400" b="1" dirty="0" smtClean="0"/>
                        <a:t>#4:  Clear</a:t>
                      </a:r>
                      <a:r>
                        <a:rPr lang="en-US" sz="2400" b="1" baseline="0" dirty="0" smtClean="0"/>
                        <a:t> and Coherent Writing Practices</a:t>
                      </a:r>
                      <a:endParaRPr lang="en-US" sz="2400" b="1" dirty="0"/>
                    </a:p>
                  </a:txBody>
                  <a:tcPr marT="45724" marB="45724"/>
                </a:tc>
                <a:tc hMerge="1">
                  <a:txBody>
                    <a:bodyPr/>
                    <a:lstStyle/>
                    <a:p>
                      <a:endParaRPr lang="en-US"/>
                    </a:p>
                  </a:txBody>
                  <a:tcPr/>
                </a:tc>
                <a:tc hMerge="1">
                  <a:txBody>
                    <a:bodyPr/>
                    <a:lstStyle/>
                    <a:p>
                      <a:endParaRPr lang="en-US" dirty="0"/>
                    </a:p>
                  </a:txBody>
                  <a:tcPr/>
                </a:tc>
              </a:tr>
              <a:tr h="657724">
                <a:tc>
                  <a:txBody>
                    <a:bodyPr/>
                    <a:lstStyle/>
                    <a:p>
                      <a:r>
                        <a:rPr lang="en-US" sz="2400" dirty="0" smtClean="0"/>
                        <a:t>6</a:t>
                      </a:r>
                      <a:r>
                        <a:rPr lang="en-US" sz="2400" baseline="30000" dirty="0" smtClean="0"/>
                        <a:t>th</a:t>
                      </a:r>
                      <a:endParaRPr lang="en-US" sz="2400" dirty="0"/>
                    </a:p>
                  </a:txBody>
                  <a:tcPr marT="45724" marB="45724"/>
                </a:tc>
                <a:tc rowSpan="5">
                  <a:txBody>
                    <a:bodyPr/>
                    <a:lstStyle/>
                    <a:p>
                      <a:endParaRPr lang="en-US" sz="2400" dirty="0"/>
                    </a:p>
                  </a:txBody>
                  <a:tcPr marT="45724" marB="45724"/>
                </a:tc>
                <a:tc rowSpan="5">
                  <a:txBody>
                    <a:bodyPr/>
                    <a:lstStyle/>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lgn="l">
                        <a:buFont typeface="Arial" pitchFamily="34" charset="0"/>
                        <a:buChar char="•"/>
                      </a:pPr>
                      <a:r>
                        <a:rPr lang="en-US" sz="2400" dirty="0" smtClean="0"/>
                        <a:t>Produce</a:t>
                      </a:r>
                      <a:r>
                        <a:rPr lang="en-US" sz="2400" baseline="0" dirty="0" smtClean="0"/>
                        <a:t> writing that is clear and coherent (consistent)</a:t>
                      </a:r>
                    </a:p>
                    <a:p>
                      <a:pPr marL="0" indent="0" algn="l">
                        <a:buFont typeface="Arial" pitchFamily="34" charset="0"/>
                        <a:buNone/>
                      </a:pPr>
                      <a:endParaRPr lang="en-US" sz="2400" baseline="0" dirty="0" smtClean="0"/>
                    </a:p>
                    <a:p>
                      <a:pPr marL="285750" indent="-285750" algn="l">
                        <a:buFont typeface="Arial" pitchFamily="34" charset="0"/>
                        <a:buChar char="•"/>
                      </a:pPr>
                      <a:endParaRPr lang="en-US" sz="2400" baseline="0" dirty="0" smtClean="0"/>
                    </a:p>
                    <a:p>
                      <a:pPr marL="285750" indent="-285750" algn="l">
                        <a:buFont typeface="Arial" pitchFamily="34" charset="0"/>
                        <a:buChar char="•"/>
                      </a:pPr>
                      <a:r>
                        <a:rPr lang="en-US" sz="2400" baseline="0" dirty="0" smtClean="0"/>
                        <a:t>Show that the development, organization, and style are appropriate to task, purpose, and audience</a:t>
                      </a:r>
                    </a:p>
                    <a:p>
                      <a:pPr marL="285750" indent="-285750" algn="l">
                        <a:buFont typeface="Arial" pitchFamily="34" charset="0"/>
                        <a:buChar char="•"/>
                      </a:pPr>
                      <a:endParaRPr lang="en-US" sz="2400" dirty="0" smtClean="0"/>
                    </a:p>
                  </a:txBody>
                  <a:tcPr marT="45724" marB="45724"/>
                </a:tc>
              </a:tr>
              <a:tr h="657724">
                <a:tc>
                  <a:txBody>
                    <a:bodyPr/>
                    <a:lstStyle/>
                    <a:p>
                      <a:r>
                        <a:rPr lang="en-US" sz="2400" dirty="0" smtClean="0"/>
                        <a:t>7</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657724">
                <a:tc>
                  <a:txBody>
                    <a:bodyPr/>
                    <a:lstStyle/>
                    <a:p>
                      <a:r>
                        <a:rPr lang="en-US" sz="2400" dirty="0" smtClean="0"/>
                        <a:t>8</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11</a:t>
                      </a:r>
                      <a:r>
                        <a:rPr lang="en-US" sz="2400" baseline="30000" dirty="0" smtClean="0"/>
                        <a:t>th</a:t>
                      </a:r>
                      <a:r>
                        <a:rPr lang="en-US" sz="2400" dirty="0" smtClean="0"/>
                        <a:t>-12th</a:t>
                      </a:r>
                      <a:endParaRPr lang="en-US" sz="2400" dirty="0"/>
                    </a:p>
                  </a:txBody>
                  <a:tcPr marT="45724" marB="45724"/>
                </a:tc>
                <a:tc vMerge="1">
                  <a:txBody>
                    <a:bodyPr/>
                    <a:lstStyle/>
                    <a:p>
                      <a:endParaRPr lang="en-US" sz="2400" dirty="0"/>
                    </a:p>
                  </a:txBody>
                  <a:tcPr/>
                </a:tc>
                <a:tc vMerge="1">
                  <a:txBody>
                    <a:bodyPr/>
                    <a:lstStyle/>
                    <a:p>
                      <a:endParaRPr lang="en-US" dirty="0"/>
                    </a:p>
                  </a:txBody>
                  <a:tcPr/>
                </a:tc>
              </a:tr>
            </a:tbl>
          </a:graphicData>
        </a:graphic>
      </p:graphicFrame>
      <p:sp>
        <p:nvSpPr>
          <p:cNvPr id="29718" name="Rectangle 2"/>
          <p:cNvSpPr>
            <a:spLocks noChangeArrowheads="1"/>
          </p:cNvSpPr>
          <p:nvPr/>
        </p:nvSpPr>
        <p:spPr bwMode="auto">
          <a:xfrm>
            <a:off x="1600200" y="533400"/>
            <a:ext cx="640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000000"/>
                </a:solidFill>
                <a:latin typeface="Calibri" pitchFamily="34" charset="0"/>
              </a:rPr>
              <a:t>Writing Standards #4-6 focus on </a:t>
            </a:r>
          </a:p>
          <a:p>
            <a:pPr algn="ctr"/>
            <a:r>
              <a:rPr lang="en-US" sz="2800" b="1" dirty="0">
                <a:solidFill>
                  <a:srgbClr val="000000"/>
                </a:solidFill>
                <a:latin typeface="Calibri" pitchFamily="34" charset="0"/>
              </a:rPr>
              <a:t>“Production and Distribution of Writing”</a:t>
            </a:r>
          </a:p>
        </p:txBody>
      </p:sp>
      <p:sp>
        <p:nvSpPr>
          <p:cNvPr id="4" name="Right Arrow 3"/>
          <p:cNvSpPr/>
          <p:nvPr/>
        </p:nvSpPr>
        <p:spPr>
          <a:xfrm>
            <a:off x="1905000" y="2114550"/>
            <a:ext cx="1409700" cy="40386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573769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9605711"/>
              </p:ext>
            </p:extLst>
          </p:nvPr>
        </p:nvGraphicFramePr>
        <p:xfrm>
          <a:off x="228600" y="152400"/>
          <a:ext cx="8686800" cy="6122151"/>
        </p:xfrm>
        <a:graphic>
          <a:graphicData uri="http://schemas.openxmlformats.org/drawingml/2006/table">
            <a:tbl>
              <a:tblPr firstRow="1" bandRow="1">
                <a:tableStyleId>{5940675A-B579-460E-94D1-54222C63F5DA}</a:tableStyleId>
              </a:tblPr>
              <a:tblGrid>
                <a:gridCol w="1479504"/>
                <a:gridCol w="1930268"/>
                <a:gridCol w="5277028"/>
              </a:tblGrid>
              <a:tr h="873001">
                <a:tc gridSpan="3">
                  <a:txBody>
                    <a:bodyPr/>
                    <a:lstStyle/>
                    <a:p>
                      <a:pPr algn="ctr"/>
                      <a:endParaRPr lang="en-US" sz="2400" b="1" dirty="0" smtClean="0"/>
                    </a:p>
                    <a:p>
                      <a:pPr algn="ctr"/>
                      <a:r>
                        <a:rPr lang="en-US" sz="2800" b="1" dirty="0" smtClean="0"/>
                        <a:t>#5:  Editing</a:t>
                      </a:r>
                      <a:endParaRPr lang="en-US" sz="2800" b="1" dirty="0"/>
                    </a:p>
                  </a:txBody>
                  <a:tcPr marT="45718" marB="45718"/>
                </a:tc>
                <a:tc hMerge="1">
                  <a:txBody>
                    <a:bodyPr/>
                    <a:lstStyle/>
                    <a:p>
                      <a:endParaRPr lang="en-US"/>
                    </a:p>
                  </a:txBody>
                  <a:tcPr/>
                </a:tc>
                <a:tc hMerge="1">
                  <a:txBody>
                    <a:bodyPr/>
                    <a:lstStyle/>
                    <a:p>
                      <a:endParaRPr lang="en-US" dirty="0"/>
                    </a:p>
                  </a:txBody>
                  <a:tcPr/>
                </a:tc>
              </a:tr>
              <a:tr h="617590">
                <a:tc>
                  <a:txBody>
                    <a:bodyPr/>
                    <a:lstStyle/>
                    <a:p>
                      <a:r>
                        <a:rPr lang="en-US" sz="2400" dirty="0" smtClean="0"/>
                        <a:t>6</a:t>
                      </a:r>
                      <a:r>
                        <a:rPr lang="en-US" sz="2400" baseline="30000" dirty="0" smtClean="0"/>
                        <a:t>th</a:t>
                      </a:r>
                      <a:endParaRPr lang="en-US" sz="2400" dirty="0"/>
                    </a:p>
                  </a:txBody>
                  <a:tcPr marT="45718" marB="45718"/>
                </a:tc>
                <a:tc rowSpan="5">
                  <a:txBody>
                    <a:bodyPr/>
                    <a:lstStyle/>
                    <a:p>
                      <a:endParaRPr lang="en-US" sz="2400" dirty="0"/>
                    </a:p>
                  </a:txBody>
                  <a:tcPr marT="45718" marB="45718"/>
                </a:tc>
                <a:tc rowSpan="5">
                  <a:txBody>
                    <a:bodyPr/>
                    <a:lstStyle/>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lgn="l">
                        <a:buFont typeface="Arial" pitchFamily="34" charset="0"/>
                        <a:buChar char="•"/>
                      </a:pPr>
                      <a:r>
                        <a:rPr lang="en-US" sz="2400" baseline="0" dirty="0" smtClean="0"/>
                        <a:t>Use planning, revising, editing, and rewriting techniques to develop and strengthen writing as needed</a:t>
                      </a:r>
                    </a:p>
                    <a:p>
                      <a:pPr marL="285750" indent="-285750" algn="l">
                        <a:buFont typeface="Arial" pitchFamily="34" charset="0"/>
                        <a:buChar char="•"/>
                      </a:pPr>
                      <a:endParaRPr lang="en-US" sz="2400" baseline="0" dirty="0" smtClean="0"/>
                    </a:p>
                    <a:p>
                      <a:pPr marL="285750" indent="-285750" algn="l">
                        <a:buFont typeface="Arial" pitchFamily="34" charset="0"/>
                        <a:buChar char="•"/>
                      </a:pPr>
                      <a:r>
                        <a:rPr lang="en-US" sz="2400" baseline="0" dirty="0" smtClean="0"/>
                        <a:t>Show command of grade level Language standards #1-3 when editing for conventions (ELA teachers)</a:t>
                      </a:r>
                    </a:p>
                    <a:p>
                      <a:pPr marL="285750" indent="-285750" algn="l">
                        <a:buFont typeface="Arial" pitchFamily="34" charset="0"/>
                        <a:buChar char="•"/>
                      </a:pPr>
                      <a:endParaRPr lang="en-US" sz="2400" baseline="0" dirty="0" smtClean="0"/>
                    </a:p>
                    <a:p>
                      <a:pPr marL="285750" indent="-285750" algn="l">
                        <a:buFont typeface="Arial" pitchFamily="34" charset="0"/>
                        <a:buChar char="•"/>
                      </a:pPr>
                      <a:endParaRPr lang="en-US" sz="2400" baseline="0" dirty="0" smtClean="0"/>
                    </a:p>
                    <a:p>
                      <a:pPr marL="285750" indent="-285750" algn="l">
                        <a:buFont typeface="Arial" pitchFamily="34" charset="0"/>
                        <a:buChar char="•"/>
                      </a:pPr>
                      <a:endParaRPr lang="en-US" sz="2400" baseline="0" dirty="0" smtClean="0"/>
                    </a:p>
                    <a:p>
                      <a:pPr marL="285750" indent="-285750" algn="l">
                        <a:buFont typeface="Arial" pitchFamily="34" charset="0"/>
                        <a:buChar char="•"/>
                      </a:pPr>
                      <a:endParaRPr lang="en-US" sz="2400" dirty="0" smtClean="0"/>
                    </a:p>
                  </a:txBody>
                  <a:tcPr marT="45718" marB="45718"/>
                </a:tc>
              </a:tr>
              <a:tr h="617590">
                <a:tc>
                  <a:txBody>
                    <a:bodyPr/>
                    <a:lstStyle/>
                    <a:p>
                      <a:r>
                        <a:rPr lang="en-US" sz="2400" dirty="0" smtClean="0"/>
                        <a:t>7</a:t>
                      </a:r>
                      <a:r>
                        <a:rPr lang="en-US" sz="2400" baseline="30000" dirty="0" smtClean="0"/>
                        <a:t>th</a:t>
                      </a:r>
                      <a:endParaRPr lang="en-US" sz="2400" dirty="0"/>
                    </a:p>
                  </a:txBody>
                  <a:tcPr marT="45718" marB="45718"/>
                </a:tc>
                <a:tc vMerge="1">
                  <a:txBody>
                    <a:bodyPr/>
                    <a:lstStyle/>
                    <a:p>
                      <a:endParaRPr lang="en-US" sz="2400" dirty="0"/>
                    </a:p>
                  </a:txBody>
                  <a:tcPr/>
                </a:tc>
                <a:tc vMerge="1">
                  <a:txBody>
                    <a:bodyPr/>
                    <a:lstStyle/>
                    <a:p>
                      <a:endParaRPr lang="en-US" dirty="0"/>
                    </a:p>
                  </a:txBody>
                  <a:tcPr/>
                </a:tc>
              </a:tr>
              <a:tr h="617590">
                <a:tc>
                  <a:txBody>
                    <a:bodyPr/>
                    <a:lstStyle/>
                    <a:p>
                      <a:r>
                        <a:rPr lang="en-US" sz="2400" dirty="0" smtClean="0"/>
                        <a:t>8</a:t>
                      </a:r>
                      <a:r>
                        <a:rPr lang="en-US" sz="2400" baseline="30000" dirty="0" smtClean="0"/>
                        <a:t>th</a:t>
                      </a:r>
                      <a:endParaRPr lang="en-US" sz="2400" dirty="0"/>
                    </a:p>
                  </a:txBody>
                  <a:tcPr marT="45718" marB="45718"/>
                </a:tc>
                <a:tc vMerge="1">
                  <a:txBody>
                    <a:bodyPr/>
                    <a:lstStyle/>
                    <a:p>
                      <a:endParaRPr lang="en-US" sz="2400" dirty="0"/>
                    </a:p>
                  </a:txBody>
                  <a:tcPr/>
                </a:tc>
                <a:tc vMerge="1">
                  <a:txBody>
                    <a:bodyPr/>
                    <a:lstStyle/>
                    <a:p>
                      <a:endParaRPr lang="en-US" dirty="0"/>
                    </a:p>
                  </a:txBody>
                  <a:tcPr/>
                </a:tc>
              </a:tr>
              <a:tr h="1126194">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18" marB="45718"/>
                </a:tc>
                <a:tc vMerge="1">
                  <a:txBody>
                    <a:bodyPr/>
                    <a:lstStyle/>
                    <a:p>
                      <a:endParaRPr lang="en-US" sz="2400" dirty="0"/>
                    </a:p>
                  </a:txBody>
                  <a:tcPr/>
                </a:tc>
                <a:tc vMerge="1">
                  <a:txBody>
                    <a:bodyPr/>
                    <a:lstStyle/>
                    <a:p>
                      <a:endParaRPr lang="en-US" dirty="0"/>
                    </a:p>
                  </a:txBody>
                  <a:tcPr/>
                </a:tc>
              </a:tr>
              <a:tr h="2259271">
                <a:tc>
                  <a:txBody>
                    <a:bodyPr/>
                    <a:lstStyle/>
                    <a:p>
                      <a:r>
                        <a:rPr lang="en-US" sz="2400" dirty="0" smtClean="0"/>
                        <a:t>11</a:t>
                      </a:r>
                      <a:r>
                        <a:rPr lang="en-US" sz="2400" baseline="30000" dirty="0" smtClean="0"/>
                        <a:t>th</a:t>
                      </a:r>
                      <a:r>
                        <a:rPr lang="en-US" sz="2400" dirty="0" smtClean="0"/>
                        <a:t>-12th</a:t>
                      </a:r>
                      <a:endParaRPr lang="en-US" sz="2400" dirty="0"/>
                    </a:p>
                  </a:txBody>
                  <a:tcPr marT="45718" marB="45718"/>
                </a:tc>
                <a:tc vMerge="1">
                  <a:txBody>
                    <a:bodyPr/>
                    <a:lstStyle/>
                    <a:p>
                      <a:endParaRPr lang="en-US" sz="2400" dirty="0"/>
                    </a:p>
                  </a:txBody>
                  <a:tcPr/>
                </a:tc>
                <a:tc vMerge="1">
                  <a:txBody>
                    <a:bodyPr/>
                    <a:lstStyle/>
                    <a:p>
                      <a:endParaRPr lang="en-US" dirty="0"/>
                    </a:p>
                  </a:txBody>
                  <a:tcPr/>
                </a:tc>
              </a:tr>
            </a:tbl>
          </a:graphicData>
        </a:graphic>
      </p:graphicFrame>
      <p:sp>
        <p:nvSpPr>
          <p:cNvPr id="3" name="Right Arrow 2"/>
          <p:cNvSpPr/>
          <p:nvPr/>
        </p:nvSpPr>
        <p:spPr>
          <a:xfrm>
            <a:off x="1828800" y="1371600"/>
            <a:ext cx="1752600" cy="45720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635669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23817289"/>
              </p:ext>
            </p:extLst>
          </p:nvPr>
        </p:nvGraphicFramePr>
        <p:xfrm>
          <a:off x="152400" y="685799"/>
          <a:ext cx="8839201" cy="5992619"/>
        </p:xfrm>
        <a:graphic>
          <a:graphicData uri="http://schemas.openxmlformats.org/drawingml/2006/table">
            <a:tbl>
              <a:tblPr firstRow="1" bandRow="1">
                <a:tableStyleId>{5940675A-B579-460E-94D1-54222C63F5DA}</a:tableStyleId>
              </a:tblPr>
              <a:tblGrid>
                <a:gridCol w="2050523"/>
                <a:gridCol w="1575213"/>
                <a:gridCol w="5213465"/>
              </a:tblGrid>
              <a:tr h="427241">
                <a:tc gridSpan="3">
                  <a:txBody>
                    <a:bodyPr/>
                    <a:lstStyle/>
                    <a:p>
                      <a:pPr algn="ctr"/>
                      <a:r>
                        <a:rPr lang="en-US" sz="2400" b="1" dirty="0" smtClean="0"/>
                        <a:t>#6:  Technology</a:t>
                      </a:r>
                      <a:r>
                        <a:rPr lang="en-US" sz="2400" b="1" baseline="0" dirty="0" smtClean="0"/>
                        <a:t> Component of Writing</a:t>
                      </a:r>
                      <a:endParaRPr lang="en-US" sz="2400" b="1" dirty="0"/>
                    </a:p>
                  </a:txBody>
                  <a:tcPr/>
                </a:tc>
                <a:tc hMerge="1">
                  <a:txBody>
                    <a:bodyPr/>
                    <a:lstStyle/>
                    <a:p>
                      <a:endParaRPr lang="en-US"/>
                    </a:p>
                  </a:txBody>
                  <a:tcPr/>
                </a:tc>
                <a:tc hMerge="1">
                  <a:txBody>
                    <a:bodyPr/>
                    <a:lstStyle/>
                    <a:p>
                      <a:endParaRPr lang="en-US" dirty="0"/>
                    </a:p>
                  </a:txBody>
                  <a:tcPr/>
                </a:tc>
              </a:tr>
              <a:tr h="655103">
                <a:tc>
                  <a:txBody>
                    <a:bodyPr/>
                    <a:lstStyle/>
                    <a:p>
                      <a:r>
                        <a:rPr lang="en-US" sz="2400" dirty="0" smtClean="0"/>
                        <a:t>6</a:t>
                      </a:r>
                      <a:r>
                        <a:rPr lang="en-US" sz="2400" baseline="30000" dirty="0" smtClean="0"/>
                        <a:t>th</a:t>
                      </a:r>
                    </a:p>
                    <a:p>
                      <a:endParaRPr lang="en-US" sz="2400" baseline="30000" dirty="0" smtClean="0"/>
                    </a:p>
                  </a:txBody>
                  <a:tcPr/>
                </a:tc>
                <a:tc rowSpan="5">
                  <a:txBody>
                    <a:bodyPr/>
                    <a:lstStyle/>
                    <a:p>
                      <a:endParaRPr lang="en-US" sz="2400" dirty="0"/>
                    </a:p>
                  </a:txBody>
                  <a:tcPr/>
                </a:tc>
                <a:tc rowSpan="5">
                  <a:txBody>
                    <a:bodyPr/>
                    <a:lstStyle/>
                    <a:p>
                      <a:pPr marL="0" indent="0">
                        <a:buFont typeface="Arial" pitchFamily="34" charset="0"/>
                        <a:buNone/>
                      </a:pPr>
                      <a:endParaRPr lang="en-US" sz="2400" dirty="0" smtClean="0"/>
                    </a:p>
                    <a:p>
                      <a:pPr marL="285750" indent="-285750" algn="l">
                        <a:buFont typeface="Arial" pitchFamily="34" charset="0"/>
                        <a:buChar char="•"/>
                      </a:pPr>
                      <a:r>
                        <a:rPr lang="en-US" sz="2400" baseline="0" dirty="0" smtClean="0"/>
                        <a:t>Demonstrate use of technology (including Internet) to produce, publish, and update individual and shared writing projects</a:t>
                      </a:r>
                    </a:p>
                    <a:p>
                      <a:pPr marL="285750" indent="-285750" algn="l">
                        <a:buFont typeface="Arial" pitchFamily="34" charset="0"/>
                        <a:buChar char="•"/>
                      </a:pPr>
                      <a:endParaRPr lang="en-US" sz="2400" baseline="0" dirty="0" smtClean="0"/>
                    </a:p>
                    <a:p>
                      <a:pPr marL="285750" indent="-285750" algn="l">
                        <a:buFont typeface="Arial" pitchFamily="34" charset="0"/>
                        <a:buChar char="•"/>
                      </a:pPr>
                      <a:r>
                        <a:rPr lang="en-US" sz="2400" baseline="0" dirty="0" smtClean="0"/>
                        <a:t>Show ability to use technology to “link to” and “cite sources” in writing</a:t>
                      </a:r>
                    </a:p>
                    <a:p>
                      <a:pPr marL="285750" indent="-285750" algn="l">
                        <a:buFont typeface="Arial" pitchFamily="34" charset="0"/>
                        <a:buChar char="•"/>
                      </a:pPr>
                      <a:endParaRPr lang="en-US" sz="2400" baseline="0" dirty="0" smtClean="0"/>
                    </a:p>
                    <a:p>
                      <a:pPr marL="285750" indent="-285750" algn="l">
                        <a:buFont typeface="Arial" pitchFamily="34" charset="0"/>
                        <a:buChar char="•"/>
                      </a:pPr>
                      <a:r>
                        <a:rPr lang="en-US" sz="2400" baseline="0" dirty="0" smtClean="0"/>
                        <a:t>6</a:t>
                      </a:r>
                      <a:r>
                        <a:rPr lang="en-US" sz="2400" baseline="30000" dirty="0" smtClean="0"/>
                        <a:t>th</a:t>
                      </a:r>
                      <a:r>
                        <a:rPr lang="en-US" sz="2400" baseline="0" dirty="0" smtClean="0"/>
                        <a:t> grade:  demonstrate sufficient command of keyboarding skills to type a minimum of 3 pages in a single sitting</a:t>
                      </a:r>
                    </a:p>
                  </a:txBody>
                  <a:tcPr/>
                </a:tc>
              </a:tr>
              <a:tr h="882965">
                <a:tc>
                  <a:txBody>
                    <a:bodyPr/>
                    <a:lstStyle/>
                    <a:p>
                      <a:r>
                        <a:rPr lang="en-US" sz="2400" dirty="0" smtClean="0"/>
                        <a:t>7</a:t>
                      </a:r>
                      <a:r>
                        <a:rPr lang="en-US" sz="2400" baseline="30000" dirty="0" smtClean="0"/>
                        <a:t>th</a:t>
                      </a:r>
                    </a:p>
                    <a:p>
                      <a:endParaRPr lang="en-US" sz="2400" baseline="30000" dirty="0" smtClean="0"/>
                    </a:p>
                    <a:p>
                      <a:endParaRPr lang="en-US" sz="2400" baseline="30000" dirty="0" smtClean="0"/>
                    </a:p>
                  </a:txBody>
                  <a:tcPr/>
                </a:tc>
                <a:tc vMerge="1">
                  <a:txBody>
                    <a:bodyPr/>
                    <a:lstStyle/>
                    <a:p>
                      <a:endParaRPr lang="en-US" sz="2400" dirty="0"/>
                    </a:p>
                  </a:txBody>
                  <a:tcPr/>
                </a:tc>
                <a:tc vMerge="1">
                  <a:txBody>
                    <a:bodyPr/>
                    <a:lstStyle/>
                    <a:p>
                      <a:endParaRPr lang="en-US" dirty="0"/>
                    </a:p>
                  </a:txBody>
                  <a:tcPr/>
                </a:tc>
              </a:tr>
              <a:tr h="882965">
                <a:tc>
                  <a:txBody>
                    <a:bodyPr/>
                    <a:lstStyle/>
                    <a:p>
                      <a:r>
                        <a:rPr lang="en-US" sz="2400" dirty="0" smtClean="0"/>
                        <a:t>8</a:t>
                      </a:r>
                      <a:r>
                        <a:rPr lang="en-US" sz="2400" baseline="30000" dirty="0" smtClean="0"/>
                        <a:t>th</a:t>
                      </a:r>
                    </a:p>
                    <a:p>
                      <a:endParaRPr lang="en-US" sz="2400" baseline="30000" dirty="0" smtClean="0"/>
                    </a:p>
                    <a:p>
                      <a:endParaRPr lang="en-US" sz="2400" baseline="30000" dirty="0" smtClean="0"/>
                    </a:p>
                  </a:txBody>
                  <a:tcPr/>
                </a:tc>
                <a:tc vMerge="1">
                  <a:txBody>
                    <a:bodyPr/>
                    <a:lstStyle/>
                    <a:p>
                      <a:endParaRPr lang="en-US" sz="2400" dirty="0"/>
                    </a:p>
                  </a:txBody>
                  <a:tcPr/>
                </a:tc>
                <a:tc vMerge="1">
                  <a:txBody>
                    <a:bodyPr/>
                    <a:lstStyle/>
                    <a:p>
                      <a:endParaRPr lang="en-US" dirty="0"/>
                    </a:p>
                  </a:txBody>
                  <a:tcPr/>
                </a:tc>
              </a:tr>
              <a:tr h="1110827">
                <a:tc>
                  <a:txBody>
                    <a:bodyPr/>
                    <a:lstStyle/>
                    <a:p>
                      <a:r>
                        <a:rPr lang="en-US" sz="2400" dirty="0" smtClean="0"/>
                        <a:t>9</a:t>
                      </a:r>
                      <a:r>
                        <a:rPr lang="en-US" sz="2400" baseline="30000" dirty="0" smtClean="0"/>
                        <a:t>th</a:t>
                      </a:r>
                      <a:r>
                        <a:rPr lang="en-US" sz="2400" dirty="0" smtClean="0"/>
                        <a:t>-10</a:t>
                      </a:r>
                      <a:r>
                        <a:rPr lang="en-US" sz="2400" baseline="30000" dirty="0" smtClean="0"/>
                        <a:t>th</a:t>
                      </a:r>
                    </a:p>
                    <a:p>
                      <a:endParaRPr lang="en-US" sz="2400" baseline="30000" dirty="0" smtClean="0"/>
                    </a:p>
                    <a:p>
                      <a:endParaRPr lang="en-US" sz="2400" baseline="30000" dirty="0" smtClean="0"/>
                    </a:p>
                    <a:p>
                      <a:endParaRPr lang="en-US" sz="2400" baseline="30000" dirty="0" smtClean="0"/>
                    </a:p>
                  </a:txBody>
                  <a:tcPr/>
                </a:tc>
                <a:tc vMerge="1">
                  <a:txBody>
                    <a:bodyPr/>
                    <a:lstStyle/>
                    <a:p>
                      <a:endParaRPr lang="en-US" sz="2400" dirty="0"/>
                    </a:p>
                  </a:txBody>
                  <a:tcPr/>
                </a:tc>
                <a:tc vMerge="1">
                  <a:txBody>
                    <a:bodyPr/>
                    <a:lstStyle/>
                    <a:p>
                      <a:endParaRPr lang="en-US" dirty="0"/>
                    </a:p>
                  </a:txBody>
                  <a:tcPr/>
                </a:tc>
              </a:tr>
              <a:tr h="1755899">
                <a:tc>
                  <a:txBody>
                    <a:bodyPr/>
                    <a:lstStyle/>
                    <a:p>
                      <a:r>
                        <a:rPr lang="en-US" sz="2400" dirty="0" smtClean="0"/>
                        <a:t>11</a:t>
                      </a:r>
                      <a:r>
                        <a:rPr lang="en-US" sz="2400" baseline="30000" dirty="0" smtClean="0"/>
                        <a:t>th</a:t>
                      </a:r>
                      <a:r>
                        <a:rPr lang="en-US" sz="2400" dirty="0" smtClean="0"/>
                        <a:t>-12</a:t>
                      </a:r>
                      <a:r>
                        <a:rPr lang="en-US" sz="2400" baseline="30000" dirty="0" smtClean="0"/>
                        <a:t>th</a:t>
                      </a:r>
                      <a:r>
                        <a:rPr lang="en-US" sz="2400" baseline="0" dirty="0" smtClean="0"/>
                        <a:t> </a:t>
                      </a:r>
                    </a:p>
                  </a:txBody>
                  <a:tcPr/>
                </a:tc>
                <a:tc vMerge="1">
                  <a:txBody>
                    <a:bodyPr/>
                    <a:lstStyle/>
                    <a:p>
                      <a:endParaRPr lang="en-US" sz="2400" dirty="0"/>
                    </a:p>
                  </a:txBody>
                  <a:tcPr/>
                </a:tc>
                <a:tc vMerge="1">
                  <a:txBody>
                    <a:bodyPr/>
                    <a:lstStyle/>
                    <a:p>
                      <a:endParaRPr lang="en-US" dirty="0"/>
                    </a:p>
                  </a:txBody>
                  <a:tcPr/>
                </a:tc>
              </a:tr>
            </a:tbl>
          </a:graphicData>
        </a:graphic>
      </p:graphicFrame>
      <p:sp>
        <p:nvSpPr>
          <p:cNvPr id="3" name="Right Arrow 2"/>
          <p:cNvSpPr/>
          <p:nvPr/>
        </p:nvSpPr>
        <p:spPr>
          <a:xfrm>
            <a:off x="2247900" y="1219200"/>
            <a:ext cx="1524000" cy="54864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9877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77780830"/>
              </p:ext>
            </p:extLst>
          </p:nvPr>
        </p:nvGraphicFramePr>
        <p:xfrm>
          <a:off x="533400" y="1536700"/>
          <a:ext cx="8153400" cy="4829176"/>
        </p:xfrm>
        <a:graphic>
          <a:graphicData uri="http://schemas.openxmlformats.org/drawingml/2006/table">
            <a:tbl>
              <a:tblPr firstRow="1" bandRow="1">
                <a:tableStyleId>{5940675A-B579-460E-94D1-54222C63F5DA}</a:tableStyleId>
              </a:tblPr>
              <a:tblGrid>
                <a:gridCol w="1388657"/>
                <a:gridCol w="1388657"/>
                <a:gridCol w="5376086"/>
              </a:tblGrid>
              <a:tr h="457242">
                <a:tc gridSpan="3">
                  <a:txBody>
                    <a:bodyPr/>
                    <a:lstStyle/>
                    <a:p>
                      <a:pPr algn="ctr"/>
                      <a:r>
                        <a:rPr lang="en-US" sz="2400" b="1" dirty="0" smtClean="0"/>
                        <a:t>#7:  Research</a:t>
                      </a:r>
                      <a:r>
                        <a:rPr lang="en-US" sz="2400" b="1" baseline="0" dirty="0" smtClean="0"/>
                        <a:t> Projects</a:t>
                      </a:r>
                      <a:endParaRPr lang="en-US" sz="2400" b="1" dirty="0"/>
                    </a:p>
                  </a:txBody>
                  <a:tcPr marT="45724" marB="45724"/>
                </a:tc>
                <a:tc hMerge="1">
                  <a:txBody>
                    <a:bodyPr/>
                    <a:lstStyle/>
                    <a:p>
                      <a:endParaRPr lang="en-US"/>
                    </a:p>
                  </a:txBody>
                  <a:tcPr/>
                </a:tc>
                <a:tc hMerge="1">
                  <a:txBody>
                    <a:bodyPr/>
                    <a:lstStyle/>
                    <a:p>
                      <a:endParaRPr lang="en-US" dirty="0"/>
                    </a:p>
                  </a:txBody>
                  <a:tcPr/>
                </a:tc>
              </a:tr>
              <a:tr h="657724">
                <a:tc>
                  <a:txBody>
                    <a:bodyPr/>
                    <a:lstStyle/>
                    <a:p>
                      <a:r>
                        <a:rPr lang="en-US" sz="2400" dirty="0" smtClean="0"/>
                        <a:t>6</a:t>
                      </a:r>
                      <a:r>
                        <a:rPr lang="en-US" sz="2400" baseline="30000" dirty="0" smtClean="0"/>
                        <a:t>th</a:t>
                      </a:r>
                      <a:endParaRPr lang="en-US" sz="2400" dirty="0"/>
                    </a:p>
                  </a:txBody>
                  <a:tcPr marT="45724" marB="45724"/>
                </a:tc>
                <a:tc rowSpan="5">
                  <a:txBody>
                    <a:bodyPr/>
                    <a:lstStyle/>
                    <a:p>
                      <a:endParaRPr lang="en-US" sz="2400" dirty="0"/>
                    </a:p>
                  </a:txBody>
                  <a:tcPr marT="45724" marB="45724"/>
                </a:tc>
                <a:tc rowSpan="5">
                  <a:txBody>
                    <a:bodyPr/>
                    <a:lstStyle/>
                    <a:p>
                      <a:pPr marL="0" indent="0">
                        <a:buFont typeface="Arial" pitchFamily="34" charset="0"/>
                        <a:buNone/>
                      </a:pPr>
                      <a:endParaRPr lang="en-US" sz="2400" dirty="0" smtClean="0"/>
                    </a:p>
                    <a:p>
                      <a:pPr marL="285750" indent="-285750" algn="l">
                        <a:buFont typeface="Arial" pitchFamily="34" charset="0"/>
                        <a:buChar char="•"/>
                      </a:pPr>
                      <a:r>
                        <a:rPr lang="en-US" sz="2400" dirty="0" smtClean="0"/>
                        <a:t>Conduct short research projects to answer</a:t>
                      </a:r>
                      <a:r>
                        <a:rPr lang="en-US" sz="2400" baseline="0" dirty="0" smtClean="0"/>
                        <a:t> a question</a:t>
                      </a:r>
                    </a:p>
                    <a:p>
                      <a:pPr marL="285750" indent="-285750" algn="l">
                        <a:buFont typeface="Arial" pitchFamily="34" charset="0"/>
                        <a:buChar char="•"/>
                      </a:pPr>
                      <a:r>
                        <a:rPr lang="en-US" sz="2400" baseline="0" dirty="0" smtClean="0"/>
                        <a:t>Use several sources</a:t>
                      </a:r>
                    </a:p>
                    <a:p>
                      <a:pPr marL="285750" indent="-285750" algn="l">
                        <a:buFont typeface="Arial" pitchFamily="34" charset="0"/>
                        <a:buChar char="•"/>
                      </a:pPr>
                      <a:r>
                        <a:rPr lang="en-US" sz="2400" baseline="0" dirty="0" smtClean="0"/>
                        <a:t>Demonstrate understanding of subject under investigation</a:t>
                      </a:r>
                    </a:p>
                    <a:p>
                      <a:pPr marL="285750" indent="-285750" algn="l">
                        <a:buFont typeface="Arial" pitchFamily="34" charset="0"/>
                        <a:buChar char="•"/>
                      </a:pPr>
                      <a:r>
                        <a:rPr lang="en-US" sz="2400" baseline="0" dirty="0" smtClean="0"/>
                        <a:t>Generate additional related, focused questions that allow for further research and investigation (Grade 7-12)</a:t>
                      </a:r>
                      <a:endParaRPr lang="en-US" sz="2400" dirty="0" smtClean="0"/>
                    </a:p>
                  </a:txBody>
                  <a:tcPr marT="45724" marB="45724"/>
                </a:tc>
              </a:tr>
              <a:tr h="657724">
                <a:tc>
                  <a:txBody>
                    <a:bodyPr/>
                    <a:lstStyle/>
                    <a:p>
                      <a:r>
                        <a:rPr lang="en-US" sz="2400" dirty="0" smtClean="0"/>
                        <a:t>7</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657724">
                <a:tc>
                  <a:txBody>
                    <a:bodyPr/>
                    <a:lstStyle/>
                    <a:p>
                      <a:r>
                        <a:rPr lang="en-US" sz="2400" dirty="0" smtClean="0"/>
                        <a:t>8</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11</a:t>
                      </a:r>
                      <a:r>
                        <a:rPr lang="en-US" sz="2400" baseline="30000" dirty="0" smtClean="0"/>
                        <a:t>th</a:t>
                      </a:r>
                      <a:r>
                        <a:rPr lang="en-US" sz="2400" dirty="0" smtClean="0"/>
                        <a:t>-12th</a:t>
                      </a:r>
                      <a:endParaRPr lang="en-US" sz="2400" dirty="0"/>
                    </a:p>
                  </a:txBody>
                  <a:tcPr marT="45724" marB="45724"/>
                </a:tc>
                <a:tc vMerge="1">
                  <a:txBody>
                    <a:bodyPr/>
                    <a:lstStyle/>
                    <a:p>
                      <a:endParaRPr lang="en-US" sz="2400" dirty="0"/>
                    </a:p>
                  </a:txBody>
                  <a:tcPr/>
                </a:tc>
                <a:tc vMerge="1">
                  <a:txBody>
                    <a:bodyPr/>
                    <a:lstStyle/>
                    <a:p>
                      <a:endParaRPr lang="en-US" dirty="0"/>
                    </a:p>
                  </a:txBody>
                  <a:tcPr/>
                </a:tc>
              </a:tr>
            </a:tbl>
          </a:graphicData>
        </a:graphic>
      </p:graphicFrame>
      <p:sp>
        <p:nvSpPr>
          <p:cNvPr id="34838" name="Rectangle 2"/>
          <p:cNvSpPr>
            <a:spLocks noChangeArrowheads="1"/>
          </p:cNvSpPr>
          <p:nvPr/>
        </p:nvSpPr>
        <p:spPr bwMode="auto">
          <a:xfrm>
            <a:off x="1143000" y="244475"/>
            <a:ext cx="6629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2800" b="1" dirty="0" smtClean="0">
              <a:solidFill>
                <a:srgbClr val="000000"/>
              </a:solidFill>
              <a:latin typeface="Calibri" pitchFamily="34" charset="0"/>
            </a:endParaRPr>
          </a:p>
          <a:p>
            <a:pPr algn="ctr"/>
            <a:r>
              <a:rPr lang="en-US" sz="2800" b="1" dirty="0" smtClean="0">
                <a:solidFill>
                  <a:srgbClr val="000000"/>
                </a:solidFill>
                <a:latin typeface="Calibri" pitchFamily="34" charset="0"/>
              </a:rPr>
              <a:t>Writing </a:t>
            </a:r>
            <a:r>
              <a:rPr lang="en-US" sz="2800" b="1" dirty="0">
                <a:solidFill>
                  <a:srgbClr val="000000"/>
                </a:solidFill>
                <a:latin typeface="Calibri" pitchFamily="34" charset="0"/>
              </a:rPr>
              <a:t>Standards #7-9 focus on </a:t>
            </a:r>
          </a:p>
          <a:p>
            <a:pPr algn="ctr"/>
            <a:r>
              <a:rPr lang="en-US" sz="2800" b="1" dirty="0">
                <a:solidFill>
                  <a:srgbClr val="000000"/>
                </a:solidFill>
                <a:latin typeface="Calibri" pitchFamily="34" charset="0"/>
              </a:rPr>
              <a:t>“Research to Build and Present Knowledge”</a:t>
            </a:r>
          </a:p>
        </p:txBody>
      </p:sp>
      <p:sp>
        <p:nvSpPr>
          <p:cNvPr id="4" name="Right Arrow 3"/>
          <p:cNvSpPr/>
          <p:nvPr/>
        </p:nvSpPr>
        <p:spPr>
          <a:xfrm>
            <a:off x="1981200" y="1981200"/>
            <a:ext cx="1282700" cy="42672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51099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sz="5400" dirty="0" smtClean="0"/>
              <a:t>Purposes and Outcomes</a:t>
            </a:r>
            <a:endParaRPr lang="en-US" sz="5400" dirty="0"/>
          </a:p>
        </p:txBody>
      </p:sp>
      <p:sp>
        <p:nvSpPr>
          <p:cNvPr id="3" name="Content Placeholder 2"/>
          <p:cNvSpPr>
            <a:spLocks noGrp="1"/>
          </p:cNvSpPr>
          <p:nvPr>
            <p:ph idx="1"/>
          </p:nvPr>
        </p:nvSpPr>
        <p:spPr>
          <a:xfrm>
            <a:off x="3324224" y="1890712"/>
            <a:ext cx="5591175" cy="4038600"/>
          </a:xfrm>
        </p:spPr>
        <p:txBody>
          <a:bodyPr>
            <a:normAutofit fontScale="85000" lnSpcReduction="10000"/>
          </a:bodyPr>
          <a:lstStyle/>
          <a:p>
            <a:pPr lvl="1">
              <a:buFont typeface="Arial" pitchFamily="34" charset="0"/>
              <a:buChar char="•"/>
            </a:pPr>
            <a:r>
              <a:rPr lang="en-US" sz="4400" dirty="0" smtClean="0"/>
              <a:t>Review the 10 Writing Anchor Standards</a:t>
            </a:r>
          </a:p>
          <a:p>
            <a:pPr marL="457200" lvl="1" indent="0">
              <a:buNone/>
            </a:pPr>
            <a:endParaRPr lang="en-US" sz="4400" dirty="0" smtClean="0"/>
          </a:p>
          <a:p>
            <a:pPr lvl="1">
              <a:buFont typeface="Arial" pitchFamily="34" charset="0"/>
              <a:buChar char="•"/>
            </a:pPr>
            <a:r>
              <a:rPr lang="en-US" sz="4400" dirty="0" smtClean="0"/>
              <a:t>Share Strategies</a:t>
            </a:r>
          </a:p>
          <a:p>
            <a:pPr marL="457200" lvl="1" indent="0">
              <a:buNone/>
            </a:pPr>
            <a:endParaRPr lang="en-US" sz="4400" dirty="0" smtClean="0"/>
          </a:p>
          <a:p>
            <a:pPr lvl="1">
              <a:buFont typeface="Arial" pitchFamily="34" charset="0"/>
              <a:buChar char="•"/>
            </a:pPr>
            <a:r>
              <a:rPr lang="en-US" sz="4400" dirty="0" smtClean="0"/>
              <a:t>Share Resources</a:t>
            </a:r>
          </a:p>
          <a:p>
            <a:pPr marL="457200" lvl="1" indent="0">
              <a:buNone/>
            </a:pPr>
            <a:endParaRPr lang="en-US" dirty="0" smtClean="0"/>
          </a:p>
          <a:p>
            <a:pPr lvl="1"/>
            <a:endParaRPr lang="en-US" dirty="0" smtClean="0"/>
          </a:p>
          <a:p>
            <a:pPr lvl="1"/>
            <a:endParaRPr lang="en-US" dirty="0" smtClean="0"/>
          </a:p>
          <a:p>
            <a:pPr lvl="1"/>
            <a:endParaRPr lang="en-US" dirty="0"/>
          </a:p>
        </p:txBody>
      </p:sp>
      <p:pic>
        <p:nvPicPr>
          <p:cNvPr id="2050" name="Picture 2" descr="C:\Users\jbrown\Dropbox\pict-quotes-logo's\school work-symbol  photos\check 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309562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458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990600"/>
          <a:ext cx="8153400" cy="5303836"/>
        </p:xfrm>
        <a:graphic>
          <a:graphicData uri="http://schemas.openxmlformats.org/drawingml/2006/table">
            <a:tbl>
              <a:tblPr firstRow="1" bandRow="1">
                <a:tableStyleId>{5940675A-B579-460E-94D1-54222C63F5DA}</a:tableStyleId>
              </a:tblPr>
              <a:tblGrid>
                <a:gridCol w="1388657"/>
                <a:gridCol w="1388657"/>
                <a:gridCol w="5376086"/>
              </a:tblGrid>
              <a:tr h="457227">
                <a:tc gridSpan="3">
                  <a:txBody>
                    <a:bodyPr/>
                    <a:lstStyle/>
                    <a:p>
                      <a:pPr algn="ctr"/>
                      <a:r>
                        <a:rPr lang="en-US" sz="2400" b="1" dirty="0" smtClean="0"/>
                        <a:t>#8:  Information</a:t>
                      </a:r>
                      <a:r>
                        <a:rPr lang="en-US" sz="2400" b="1" baseline="0" dirty="0" smtClean="0"/>
                        <a:t> Collection</a:t>
                      </a:r>
                      <a:endParaRPr lang="en-US" sz="2400" b="1" dirty="0"/>
                    </a:p>
                  </a:txBody>
                  <a:tcPr marT="45723" marB="45723"/>
                </a:tc>
                <a:tc hMerge="1">
                  <a:txBody>
                    <a:bodyPr/>
                    <a:lstStyle/>
                    <a:p>
                      <a:endParaRPr lang="en-US"/>
                    </a:p>
                  </a:txBody>
                  <a:tcPr/>
                </a:tc>
                <a:tc hMerge="1">
                  <a:txBody>
                    <a:bodyPr/>
                    <a:lstStyle/>
                    <a:p>
                      <a:endParaRPr lang="en-US" dirty="0"/>
                    </a:p>
                  </a:txBody>
                  <a:tcPr/>
                </a:tc>
              </a:tr>
              <a:tr h="657703">
                <a:tc>
                  <a:txBody>
                    <a:bodyPr/>
                    <a:lstStyle/>
                    <a:p>
                      <a:r>
                        <a:rPr lang="en-US" sz="2400" dirty="0" smtClean="0"/>
                        <a:t>6</a:t>
                      </a:r>
                      <a:r>
                        <a:rPr lang="en-US" sz="2400" baseline="30000" dirty="0" smtClean="0"/>
                        <a:t>th</a:t>
                      </a:r>
                      <a:endParaRPr lang="en-US" sz="2400" dirty="0"/>
                    </a:p>
                  </a:txBody>
                  <a:tcPr marT="45723" marB="45723"/>
                </a:tc>
                <a:tc rowSpan="5">
                  <a:txBody>
                    <a:bodyPr/>
                    <a:lstStyle/>
                    <a:p>
                      <a:endParaRPr lang="en-US" sz="2400" dirty="0"/>
                    </a:p>
                  </a:txBody>
                  <a:tcPr marT="45723" marB="45723"/>
                </a:tc>
                <a:tc rowSpan="5">
                  <a:txBody>
                    <a:bodyPr/>
                    <a:lstStyle/>
                    <a:p>
                      <a:pPr marL="285750" indent="-285750">
                        <a:buFont typeface="Arial" pitchFamily="34" charset="0"/>
                        <a:buChar char="•"/>
                      </a:pPr>
                      <a:endParaRPr lang="en-US" sz="2400" dirty="0" smtClean="0"/>
                    </a:p>
                    <a:p>
                      <a:pPr marL="285750" indent="-285750" algn="l">
                        <a:buFont typeface="Arial" pitchFamily="34" charset="0"/>
                        <a:buChar char="•"/>
                      </a:pPr>
                      <a:r>
                        <a:rPr lang="en-US" sz="2400" dirty="0" smtClean="0"/>
                        <a:t>Gather information from multiple print</a:t>
                      </a:r>
                      <a:r>
                        <a:rPr lang="en-US" sz="2400" baseline="0" dirty="0" smtClean="0"/>
                        <a:t> and digital sources</a:t>
                      </a:r>
                    </a:p>
                    <a:p>
                      <a:pPr marL="285750" indent="-285750" algn="l">
                        <a:buFont typeface="Arial" pitchFamily="34" charset="0"/>
                        <a:buChar char="•"/>
                      </a:pPr>
                      <a:r>
                        <a:rPr lang="en-US" sz="2400" baseline="0" dirty="0" smtClean="0"/>
                        <a:t>Use search terms effectively</a:t>
                      </a:r>
                    </a:p>
                    <a:p>
                      <a:pPr marL="285750" indent="-285750" algn="l">
                        <a:buFont typeface="Arial" pitchFamily="34" charset="0"/>
                        <a:buChar char="•"/>
                      </a:pPr>
                      <a:r>
                        <a:rPr lang="en-US" sz="2400" baseline="0" dirty="0" smtClean="0"/>
                        <a:t>Assess credibility and accuracy of each source</a:t>
                      </a:r>
                    </a:p>
                    <a:p>
                      <a:pPr marL="285750" indent="-285750" algn="l">
                        <a:buFont typeface="Arial" pitchFamily="34" charset="0"/>
                        <a:buChar char="•"/>
                      </a:pPr>
                      <a:r>
                        <a:rPr lang="en-US" sz="2400" baseline="0" dirty="0" smtClean="0"/>
                        <a:t>Quote or paraphrase as needed (avoid plagiarism)</a:t>
                      </a:r>
                    </a:p>
                    <a:p>
                      <a:pPr marL="285750" indent="-285750" algn="l">
                        <a:buFont typeface="Arial" pitchFamily="34" charset="0"/>
                        <a:buChar char="•"/>
                      </a:pPr>
                      <a:r>
                        <a:rPr lang="en-US" sz="2400" baseline="0" dirty="0" smtClean="0"/>
                        <a:t>Provide basic bibliographic information for sources (Grade 6)</a:t>
                      </a:r>
                    </a:p>
                    <a:p>
                      <a:pPr marL="285750" indent="-285750" algn="l">
                        <a:buFont typeface="Arial" pitchFamily="34" charset="0"/>
                        <a:buChar char="•"/>
                      </a:pPr>
                      <a:r>
                        <a:rPr lang="en-US" sz="2400" baseline="0" dirty="0" smtClean="0"/>
                        <a:t>Follow a </a:t>
                      </a:r>
                      <a:r>
                        <a:rPr lang="en-US" sz="2400" i="1" baseline="0" dirty="0" smtClean="0">
                          <a:solidFill>
                            <a:srgbClr val="0070C0"/>
                          </a:solidFill>
                        </a:rPr>
                        <a:t>standard format for citation </a:t>
                      </a:r>
                      <a:r>
                        <a:rPr lang="en-US" sz="2400" baseline="0" dirty="0" smtClean="0"/>
                        <a:t>(Grades 7-12)</a:t>
                      </a:r>
                    </a:p>
                    <a:p>
                      <a:pPr marL="285750" indent="-285750" algn="l">
                        <a:buFont typeface="Arial" pitchFamily="34" charset="0"/>
                        <a:buChar char="•"/>
                      </a:pPr>
                      <a:endParaRPr lang="en-US" sz="2400" dirty="0" smtClean="0"/>
                    </a:p>
                  </a:txBody>
                  <a:tcPr marT="45723" marB="45723"/>
                </a:tc>
              </a:tr>
              <a:tr h="657703">
                <a:tc>
                  <a:txBody>
                    <a:bodyPr/>
                    <a:lstStyle/>
                    <a:p>
                      <a:r>
                        <a:rPr lang="en-US" sz="2400" dirty="0" smtClean="0"/>
                        <a:t>7</a:t>
                      </a:r>
                      <a:r>
                        <a:rPr lang="en-US" sz="2400" baseline="30000" dirty="0" smtClean="0"/>
                        <a:t>th</a:t>
                      </a:r>
                      <a:endParaRPr lang="en-US" sz="2400" dirty="0"/>
                    </a:p>
                  </a:txBody>
                  <a:tcPr marT="45723" marB="45723"/>
                </a:tc>
                <a:tc vMerge="1">
                  <a:txBody>
                    <a:bodyPr/>
                    <a:lstStyle/>
                    <a:p>
                      <a:endParaRPr lang="en-US" sz="2400" dirty="0"/>
                    </a:p>
                  </a:txBody>
                  <a:tcPr/>
                </a:tc>
                <a:tc vMerge="1">
                  <a:txBody>
                    <a:bodyPr/>
                    <a:lstStyle/>
                    <a:p>
                      <a:endParaRPr lang="en-US" dirty="0"/>
                    </a:p>
                  </a:txBody>
                  <a:tcPr/>
                </a:tc>
              </a:tr>
              <a:tr h="657703">
                <a:tc>
                  <a:txBody>
                    <a:bodyPr/>
                    <a:lstStyle/>
                    <a:p>
                      <a:r>
                        <a:rPr lang="en-US" sz="2400" dirty="0" smtClean="0"/>
                        <a:t>8</a:t>
                      </a:r>
                      <a:r>
                        <a:rPr lang="en-US" sz="2400" baseline="30000" dirty="0" smtClean="0"/>
                        <a:t>th</a:t>
                      </a:r>
                      <a:endParaRPr lang="en-US" sz="2400" dirty="0"/>
                    </a:p>
                  </a:txBody>
                  <a:tcPr marT="45723" marB="45723"/>
                </a:tc>
                <a:tc vMerge="1">
                  <a:txBody>
                    <a:bodyPr/>
                    <a:lstStyle/>
                    <a:p>
                      <a:endParaRPr lang="en-US" sz="2400" dirty="0"/>
                    </a:p>
                  </a:txBody>
                  <a:tcPr/>
                </a:tc>
                <a:tc vMerge="1">
                  <a:txBody>
                    <a:bodyPr/>
                    <a:lstStyle/>
                    <a:p>
                      <a:endParaRPr lang="en-US" dirty="0"/>
                    </a:p>
                  </a:txBody>
                  <a:tcPr/>
                </a:tc>
              </a:tr>
              <a:tr h="1199343">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23" marB="45723"/>
                </a:tc>
                <a:tc vMerge="1">
                  <a:txBody>
                    <a:bodyPr/>
                    <a:lstStyle/>
                    <a:p>
                      <a:endParaRPr lang="en-US" sz="2400" dirty="0"/>
                    </a:p>
                  </a:txBody>
                  <a:tcPr/>
                </a:tc>
                <a:tc vMerge="1">
                  <a:txBody>
                    <a:bodyPr/>
                    <a:lstStyle/>
                    <a:p>
                      <a:endParaRPr lang="en-US" dirty="0"/>
                    </a:p>
                  </a:txBody>
                  <a:tcPr/>
                </a:tc>
              </a:tr>
              <a:tr h="1674157">
                <a:tc>
                  <a:txBody>
                    <a:bodyPr/>
                    <a:lstStyle/>
                    <a:p>
                      <a:r>
                        <a:rPr lang="en-US" sz="2400" dirty="0" smtClean="0"/>
                        <a:t>11</a:t>
                      </a:r>
                      <a:r>
                        <a:rPr lang="en-US" sz="2400" baseline="30000" dirty="0" smtClean="0"/>
                        <a:t>th</a:t>
                      </a:r>
                      <a:r>
                        <a:rPr lang="en-US" sz="2400" dirty="0" smtClean="0"/>
                        <a:t>-12th</a:t>
                      </a:r>
                      <a:endParaRPr lang="en-US" sz="2400" dirty="0"/>
                    </a:p>
                  </a:txBody>
                  <a:tcPr marT="45723" marB="45723"/>
                </a:tc>
                <a:tc vMerge="1">
                  <a:txBody>
                    <a:bodyPr/>
                    <a:lstStyle/>
                    <a:p>
                      <a:endParaRPr lang="en-US" sz="2400" dirty="0"/>
                    </a:p>
                  </a:txBody>
                  <a:tcPr/>
                </a:tc>
                <a:tc vMerge="1">
                  <a:txBody>
                    <a:bodyPr/>
                    <a:lstStyle/>
                    <a:p>
                      <a:endParaRPr lang="en-US" dirty="0"/>
                    </a:p>
                  </a:txBody>
                  <a:tcPr/>
                </a:tc>
              </a:tr>
            </a:tbl>
          </a:graphicData>
        </a:graphic>
      </p:graphicFrame>
      <p:sp>
        <p:nvSpPr>
          <p:cNvPr id="3" name="Right Arrow 2"/>
          <p:cNvSpPr/>
          <p:nvPr/>
        </p:nvSpPr>
        <p:spPr>
          <a:xfrm>
            <a:off x="1981200" y="1524000"/>
            <a:ext cx="1282700" cy="41148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93771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3710804"/>
              </p:ext>
            </p:extLst>
          </p:nvPr>
        </p:nvGraphicFramePr>
        <p:xfrm>
          <a:off x="533400" y="762001"/>
          <a:ext cx="8153400" cy="5562600"/>
        </p:xfrm>
        <a:graphic>
          <a:graphicData uri="http://schemas.openxmlformats.org/drawingml/2006/table">
            <a:tbl>
              <a:tblPr firstRow="1" bandRow="1">
                <a:tableStyleId>{5940675A-B579-460E-94D1-54222C63F5DA}</a:tableStyleId>
              </a:tblPr>
              <a:tblGrid>
                <a:gridCol w="1388657"/>
                <a:gridCol w="1388657"/>
                <a:gridCol w="5376086"/>
              </a:tblGrid>
              <a:tr h="490863">
                <a:tc gridSpan="3">
                  <a:txBody>
                    <a:bodyPr/>
                    <a:lstStyle/>
                    <a:p>
                      <a:pPr algn="ctr"/>
                      <a:r>
                        <a:rPr lang="en-US" sz="2400" b="1" dirty="0" smtClean="0"/>
                        <a:t>#9:  Supporting</a:t>
                      </a:r>
                      <a:r>
                        <a:rPr lang="en-US" sz="2400" b="1" baseline="0" dirty="0" smtClean="0"/>
                        <a:t> Claims with Evidence</a:t>
                      </a:r>
                      <a:endParaRPr lang="en-US" sz="2400" b="1" dirty="0"/>
                    </a:p>
                  </a:txBody>
                  <a:tcPr marT="45724" marB="45724"/>
                </a:tc>
                <a:tc hMerge="1">
                  <a:txBody>
                    <a:bodyPr/>
                    <a:lstStyle/>
                    <a:p>
                      <a:endParaRPr lang="en-US"/>
                    </a:p>
                  </a:txBody>
                  <a:tcPr/>
                </a:tc>
                <a:tc hMerge="1">
                  <a:txBody>
                    <a:bodyPr/>
                    <a:lstStyle/>
                    <a:p>
                      <a:endParaRPr lang="en-US" dirty="0"/>
                    </a:p>
                  </a:txBody>
                  <a:tcPr/>
                </a:tc>
              </a:tr>
              <a:tr h="706086">
                <a:tc>
                  <a:txBody>
                    <a:bodyPr/>
                    <a:lstStyle/>
                    <a:p>
                      <a:r>
                        <a:rPr lang="en-US" sz="2400" dirty="0" smtClean="0"/>
                        <a:t>6</a:t>
                      </a:r>
                      <a:r>
                        <a:rPr lang="en-US" sz="2400" baseline="30000" dirty="0" smtClean="0"/>
                        <a:t>th</a:t>
                      </a:r>
                      <a:endParaRPr lang="en-US" sz="2400" dirty="0"/>
                    </a:p>
                  </a:txBody>
                  <a:tcPr marT="45724" marB="45724"/>
                </a:tc>
                <a:tc rowSpan="5">
                  <a:txBody>
                    <a:bodyPr/>
                    <a:lstStyle/>
                    <a:p>
                      <a:endParaRPr lang="en-US" sz="2400" dirty="0"/>
                    </a:p>
                  </a:txBody>
                  <a:tcPr marT="45724" marB="45724"/>
                </a:tc>
                <a:tc rowSpan="5">
                  <a:txBody>
                    <a:bodyPr/>
                    <a:lstStyle/>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lgn="l">
                        <a:buFont typeface="Arial" pitchFamily="34" charset="0"/>
                        <a:buChar char="•"/>
                      </a:pPr>
                      <a:r>
                        <a:rPr lang="en-US" sz="2400" dirty="0" smtClean="0"/>
                        <a:t>Draw</a:t>
                      </a:r>
                      <a:r>
                        <a:rPr lang="en-US" sz="2400" baseline="0" dirty="0" smtClean="0"/>
                        <a:t> evidence from literary or informational texts to support analysis, reflection, and research (apply appropriate grade level reading standards to literature and literary nonfiction).</a:t>
                      </a:r>
                    </a:p>
                    <a:p>
                      <a:pPr marL="285750" indent="-285750" algn="l">
                        <a:buFont typeface="Arial" pitchFamily="34" charset="0"/>
                        <a:buChar char="•"/>
                      </a:pPr>
                      <a:endParaRPr lang="en-US" sz="2400" dirty="0" smtClean="0"/>
                    </a:p>
                  </a:txBody>
                  <a:tcPr marT="45724" marB="45724"/>
                </a:tc>
              </a:tr>
              <a:tr h="706086">
                <a:tc>
                  <a:txBody>
                    <a:bodyPr/>
                    <a:lstStyle/>
                    <a:p>
                      <a:r>
                        <a:rPr lang="en-US" sz="2400" dirty="0" smtClean="0"/>
                        <a:t>7</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706086">
                <a:tc>
                  <a:txBody>
                    <a:bodyPr/>
                    <a:lstStyle/>
                    <a:p>
                      <a:r>
                        <a:rPr lang="en-US" sz="2400" dirty="0" smtClean="0"/>
                        <a:t>8</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287571">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665908">
                <a:tc>
                  <a:txBody>
                    <a:bodyPr/>
                    <a:lstStyle/>
                    <a:p>
                      <a:r>
                        <a:rPr lang="en-US" sz="2400" dirty="0" smtClean="0"/>
                        <a:t>11</a:t>
                      </a:r>
                      <a:r>
                        <a:rPr lang="en-US" sz="2400" baseline="30000" dirty="0" smtClean="0"/>
                        <a:t>th</a:t>
                      </a:r>
                      <a:r>
                        <a:rPr lang="en-US" sz="2400" dirty="0" smtClean="0"/>
                        <a:t>-12th</a:t>
                      </a:r>
                      <a:endParaRPr lang="en-US" sz="2400" dirty="0"/>
                    </a:p>
                  </a:txBody>
                  <a:tcPr marT="45724" marB="45724"/>
                </a:tc>
                <a:tc vMerge="1">
                  <a:txBody>
                    <a:bodyPr/>
                    <a:lstStyle/>
                    <a:p>
                      <a:endParaRPr lang="en-US" sz="2400" dirty="0"/>
                    </a:p>
                  </a:txBody>
                  <a:tcPr/>
                </a:tc>
                <a:tc vMerge="1">
                  <a:txBody>
                    <a:bodyPr/>
                    <a:lstStyle/>
                    <a:p>
                      <a:endParaRPr lang="en-US" dirty="0"/>
                    </a:p>
                  </a:txBody>
                  <a:tcPr/>
                </a:tc>
              </a:tr>
            </a:tbl>
          </a:graphicData>
        </a:graphic>
      </p:graphicFrame>
      <p:sp>
        <p:nvSpPr>
          <p:cNvPr id="3" name="Right Arrow 2"/>
          <p:cNvSpPr/>
          <p:nvPr/>
        </p:nvSpPr>
        <p:spPr>
          <a:xfrm>
            <a:off x="1981200" y="1524000"/>
            <a:ext cx="1358900" cy="41910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555372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36700"/>
          <a:ext cx="8153400" cy="4829176"/>
        </p:xfrm>
        <a:graphic>
          <a:graphicData uri="http://schemas.openxmlformats.org/drawingml/2006/table">
            <a:tbl>
              <a:tblPr firstRow="1" bandRow="1">
                <a:tableStyleId>{5940675A-B579-460E-94D1-54222C63F5DA}</a:tableStyleId>
              </a:tblPr>
              <a:tblGrid>
                <a:gridCol w="1388657"/>
                <a:gridCol w="1388657"/>
                <a:gridCol w="5376086"/>
              </a:tblGrid>
              <a:tr h="457242">
                <a:tc gridSpan="3">
                  <a:txBody>
                    <a:bodyPr/>
                    <a:lstStyle/>
                    <a:p>
                      <a:pPr algn="ctr"/>
                      <a:r>
                        <a:rPr lang="en-US" sz="2400" b="1" dirty="0" smtClean="0"/>
                        <a:t>#10:  Writing</a:t>
                      </a:r>
                      <a:r>
                        <a:rPr lang="en-US" sz="2400" b="1" baseline="0" dirty="0" smtClean="0"/>
                        <a:t> Frequency</a:t>
                      </a:r>
                      <a:endParaRPr lang="en-US" sz="2400" b="1" dirty="0"/>
                    </a:p>
                  </a:txBody>
                  <a:tcPr marT="45724" marB="45724"/>
                </a:tc>
                <a:tc hMerge="1">
                  <a:txBody>
                    <a:bodyPr/>
                    <a:lstStyle/>
                    <a:p>
                      <a:endParaRPr lang="en-US"/>
                    </a:p>
                  </a:txBody>
                  <a:tcPr/>
                </a:tc>
                <a:tc hMerge="1">
                  <a:txBody>
                    <a:bodyPr/>
                    <a:lstStyle/>
                    <a:p>
                      <a:endParaRPr lang="en-US" dirty="0"/>
                    </a:p>
                  </a:txBody>
                  <a:tcPr/>
                </a:tc>
              </a:tr>
              <a:tr h="657724">
                <a:tc>
                  <a:txBody>
                    <a:bodyPr/>
                    <a:lstStyle/>
                    <a:p>
                      <a:r>
                        <a:rPr lang="en-US" sz="2400" dirty="0" smtClean="0"/>
                        <a:t>6</a:t>
                      </a:r>
                      <a:r>
                        <a:rPr lang="en-US" sz="2400" baseline="30000" dirty="0" smtClean="0"/>
                        <a:t>th</a:t>
                      </a:r>
                      <a:endParaRPr lang="en-US" sz="2400" dirty="0"/>
                    </a:p>
                  </a:txBody>
                  <a:tcPr marT="45724" marB="45724"/>
                </a:tc>
                <a:tc rowSpan="5">
                  <a:txBody>
                    <a:bodyPr/>
                    <a:lstStyle/>
                    <a:p>
                      <a:endParaRPr lang="en-US" sz="2400" dirty="0"/>
                    </a:p>
                  </a:txBody>
                  <a:tcPr marT="45724" marB="45724"/>
                </a:tc>
                <a:tc rowSpan="5">
                  <a:txBody>
                    <a:bodyPr/>
                    <a:lstStyle/>
                    <a:p>
                      <a:pPr marL="285750" indent="-285750">
                        <a:buFont typeface="Arial" pitchFamily="34" charset="0"/>
                        <a:buChar char="•"/>
                      </a:pPr>
                      <a:endParaRPr lang="en-US" sz="2400" dirty="0" smtClean="0"/>
                    </a:p>
                    <a:p>
                      <a:pPr marL="285750" indent="-285750">
                        <a:buFont typeface="Arial" pitchFamily="34" charset="0"/>
                        <a:buChar char="•"/>
                      </a:pPr>
                      <a:endParaRPr lang="en-US" sz="2400" dirty="0" smtClean="0"/>
                    </a:p>
                    <a:p>
                      <a:pPr marL="285750" indent="-285750" algn="l">
                        <a:buFont typeface="Arial" pitchFamily="34" charset="0"/>
                        <a:buChar char="•"/>
                      </a:pPr>
                      <a:r>
                        <a:rPr lang="en-US" sz="2400" dirty="0" smtClean="0"/>
                        <a:t>Write routinely over extended time frames (time for research, reflection,</a:t>
                      </a:r>
                      <a:r>
                        <a:rPr lang="en-US" sz="2400" baseline="0" dirty="0" smtClean="0"/>
                        <a:t> and revision) </a:t>
                      </a:r>
                      <a:r>
                        <a:rPr lang="en-US" sz="2400" dirty="0" smtClean="0"/>
                        <a:t>and</a:t>
                      </a:r>
                      <a:r>
                        <a:rPr lang="en-US" sz="2400" baseline="0" dirty="0" smtClean="0"/>
                        <a:t> shorter time frames (a single sitting or a day or two) for a range of discipline-specific tasks, purposes, and audiences.</a:t>
                      </a:r>
                      <a:endParaRPr lang="en-US" sz="2400" dirty="0" smtClean="0"/>
                    </a:p>
                  </a:txBody>
                  <a:tcPr marT="45724" marB="45724"/>
                </a:tc>
              </a:tr>
              <a:tr h="657724">
                <a:tc>
                  <a:txBody>
                    <a:bodyPr/>
                    <a:lstStyle/>
                    <a:p>
                      <a:r>
                        <a:rPr lang="en-US" sz="2400" dirty="0" smtClean="0"/>
                        <a:t>7</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657724">
                <a:tc>
                  <a:txBody>
                    <a:bodyPr/>
                    <a:lstStyle/>
                    <a:p>
                      <a:r>
                        <a:rPr lang="en-US" sz="2400" dirty="0" smtClean="0"/>
                        <a:t>8</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11</a:t>
                      </a:r>
                      <a:r>
                        <a:rPr lang="en-US" sz="2400" baseline="30000" dirty="0" smtClean="0"/>
                        <a:t>th</a:t>
                      </a:r>
                      <a:r>
                        <a:rPr lang="en-US" sz="2400" dirty="0" smtClean="0"/>
                        <a:t>-12th</a:t>
                      </a:r>
                      <a:endParaRPr lang="en-US" sz="2400" dirty="0"/>
                    </a:p>
                  </a:txBody>
                  <a:tcPr marT="45724" marB="45724"/>
                </a:tc>
                <a:tc vMerge="1">
                  <a:txBody>
                    <a:bodyPr/>
                    <a:lstStyle/>
                    <a:p>
                      <a:endParaRPr lang="en-US" sz="2400" dirty="0"/>
                    </a:p>
                  </a:txBody>
                  <a:tcPr/>
                </a:tc>
                <a:tc vMerge="1">
                  <a:txBody>
                    <a:bodyPr/>
                    <a:lstStyle/>
                    <a:p>
                      <a:endParaRPr lang="en-US" dirty="0"/>
                    </a:p>
                  </a:txBody>
                  <a:tcPr/>
                </a:tc>
              </a:tr>
            </a:tbl>
          </a:graphicData>
        </a:graphic>
      </p:graphicFrame>
      <p:sp>
        <p:nvSpPr>
          <p:cNvPr id="37910" name="Rectangle 2"/>
          <p:cNvSpPr>
            <a:spLocks noChangeArrowheads="1"/>
          </p:cNvSpPr>
          <p:nvPr/>
        </p:nvSpPr>
        <p:spPr bwMode="auto">
          <a:xfrm>
            <a:off x="1143000" y="244475"/>
            <a:ext cx="6629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2800" b="1" dirty="0" smtClean="0">
              <a:solidFill>
                <a:srgbClr val="000000"/>
              </a:solidFill>
              <a:latin typeface="Calibri" pitchFamily="34" charset="0"/>
            </a:endParaRPr>
          </a:p>
          <a:p>
            <a:pPr algn="ctr"/>
            <a:r>
              <a:rPr lang="en-US" sz="2800" b="1" dirty="0" smtClean="0">
                <a:solidFill>
                  <a:srgbClr val="000000"/>
                </a:solidFill>
                <a:latin typeface="Calibri" pitchFamily="34" charset="0"/>
              </a:rPr>
              <a:t>Writing </a:t>
            </a:r>
            <a:r>
              <a:rPr lang="en-US" sz="2800" b="1" dirty="0">
                <a:solidFill>
                  <a:srgbClr val="000000"/>
                </a:solidFill>
                <a:latin typeface="Calibri" pitchFamily="34" charset="0"/>
              </a:rPr>
              <a:t>Standard #10 focuses on </a:t>
            </a:r>
          </a:p>
          <a:p>
            <a:pPr algn="ctr"/>
            <a:r>
              <a:rPr lang="en-US" sz="2800" b="1" dirty="0">
                <a:solidFill>
                  <a:srgbClr val="000000"/>
                </a:solidFill>
                <a:latin typeface="Calibri" pitchFamily="34" charset="0"/>
              </a:rPr>
              <a:t>“Range of Writing”</a:t>
            </a:r>
          </a:p>
        </p:txBody>
      </p:sp>
      <p:sp>
        <p:nvSpPr>
          <p:cNvPr id="4" name="Right Arrow 3"/>
          <p:cNvSpPr/>
          <p:nvPr/>
        </p:nvSpPr>
        <p:spPr>
          <a:xfrm>
            <a:off x="1905000" y="2057400"/>
            <a:ext cx="1447800" cy="4191000"/>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847060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pPr algn="l"/>
            <a:r>
              <a:rPr lang="en-US" sz="2800" b="1" dirty="0" smtClean="0"/>
              <a:t>Routine Writing</a:t>
            </a:r>
            <a:endParaRPr lang="en-US" sz="2800" b="1" dirty="0"/>
          </a:p>
        </p:txBody>
      </p:sp>
      <p:sp>
        <p:nvSpPr>
          <p:cNvPr id="3" name="Content Placeholder 2"/>
          <p:cNvSpPr>
            <a:spLocks noGrp="1"/>
          </p:cNvSpPr>
          <p:nvPr>
            <p:ph idx="1"/>
          </p:nvPr>
        </p:nvSpPr>
        <p:spPr>
          <a:xfrm>
            <a:off x="457200" y="1524000"/>
            <a:ext cx="8229600" cy="4724400"/>
          </a:xfrm>
        </p:spPr>
        <p:txBody>
          <a:bodyPr/>
          <a:lstStyle/>
          <a:p>
            <a:r>
              <a:rPr lang="en-US" sz="2800" dirty="0" smtClean="0"/>
              <a:t>Notes</a:t>
            </a:r>
          </a:p>
          <a:p>
            <a:r>
              <a:rPr lang="en-US" sz="2800" dirty="0" smtClean="0"/>
              <a:t>Summaries</a:t>
            </a:r>
          </a:p>
          <a:p>
            <a:r>
              <a:rPr lang="en-US" sz="2800" dirty="0" smtClean="0"/>
              <a:t>Learning Logs</a:t>
            </a:r>
          </a:p>
          <a:p>
            <a:r>
              <a:rPr lang="en-US" sz="2800" dirty="0" smtClean="0"/>
              <a:t>Response to short </a:t>
            </a:r>
          </a:p>
          <a:p>
            <a:pPr marL="0" indent="0">
              <a:buNone/>
            </a:pPr>
            <a:r>
              <a:rPr lang="en-US" sz="2800" dirty="0" smtClean="0"/>
              <a:t>    selections</a:t>
            </a:r>
          </a:p>
          <a:p>
            <a:r>
              <a:rPr lang="en-US" sz="2800" dirty="0" smtClean="0"/>
              <a:t>Open ended questions</a:t>
            </a:r>
          </a:p>
          <a:p>
            <a:r>
              <a:rPr lang="en-US" sz="2800" dirty="0" smtClean="0"/>
              <a:t>Dual Entry Journals</a:t>
            </a:r>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57200"/>
            <a:ext cx="42672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5049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599"/>
            <a:ext cx="9144000" cy="58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0200" y="609599"/>
            <a:ext cx="5715000" cy="762001"/>
          </a:xfrm>
          <a:solidFill>
            <a:schemeClr val="bg1"/>
          </a:solidFill>
          <a:ln>
            <a:solidFill>
              <a:schemeClr val="bg1"/>
            </a:solidFill>
          </a:ln>
        </p:spPr>
        <p:txBody>
          <a:bodyPr/>
          <a:lstStyle/>
          <a:p>
            <a:r>
              <a:rPr lang="en-US" sz="2800" b="1" dirty="0" smtClean="0"/>
              <a:t>Long Term Writing</a:t>
            </a:r>
            <a:endParaRPr lang="en-US" sz="2800" b="1" dirty="0"/>
          </a:p>
        </p:txBody>
      </p:sp>
      <p:sp>
        <p:nvSpPr>
          <p:cNvPr id="3" name="Content Placeholder 2"/>
          <p:cNvSpPr>
            <a:spLocks noGrp="1"/>
          </p:cNvSpPr>
          <p:nvPr>
            <p:ph idx="1"/>
          </p:nvPr>
        </p:nvSpPr>
        <p:spPr>
          <a:xfrm>
            <a:off x="304800" y="2209800"/>
            <a:ext cx="4800600" cy="2971800"/>
          </a:xfrm>
          <a:solidFill>
            <a:schemeClr val="bg2">
              <a:lumMod val="75000"/>
            </a:schemeClr>
          </a:solidFill>
        </p:spPr>
        <p:txBody>
          <a:bodyPr/>
          <a:lstStyle/>
          <a:p>
            <a:r>
              <a:rPr lang="en-US" b="1" dirty="0" smtClean="0"/>
              <a:t>Research Projects</a:t>
            </a:r>
          </a:p>
          <a:p>
            <a:endParaRPr lang="en-US" b="1" dirty="0"/>
          </a:p>
          <a:p>
            <a:r>
              <a:rPr lang="en-US" b="1" dirty="0" smtClean="0"/>
              <a:t>Analytical Writing</a:t>
            </a:r>
          </a:p>
          <a:p>
            <a:endParaRPr lang="en-US" b="1" dirty="0"/>
          </a:p>
          <a:p>
            <a:r>
              <a:rPr lang="en-US" b="1" dirty="0" smtClean="0"/>
              <a:t>Multimedia Projects</a:t>
            </a:r>
            <a:endParaRPr lang="en-US"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4278113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sz="3600" dirty="0" smtClean="0"/>
              <a:t>Writing to Sources – English Example</a:t>
            </a:r>
            <a:endParaRPr lang="en-US" sz="3600" dirty="0"/>
          </a:p>
        </p:txBody>
      </p:sp>
      <p:sp>
        <p:nvSpPr>
          <p:cNvPr id="3" name="Text Placeholder 2"/>
          <p:cNvSpPr>
            <a:spLocks noGrp="1"/>
          </p:cNvSpPr>
          <p:nvPr>
            <p:ph type="body" idx="1"/>
          </p:nvPr>
        </p:nvSpPr>
        <p:spPr>
          <a:xfrm>
            <a:off x="457200" y="1447800"/>
            <a:ext cx="4040188" cy="457200"/>
          </a:xfrm>
        </p:spPr>
        <p:txBody>
          <a:bodyPr/>
          <a:lstStyle/>
          <a:p>
            <a:pPr algn="ctr"/>
            <a:r>
              <a:rPr lang="en-US" dirty="0" smtClean="0"/>
              <a:t>Before Common Core</a:t>
            </a:r>
            <a:endParaRPr lang="en-US" dirty="0"/>
          </a:p>
        </p:txBody>
      </p:sp>
      <p:sp>
        <p:nvSpPr>
          <p:cNvPr id="4" name="Content Placeholder 3"/>
          <p:cNvSpPr>
            <a:spLocks noGrp="1"/>
          </p:cNvSpPr>
          <p:nvPr>
            <p:ph sz="half" idx="2"/>
          </p:nvPr>
        </p:nvSpPr>
        <p:spPr>
          <a:xfrm>
            <a:off x="457200" y="1905001"/>
            <a:ext cx="4040188" cy="4221162"/>
          </a:xfrm>
        </p:spPr>
        <p:txBody>
          <a:bodyPr/>
          <a:lstStyle/>
          <a:p>
            <a:pPr marL="0" lvl="0" indent="0">
              <a:buNone/>
            </a:pPr>
            <a:r>
              <a:rPr lang="en-US" dirty="0"/>
              <a:t>Write about a time you had to make a difficult decision. Describe the situation and the heroic qualities you exhibited.</a:t>
            </a:r>
          </a:p>
          <a:p>
            <a:endParaRPr lang="en-US" dirty="0"/>
          </a:p>
        </p:txBody>
      </p:sp>
      <p:sp>
        <p:nvSpPr>
          <p:cNvPr id="5" name="Text Placeholder 4"/>
          <p:cNvSpPr>
            <a:spLocks noGrp="1"/>
          </p:cNvSpPr>
          <p:nvPr>
            <p:ph type="body" sz="quarter" idx="3"/>
          </p:nvPr>
        </p:nvSpPr>
        <p:spPr>
          <a:xfrm>
            <a:off x="4648200" y="1447800"/>
            <a:ext cx="4041775" cy="457200"/>
          </a:xfrm>
        </p:spPr>
        <p:txBody>
          <a:bodyPr/>
          <a:lstStyle/>
          <a:p>
            <a:r>
              <a:rPr lang="en-US" dirty="0" smtClean="0"/>
              <a:t>	Common Core</a:t>
            </a:r>
            <a:endParaRPr lang="en-US" dirty="0"/>
          </a:p>
        </p:txBody>
      </p:sp>
      <p:sp>
        <p:nvSpPr>
          <p:cNvPr id="6" name="Content Placeholder 5"/>
          <p:cNvSpPr>
            <a:spLocks noGrp="1"/>
          </p:cNvSpPr>
          <p:nvPr>
            <p:ph sz="quarter" idx="4"/>
          </p:nvPr>
        </p:nvSpPr>
        <p:spPr>
          <a:xfrm>
            <a:off x="4645025" y="1981201"/>
            <a:ext cx="4041775" cy="4144962"/>
          </a:xfrm>
        </p:spPr>
        <p:txBody>
          <a:bodyPr/>
          <a:lstStyle/>
          <a:p>
            <a:pPr lvl="0"/>
            <a:r>
              <a:rPr lang="en-US" sz="2000" dirty="0"/>
              <a:t>Write a critical essay in which you discuss </a:t>
            </a:r>
            <a:r>
              <a:rPr lang="en-US" sz="2000" i="1" dirty="0"/>
              <a:t>The Odyssey </a:t>
            </a:r>
            <a:r>
              <a:rPr lang="en-US" sz="2000" dirty="0"/>
              <a:t>and</a:t>
            </a:r>
            <a:r>
              <a:rPr lang="en-US" sz="2000" i="1" dirty="0"/>
              <a:t> The Lost City of Z </a:t>
            </a:r>
            <a:r>
              <a:rPr lang="en-US" sz="2000" dirty="0"/>
              <a:t>from the perspective provided in the Critical Lens. In your essay:</a:t>
            </a:r>
          </a:p>
          <a:p>
            <a:pPr lvl="1"/>
            <a:r>
              <a:rPr lang="en-US" dirty="0"/>
              <a:t>Provide a valid interpretation of the statement.</a:t>
            </a:r>
          </a:p>
          <a:p>
            <a:pPr lvl="1"/>
            <a:r>
              <a:rPr lang="en-US" dirty="0"/>
              <a:t>Agree or disagree with the statement as you’ve interpreted it.</a:t>
            </a:r>
          </a:p>
          <a:p>
            <a:pPr lvl="1"/>
            <a:r>
              <a:rPr lang="en-US" dirty="0"/>
              <a:t>Support your opinion using specific references from the two works listed above. </a:t>
            </a:r>
          </a:p>
          <a:p>
            <a:endParaRPr lang="en-US" dirty="0"/>
          </a:p>
        </p:txBody>
      </p:sp>
      <p:sp>
        <p:nvSpPr>
          <p:cNvPr id="7" name="Footer Placeholder 6"/>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8" name="Notched Right Arrow 7"/>
          <p:cNvSpPr/>
          <p:nvPr/>
        </p:nvSpPr>
        <p:spPr>
          <a:xfrm>
            <a:off x="685800" y="4210050"/>
            <a:ext cx="3352800" cy="1371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Text –Dependent  Prompt</a:t>
            </a:r>
            <a:endParaRPr lang="en-US" dirty="0"/>
          </a:p>
        </p:txBody>
      </p:sp>
    </p:spTree>
    <p:extLst>
      <p:ext uri="{BB962C8B-B14F-4D97-AF65-F5344CB8AC3E}">
        <p14:creationId xmlns:p14="http://schemas.microsoft.com/office/powerpoint/2010/main" val="582325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lstStyle/>
          <a:p>
            <a:r>
              <a:rPr lang="en-US" sz="3200" dirty="0" smtClean="0"/>
              <a:t>Writing to Sources – Social Studies Example</a:t>
            </a:r>
            <a:endParaRPr lang="en-US" sz="3200" dirty="0"/>
          </a:p>
        </p:txBody>
      </p:sp>
      <p:sp>
        <p:nvSpPr>
          <p:cNvPr id="3" name="Text Placeholder 2"/>
          <p:cNvSpPr>
            <a:spLocks noGrp="1"/>
          </p:cNvSpPr>
          <p:nvPr>
            <p:ph type="body" idx="1"/>
          </p:nvPr>
        </p:nvSpPr>
        <p:spPr>
          <a:xfrm>
            <a:off x="457200" y="1371600"/>
            <a:ext cx="4040188" cy="609600"/>
          </a:xfrm>
        </p:spPr>
        <p:txBody>
          <a:bodyPr/>
          <a:lstStyle/>
          <a:p>
            <a:pPr algn="ctr"/>
            <a:r>
              <a:rPr lang="en-US" dirty="0" smtClean="0"/>
              <a:t>Before Common Core</a:t>
            </a:r>
            <a:endParaRPr lang="en-US" dirty="0"/>
          </a:p>
        </p:txBody>
      </p:sp>
      <p:sp>
        <p:nvSpPr>
          <p:cNvPr id="4" name="Content Placeholder 3"/>
          <p:cNvSpPr>
            <a:spLocks noGrp="1"/>
          </p:cNvSpPr>
          <p:nvPr>
            <p:ph sz="half" idx="2"/>
          </p:nvPr>
        </p:nvSpPr>
        <p:spPr>
          <a:xfrm>
            <a:off x="457200" y="1981201"/>
            <a:ext cx="4040188" cy="4144962"/>
          </a:xfrm>
        </p:spPr>
        <p:txBody>
          <a:bodyPr/>
          <a:lstStyle/>
          <a:p>
            <a:pPr lvl="0"/>
            <a:r>
              <a:rPr lang="en-US" dirty="0"/>
              <a:t>Describe a time when you took action in support of something you strongly believed in.  What were the consequences of your actions?</a:t>
            </a:r>
          </a:p>
          <a:p>
            <a:endParaRPr lang="en-US" dirty="0"/>
          </a:p>
        </p:txBody>
      </p:sp>
      <p:sp>
        <p:nvSpPr>
          <p:cNvPr id="5" name="Text Placeholder 4"/>
          <p:cNvSpPr>
            <a:spLocks noGrp="1"/>
          </p:cNvSpPr>
          <p:nvPr>
            <p:ph type="body" sz="quarter" idx="3"/>
          </p:nvPr>
        </p:nvSpPr>
        <p:spPr>
          <a:xfrm>
            <a:off x="4648200" y="1371600"/>
            <a:ext cx="4041775" cy="609600"/>
          </a:xfrm>
        </p:spPr>
        <p:txBody>
          <a:bodyPr/>
          <a:lstStyle/>
          <a:p>
            <a:pPr algn="ctr"/>
            <a:r>
              <a:rPr lang="en-US" dirty="0" smtClean="0"/>
              <a:t>Common Core </a:t>
            </a:r>
            <a:endParaRPr lang="en-US" dirty="0"/>
          </a:p>
        </p:txBody>
      </p:sp>
      <p:sp>
        <p:nvSpPr>
          <p:cNvPr id="6" name="Content Placeholder 5"/>
          <p:cNvSpPr>
            <a:spLocks noGrp="1"/>
          </p:cNvSpPr>
          <p:nvPr>
            <p:ph sz="quarter" idx="4"/>
          </p:nvPr>
        </p:nvSpPr>
        <p:spPr>
          <a:xfrm>
            <a:off x="4645025" y="2057401"/>
            <a:ext cx="4041775" cy="4068762"/>
          </a:xfrm>
        </p:spPr>
        <p:txBody>
          <a:bodyPr/>
          <a:lstStyle/>
          <a:p>
            <a:pPr lvl="0"/>
            <a:r>
              <a:rPr lang="en-US" sz="2000" dirty="0"/>
              <a:t>Write a critical essay in which you discuss your understanding of John Brown from the perspective provided in the critical lens.</a:t>
            </a:r>
          </a:p>
          <a:p>
            <a:pPr lvl="1"/>
            <a:r>
              <a:rPr lang="en-US" dirty="0"/>
              <a:t>Provide a valid interpretation of the statement.</a:t>
            </a:r>
          </a:p>
          <a:p>
            <a:pPr lvl="1"/>
            <a:r>
              <a:rPr lang="en-US" dirty="0"/>
              <a:t>Agree or disagree with the statement as you’ve interpreted it.</a:t>
            </a:r>
          </a:p>
          <a:p>
            <a:pPr lvl="1"/>
            <a:r>
              <a:rPr lang="en-US" dirty="0"/>
              <a:t>Support your opinion using specific references from the two works listed above. </a:t>
            </a:r>
          </a:p>
          <a:p>
            <a:endParaRPr lang="en-US" dirty="0"/>
          </a:p>
        </p:txBody>
      </p:sp>
      <p:sp>
        <p:nvSpPr>
          <p:cNvPr id="7" name="Footer Placeholder 6"/>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1026"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4419599"/>
            <a:ext cx="340201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921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lstStyle/>
          <a:p>
            <a:r>
              <a:rPr lang="en-US" sz="3600" dirty="0" smtClean="0"/>
              <a:t>Writing to Sources – Science Example</a:t>
            </a:r>
            <a:endParaRPr lang="en-US" sz="3600" dirty="0"/>
          </a:p>
        </p:txBody>
      </p:sp>
      <p:sp>
        <p:nvSpPr>
          <p:cNvPr id="3" name="Text Placeholder 2"/>
          <p:cNvSpPr>
            <a:spLocks noGrp="1"/>
          </p:cNvSpPr>
          <p:nvPr>
            <p:ph type="body" idx="1"/>
          </p:nvPr>
        </p:nvSpPr>
        <p:spPr>
          <a:xfrm>
            <a:off x="457200" y="1447800"/>
            <a:ext cx="4040188" cy="533400"/>
          </a:xfrm>
        </p:spPr>
        <p:txBody>
          <a:bodyPr/>
          <a:lstStyle/>
          <a:p>
            <a:pPr algn="ctr"/>
            <a:r>
              <a:rPr lang="en-US" dirty="0" smtClean="0"/>
              <a:t>Before Common Core</a:t>
            </a:r>
            <a:endParaRPr lang="en-US" dirty="0"/>
          </a:p>
        </p:txBody>
      </p:sp>
      <p:sp>
        <p:nvSpPr>
          <p:cNvPr id="4" name="Content Placeholder 3"/>
          <p:cNvSpPr>
            <a:spLocks noGrp="1"/>
          </p:cNvSpPr>
          <p:nvPr>
            <p:ph sz="half" idx="2"/>
          </p:nvPr>
        </p:nvSpPr>
        <p:spPr>
          <a:xfrm>
            <a:off x="457200" y="2057401"/>
            <a:ext cx="4040188" cy="4068762"/>
          </a:xfrm>
        </p:spPr>
        <p:txBody>
          <a:bodyPr/>
          <a:lstStyle/>
          <a:p>
            <a:pPr lvl="0"/>
            <a:r>
              <a:rPr lang="en-US" dirty="0"/>
              <a:t>Describe the function of the various structures within a cell.</a:t>
            </a:r>
          </a:p>
          <a:p>
            <a:endParaRPr lang="en-US" dirty="0"/>
          </a:p>
        </p:txBody>
      </p:sp>
      <p:sp>
        <p:nvSpPr>
          <p:cNvPr id="5" name="Text Placeholder 4"/>
          <p:cNvSpPr>
            <a:spLocks noGrp="1"/>
          </p:cNvSpPr>
          <p:nvPr>
            <p:ph type="body" sz="quarter" idx="3"/>
          </p:nvPr>
        </p:nvSpPr>
        <p:spPr>
          <a:xfrm>
            <a:off x="4648200" y="1447800"/>
            <a:ext cx="4041775" cy="533400"/>
          </a:xfrm>
        </p:spPr>
        <p:txBody>
          <a:bodyPr/>
          <a:lstStyle/>
          <a:p>
            <a:pPr algn="ctr"/>
            <a:r>
              <a:rPr lang="en-US" dirty="0" smtClean="0"/>
              <a:t>Common Core</a:t>
            </a:r>
            <a:endParaRPr lang="en-US" dirty="0"/>
          </a:p>
        </p:txBody>
      </p:sp>
      <p:sp>
        <p:nvSpPr>
          <p:cNvPr id="6" name="Content Placeholder 5"/>
          <p:cNvSpPr>
            <a:spLocks noGrp="1"/>
          </p:cNvSpPr>
          <p:nvPr>
            <p:ph sz="quarter" idx="4"/>
          </p:nvPr>
        </p:nvSpPr>
        <p:spPr>
          <a:xfrm>
            <a:off x="4645025" y="2057401"/>
            <a:ext cx="4041775" cy="4068762"/>
          </a:xfrm>
        </p:spPr>
        <p:txBody>
          <a:bodyPr/>
          <a:lstStyle/>
          <a:p>
            <a:pPr lvl="0"/>
            <a:r>
              <a:rPr lang="en-US" sz="1800" dirty="0"/>
              <a:t>Select a bio ethics article to read.  Write a critical essay in which you discuss the article you have chosen and </a:t>
            </a:r>
            <a:r>
              <a:rPr lang="en-US" sz="1800" i="1" dirty="0"/>
              <a:t>The Immortal Life of Henrietta Lacks </a:t>
            </a:r>
            <a:r>
              <a:rPr lang="en-US" sz="1800" dirty="0"/>
              <a:t>from the perspective provided in the quote.</a:t>
            </a:r>
          </a:p>
          <a:p>
            <a:pPr lvl="1"/>
            <a:r>
              <a:rPr lang="en-US" dirty="0"/>
              <a:t>Provide a valid interpretation of the quote.</a:t>
            </a:r>
          </a:p>
          <a:p>
            <a:pPr lvl="1"/>
            <a:r>
              <a:rPr lang="en-US" dirty="0"/>
              <a:t>Agree or disagree with the quote as you’ve interpreted it.</a:t>
            </a:r>
          </a:p>
          <a:p>
            <a:pPr lvl="1"/>
            <a:r>
              <a:rPr lang="en-US" dirty="0"/>
              <a:t>Support your opinion using specific references from the two works listed above. </a:t>
            </a:r>
          </a:p>
          <a:p>
            <a:endParaRPr lang="en-US" dirty="0"/>
          </a:p>
        </p:txBody>
      </p:sp>
      <p:sp>
        <p:nvSpPr>
          <p:cNvPr id="7" name="Footer Placeholder 6"/>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8" name="Notched Right Arrow 7"/>
          <p:cNvSpPr/>
          <p:nvPr/>
        </p:nvSpPr>
        <p:spPr>
          <a:xfrm>
            <a:off x="762000" y="3962400"/>
            <a:ext cx="3352800" cy="137160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Text –Dependent  Prompt</a:t>
            </a:r>
            <a:endParaRPr lang="en-US" dirty="0"/>
          </a:p>
        </p:txBody>
      </p:sp>
    </p:spTree>
    <p:extLst>
      <p:ext uri="{BB962C8B-B14F-4D97-AF65-F5344CB8AC3E}">
        <p14:creationId xmlns:p14="http://schemas.microsoft.com/office/powerpoint/2010/main" val="3951476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z="4000" dirty="0" smtClean="0"/>
              <a:t>Writing From </a:t>
            </a:r>
            <a:r>
              <a:rPr lang="en-US" sz="4000" b="1" i="1" dirty="0" smtClean="0"/>
              <a:t>Sources</a:t>
            </a:r>
            <a:r>
              <a:rPr lang="en-US" sz="4000" dirty="0" smtClean="0"/>
              <a:t> Strategies</a:t>
            </a:r>
            <a:endParaRPr lang="en-US" sz="4000" dirty="0"/>
          </a:p>
        </p:txBody>
      </p:sp>
      <p:sp>
        <p:nvSpPr>
          <p:cNvPr id="3" name="Content Placeholder 2"/>
          <p:cNvSpPr>
            <a:spLocks noGrp="1"/>
          </p:cNvSpPr>
          <p:nvPr>
            <p:ph idx="1"/>
          </p:nvPr>
        </p:nvSpPr>
        <p:spPr>
          <a:xfrm>
            <a:off x="228600" y="2057400"/>
            <a:ext cx="8686800" cy="4191000"/>
          </a:xfrm>
        </p:spPr>
        <p:txBody>
          <a:bodyPr/>
          <a:lstStyle/>
          <a:p>
            <a:r>
              <a:rPr lang="en-US" dirty="0" smtClean="0"/>
              <a:t>The Snapshot Strategy – Analyzing Photos</a:t>
            </a:r>
          </a:p>
          <a:p>
            <a:pPr marL="0" indent="0">
              <a:buNone/>
            </a:pPr>
            <a:endParaRPr lang="en-US" dirty="0" smtClean="0"/>
          </a:p>
          <a:p>
            <a:pPr marL="0" indent="0">
              <a:buNone/>
            </a:pPr>
            <a:endParaRPr lang="en-US" dirty="0" smtClean="0"/>
          </a:p>
          <a:p>
            <a:r>
              <a:rPr lang="en-US" dirty="0" smtClean="0"/>
              <a:t>DBQ – Discussion Based Question</a:t>
            </a:r>
          </a:p>
          <a:p>
            <a:pPr marL="0" indent="0">
              <a:buNone/>
            </a:pPr>
            <a:endParaRPr lang="en-US" dirty="0" smtClean="0"/>
          </a:p>
          <a:p>
            <a:pPr marL="0" indent="0">
              <a:buNone/>
            </a:pPr>
            <a:endParaRPr lang="en-US" dirty="0" smtClean="0"/>
          </a:p>
          <a:p>
            <a:r>
              <a:rPr lang="en-US" dirty="0" smtClean="0"/>
              <a:t>Analysis of Paintings</a:t>
            </a:r>
          </a:p>
          <a:p>
            <a:endParaRPr lang="en-US" dirty="0"/>
          </a:p>
          <a:p>
            <a:pPr marL="0" indent="0">
              <a:buNone/>
            </a:pPr>
            <a:endParaRPr lang="en-US" dirty="0" smtClean="0"/>
          </a:p>
          <a:p>
            <a:endParaRPr lang="en-US" dirty="0" smtClean="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2356" y="2590799"/>
            <a:ext cx="1319213"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286250"/>
            <a:ext cx="1371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393" y="4970858"/>
            <a:ext cx="1090613" cy="136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652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685800"/>
            <a:ext cx="8229600" cy="685800"/>
          </a:xfrm>
        </p:spPr>
        <p:txBody>
          <a:bodyPr/>
          <a:lstStyle/>
          <a:p>
            <a:pPr eaLnBrk="1" hangingPunct="1"/>
            <a:r>
              <a:rPr lang="en-US" dirty="0" smtClean="0"/>
              <a:t>Snap Shot</a:t>
            </a:r>
          </a:p>
        </p:txBody>
      </p:sp>
      <p:sp>
        <p:nvSpPr>
          <p:cNvPr id="23555" name="Content Placeholder 2"/>
          <p:cNvSpPr>
            <a:spLocks noGrp="1"/>
          </p:cNvSpPr>
          <p:nvPr>
            <p:ph idx="1"/>
          </p:nvPr>
        </p:nvSpPr>
        <p:spPr>
          <a:xfrm>
            <a:off x="457200" y="1219200"/>
            <a:ext cx="8458200" cy="4906963"/>
          </a:xfrm>
        </p:spPr>
        <p:txBody>
          <a:bodyPr/>
          <a:lstStyle/>
          <a:p>
            <a:pPr marL="0" indent="0" eaLnBrk="1" hangingPunct="1">
              <a:buNone/>
            </a:pPr>
            <a:r>
              <a:rPr lang="en-US" dirty="0" smtClean="0"/>
              <a:t>“Snap Shot” is used to encourage students to analyze one portion of a visual document at a time before assessing the document as a whole</a:t>
            </a:r>
          </a:p>
          <a:p>
            <a:pPr lvl="1" eaLnBrk="1" hangingPunct="1"/>
            <a:r>
              <a:rPr lang="en-US" sz="2400" dirty="0" smtClean="0"/>
              <a:t>Have the visual (photo, painting, cartoon) covered on a PowerPoint slide.</a:t>
            </a:r>
          </a:p>
          <a:p>
            <a:pPr lvl="1" eaLnBrk="1" hangingPunct="1"/>
            <a:r>
              <a:rPr lang="en-US" sz="2400" dirty="0" smtClean="0"/>
              <a:t>Reveal one quarter of the image at a time.  Cover the portion before showing the next quadrant. </a:t>
            </a:r>
          </a:p>
          <a:p>
            <a:pPr lvl="1" eaLnBrk="1" hangingPunct="1"/>
            <a:r>
              <a:rPr lang="en-US" sz="2400" dirty="0" smtClean="0"/>
              <a:t> For each quadrant, have students discuss (or journal on) what they see and think.</a:t>
            </a:r>
          </a:p>
          <a:p>
            <a:pPr lvl="1" eaLnBrk="1" hangingPunct="1"/>
            <a:r>
              <a:rPr lang="en-US" sz="2400" dirty="0" smtClean="0"/>
              <a:t>Reveal and discuss (or journal on) the entire image.</a:t>
            </a:r>
          </a:p>
        </p:txBody>
      </p:sp>
    </p:spTree>
    <p:extLst>
      <p:ext uri="{BB962C8B-B14F-4D97-AF65-F5344CB8AC3E}">
        <p14:creationId xmlns:p14="http://schemas.microsoft.com/office/powerpoint/2010/main" val="382416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609600" y="838200"/>
            <a:ext cx="8229600" cy="1143000"/>
          </a:xfrm>
          <a:solidFill>
            <a:srgbClr val="FFFFFF"/>
          </a:solidFill>
          <a:ln>
            <a:solidFill>
              <a:srgbClr val="000000"/>
            </a:solidFill>
            <a:miter lim="800000"/>
            <a:headEnd/>
            <a:tailEnd/>
          </a:ln>
        </p:spPr>
        <p:txBody>
          <a:bodyPr bIns="91440" anchor="b"/>
          <a:lstStyle/>
          <a:p>
            <a:pPr eaLnBrk="1" hangingPunct="1"/>
            <a:r>
              <a:rPr lang="en-US" sz="6600" b="1" smtClean="0"/>
              <a:t>Three Text Types</a:t>
            </a:r>
          </a:p>
        </p:txBody>
      </p:sp>
      <p:pic>
        <p:nvPicPr>
          <p:cNvPr id="5124" name="Picture 3" descr="C:\Users\janine\AppData\Local\Microsoft\Windows\Temporary Internet Files\Content.IE5\YC2U0C3A\MP9004307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209800"/>
            <a:ext cx="259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Content Placeholder 2"/>
          <p:cNvSpPr>
            <a:spLocks noGrp="1"/>
          </p:cNvSpPr>
          <p:nvPr>
            <p:ph sz="quarter" idx="4294967295"/>
          </p:nvPr>
        </p:nvSpPr>
        <p:spPr>
          <a:xfrm>
            <a:off x="228600" y="2514600"/>
            <a:ext cx="6553200" cy="3733800"/>
          </a:xfrm>
        </p:spPr>
        <p:txBody>
          <a:bodyPr/>
          <a:lstStyle/>
          <a:p>
            <a:pPr marL="0" indent="0" eaLnBrk="1" hangingPunct="1"/>
            <a:r>
              <a:rPr lang="en-US" sz="4400" dirty="0" smtClean="0"/>
              <a:t> Argument/Opinion</a:t>
            </a:r>
          </a:p>
          <a:p>
            <a:pPr marL="0" indent="0" eaLnBrk="1" hangingPunct="1"/>
            <a:r>
              <a:rPr lang="en-US" sz="4400" dirty="0" smtClean="0"/>
              <a:t> Informative/Explanatory</a:t>
            </a:r>
          </a:p>
          <a:p>
            <a:pPr marL="0" indent="0" eaLnBrk="1" hangingPunct="1"/>
            <a:r>
              <a:rPr lang="en-US" sz="4400" dirty="0" smtClean="0"/>
              <a:t> Narrative</a:t>
            </a:r>
          </a:p>
          <a:p>
            <a:pPr marL="0" indent="0" eaLnBrk="1" hangingPunct="1">
              <a:buNone/>
            </a:pPr>
            <a:endParaRPr lang="en-US" sz="4400" dirty="0" smtClean="0"/>
          </a:p>
        </p:txBody>
      </p:sp>
    </p:spTree>
    <p:extLst>
      <p:ext uri="{BB962C8B-B14F-4D97-AF65-F5344CB8AC3E}">
        <p14:creationId xmlns:p14="http://schemas.microsoft.com/office/powerpoint/2010/main" val="1690362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511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57400" y="2819400"/>
            <a:ext cx="2590800" cy="2590800"/>
          </a:xfrm>
          <a:prstGeom prst="rect">
            <a:avLst/>
          </a:prstGeom>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057400" y="2819400"/>
            <a:ext cx="2819400" cy="28194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 y="838200"/>
            <a:ext cx="8458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2057400" y="2819400"/>
            <a:ext cx="2400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7400" y="5410200"/>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2819400"/>
            <a:ext cx="0" cy="259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9600" y="2819400"/>
            <a:ext cx="76200" cy="259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3450" y="2819400"/>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800600" y="5410200"/>
            <a:ext cx="2438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39000" y="2819400"/>
            <a:ext cx="0" cy="259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43450" y="2819400"/>
            <a:ext cx="57150" cy="2590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880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04800" y="609600"/>
            <a:ext cx="8534400" cy="990600"/>
          </a:xfrm>
        </p:spPr>
        <p:txBody>
          <a:bodyPr/>
          <a:lstStyle/>
          <a:p>
            <a:r>
              <a:rPr lang="en-US" dirty="0" smtClean="0"/>
              <a:t>Document Based Question - </a:t>
            </a:r>
            <a:r>
              <a:rPr lang="en-US" sz="4000" dirty="0" smtClean="0"/>
              <a:t>DBQ</a:t>
            </a:r>
          </a:p>
        </p:txBody>
      </p:sp>
      <p:sp>
        <p:nvSpPr>
          <p:cNvPr id="25603" name="Rectangle 2"/>
          <p:cNvSpPr>
            <a:spLocks noGrp="1" noChangeArrowheads="1"/>
          </p:cNvSpPr>
          <p:nvPr>
            <p:ph type="body" idx="1"/>
          </p:nvPr>
        </p:nvSpPr>
        <p:spPr>
          <a:xfrm>
            <a:off x="457200" y="1600200"/>
            <a:ext cx="8229600" cy="4525963"/>
          </a:xfrm>
        </p:spPr>
        <p:txBody>
          <a:bodyPr/>
          <a:lstStyle/>
          <a:p>
            <a:pPr marL="623888">
              <a:lnSpc>
                <a:spcPct val="80000"/>
              </a:lnSpc>
            </a:pPr>
            <a:r>
              <a:rPr lang="en-US" sz="2800" dirty="0" smtClean="0"/>
              <a:t>Using a document or collection of documents, students work to answer an overarching guiding question.  </a:t>
            </a:r>
          </a:p>
          <a:p>
            <a:pPr marL="623888">
              <a:lnSpc>
                <a:spcPct val="80000"/>
              </a:lnSpc>
            </a:pPr>
            <a:r>
              <a:rPr lang="en-US" sz="2800" dirty="0" smtClean="0"/>
              <a:t>With a collection of documents, or with beginning students, give them minor questions to help guide them. </a:t>
            </a:r>
          </a:p>
          <a:p>
            <a:pPr marL="623888">
              <a:lnSpc>
                <a:spcPct val="80000"/>
              </a:lnSpc>
            </a:pPr>
            <a:r>
              <a:rPr lang="en-US" sz="2800" dirty="0" smtClean="0"/>
              <a:t>Lots of pre-made DBQs or you can create</a:t>
            </a:r>
          </a:p>
          <a:p>
            <a:pPr marL="623888">
              <a:lnSpc>
                <a:spcPct val="80000"/>
              </a:lnSpc>
            </a:pPr>
            <a:r>
              <a:rPr lang="en-US" sz="2800" dirty="0" smtClean="0"/>
              <a:t>DBQ on Slavery - </a:t>
            </a:r>
            <a:r>
              <a:rPr lang="en-US" sz="2800" dirty="0" smtClean="0">
                <a:hlinkClick r:id="rId3"/>
              </a:rPr>
              <a:t>http://www.edteck.com/dbq/dbquest/quest8.htm</a:t>
            </a:r>
            <a:endParaRPr lang="en-US" sz="2800" dirty="0" smtClean="0"/>
          </a:p>
          <a:p>
            <a:pPr marL="623888">
              <a:lnSpc>
                <a:spcPct val="80000"/>
              </a:lnSpc>
            </a:pPr>
            <a:r>
              <a:rPr lang="en-US" sz="2800" dirty="0" smtClean="0"/>
              <a:t>The DBQ Project - </a:t>
            </a:r>
            <a:r>
              <a:rPr lang="en-US" sz="2800" dirty="0" smtClean="0">
                <a:hlinkClick r:id="rId4"/>
              </a:rPr>
              <a:t>http://www.dbqproject.com/</a:t>
            </a:r>
            <a:endParaRPr lang="en-US" sz="2800" dirty="0" smtClean="0"/>
          </a:p>
        </p:txBody>
      </p:sp>
    </p:spTree>
    <p:extLst>
      <p:ext uri="{BB962C8B-B14F-4D97-AF65-F5344CB8AC3E}">
        <p14:creationId xmlns:p14="http://schemas.microsoft.com/office/powerpoint/2010/main" val="137096656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p>
            <a:r>
              <a:rPr lang="en-US" sz="2800" b="1" dirty="0"/>
              <a:t>Analytical Writing</a:t>
            </a:r>
            <a:endParaRPr lang="en-US" sz="2800" dirty="0"/>
          </a:p>
        </p:txBody>
      </p:sp>
      <p:sp>
        <p:nvSpPr>
          <p:cNvPr id="3" name="Content Placeholder 2"/>
          <p:cNvSpPr>
            <a:spLocks noGrp="1"/>
          </p:cNvSpPr>
          <p:nvPr>
            <p:ph idx="1"/>
          </p:nvPr>
        </p:nvSpPr>
        <p:spPr>
          <a:xfrm>
            <a:off x="457200" y="1905000"/>
            <a:ext cx="8229600" cy="4343400"/>
          </a:xfrm>
          <a:solidFill>
            <a:schemeClr val="accent3"/>
          </a:solidFill>
        </p:spPr>
        <p:txBody>
          <a:bodyPr/>
          <a:lstStyle/>
          <a:p>
            <a:pPr marL="0" indent="0">
              <a:buNone/>
            </a:pPr>
            <a:endParaRPr lang="en-US" dirty="0" smtClean="0"/>
          </a:p>
          <a:p>
            <a:pPr marL="0" indent="0">
              <a:buNone/>
            </a:pPr>
            <a:r>
              <a:rPr lang="en-US" dirty="0" smtClean="0"/>
              <a:t>Students interpret Griffith’s painting </a:t>
            </a:r>
          </a:p>
          <a:p>
            <a:pPr marL="0" indent="0">
              <a:buNone/>
            </a:pPr>
            <a:endParaRPr lang="en-US" i="1" dirty="0"/>
          </a:p>
          <a:p>
            <a:pPr marL="0" indent="0">
              <a:buNone/>
            </a:pPr>
            <a:r>
              <a:rPr lang="en-US" i="1" dirty="0" smtClean="0"/>
              <a:t>The </a:t>
            </a:r>
            <a:r>
              <a:rPr lang="en-US" i="1" dirty="0"/>
              <a:t>Surrender</a:t>
            </a:r>
            <a:r>
              <a:rPr lang="en-US" dirty="0"/>
              <a:t> </a:t>
            </a:r>
            <a:r>
              <a:rPr lang="en-US" dirty="0" smtClean="0"/>
              <a:t> (See the next slide).</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4158145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7761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Rubrics</a:t>
            </a:r>
            <a:endParaRPr lang="en-US" dirty="0"/>
          </a:p>
        </p:txBody>
      </p:sp>
      <p:sp>
        <p:nvSpPr>
          <p:cNvPr id="3" name="Content Placeholder 2"/>
          <p:cNvSpPr>
            <a:spLocks noGrp="1"/>
          </p:cNvSpPr>
          <p:nvPr>
            <p:ph idx="1"/>
          </p:nvPr>
        </p:nvSpPr>
        <p:spPr>
          <a:xfrm>
            <a:off x="381000" y="2133600"/>
            <a:ext cx="8229600" cy="4038600"/>
          </a:xfrm>
        </p:spPr>
        <p:txBody>
          <a:bodyPr>
            <a:normAutofit/>
          </a:bodyPr>
          <a:lstStyle/>
          <a:p>
            <a:pPr marL="0" indent="0" algn="ctr">
              <a:buNone/>
            </a:pPr>
            <a:endParaRPr lang="en-US" dirty="0" smtClean="0"/>
          </a:p>
          <a:p>
            <a:pPr algn="ctr"/>
            <a:r>
              <a:rPr lang="en-US" dirty="0" smtClean="0"/>
              <a:t>Types of Writing Found on PARCC</a:t>
            </a:r>
          </a:p>
          <a:p>
            <a:pPr algn="ctr"/>
            <a:r>
              <a:rPr lang="en-US" dirty="0" smtClean="0"/>
              <a:t>Ideas for Using the Rubrics</a:t>
            </a:r>
          </a:p>
          <a:p>
            <a:pPr algn="ctr"/>
            <a:r>
              <a:rPr lang="en-US" dirty="0" smtClean="0"/>
              <a:t>Grade 6-11 Rubrics</a:t>
            </a:r>
          </a:p>
          <a:p>
            <a:pPr marL="0" indent="0" algn="ctr">
              <a:buNone/>
            </a:pPr>
            <a:r>
              <a:rPr lang="en-US" dirty="0" smtClean="0">
                <a:hlinkClick r:id="rId3"/>
              </a:rPr>
              <a:t>www.parcconline.org</a:t>
            </a:r>
            <a:endParaRPr lang="en-US" dirty="0" smtClean="0"/>
          </a:p>
          <a:p>
            <a:pPr marL="0" indent="0" algn="ctr">
              <a:buNone/>
            </a:pPr>
            <a:endParaRPr lang="en-US" dirty="0"/>
          </a:p>
        </p:txBody>
      </p:sp>
    </p:spTree>
    <p:extLst>
      <p:ext uri="{BB962C8B-B14F-4D97-AF65-F5344CB8AC3E}">
        <p14:creationId xmlns:p14="http://schemas.microsoft.com/office/powerpoint/2010/main" val="31257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r>
              <a:rPr lang="en-US" dirty="0" smtClean="0"/>
              <a:t>Resources</a:t>
            </a:r>
            <a:endParaRPr lang="en-US" dirty="0"/>
          </a:p>
        </p:txBody>
      </p:sp>
      <p:sp>
        <p:nvSpPr>
          <p:cNvPr id="3" name="Content Placeholder 2"/>
          <p:cNvSpPr>
            <a:spLocks noGrp="1"/>
          </p:cNvSpPr>
          <p:nvPr>
            <p:ph idx="1"/>
          </p:nvPr>
        </p:nvSpPr>
        <p:spPr>
          <a:xfrm>
            <a:off x="457200" y="1295400"/>
            <a:ext cx="8229600" cy="4953000"/>
          </a:xfrm>
        </p:spPr>
        <p:txBody>
          <a:bodyPr/>
          <a:lstStyle/>
          <a:p>
            <a:endParaRPr lang="en-US" sz="2800" dirty="0" smtClean="0">
              <a:hlinkClick r:id="rId3"/>
            </a:endParaRPr>
          </a:p>
          <a:p>
            <a:r>
              <a:rPr lang="en-US" sz="2800" dirty="0" smtClean="0">
                <a:hlinkClick r:id="rId3"/>
              </a:rPr>
              <a:t>http</a:t>
            </a:r>
            <a:r>
              <a:rPr lang="en-US" sz="2800" dirty="0">
                <a:hlinkClick r:id="rId3"/>
              </a:rPr>
              <a:t>://</a:t>
            </a:r>
            <a:r>
              <a:rPr lang="en-US" sz="2800" dirty="0" smtClean="0">
                <a:hlinkClick r:id="rId3"/>
              </a:rPr>
              <a:t>www.edteck.com/dbq/dbquest/quest8.htm</a:t>
            </a:r>
            <a:endParaRPr lang="en-US" sz="2800" dirty="0" smtClean="0"/>
          </a:p>
          <a:p>
            <a:pPr marL="0" indent="0">
              <a:buNone/>
            </a:pPr>
            <a:endParaRPr lang="en-US" u="sng" dirty="0" smtClean="0">
              <a:hlinkClick r:id="rId4"/>
            </a:endParaRPr>
          </a:p>
          <a:p>
            <a:r>
              <a:rPr lang="en-US" sz="2800" u="sng" dirty="0" smtClean="0">
                <a:hlinkClick r:id="rId4"/>
              </a:rPr>
              <a:t>http</a:t>
            </a:r>
            <a:r>
              <a:rPr lang="en-US" sz="2800" u="sng" dirty="0">
                <a:hlinkClick r:id="rId4"/>
              </a:rPr>
              <a:t>://</a:t>
            </a:r>
            <a:r>
              <a:rPr lang="en-US" sz="2800" u="sng" dirty="0" smtClean="0">
                <a:hlinkClick r:id="rId4"/>
              </a:rPr>
              <a:t>engageny.org/resource/common-core-in-ela-literacy-shift-5-writing-from-sources</a:t>
            </a:r>
            <a:endParaRPr lang="en-US" sz="2800" u="sng" dirty="0" smtClean="0"/>
          </a:p>
          <a:p>
            <a:pPr marL="0" indent="0">
              <a:buNone/>
            </a:pPr>
            <a:endParaRPr lang="en-US" u="sng" dirty="0"/>
          </a:p>
          <a:p>
            <a:r>
              <a:rPr lang="en-US" sz="2800" u="sng" dirty="0">
                <a:hlinkClick r:id="rId5"/>
              </a:rPr>
              <a:t>http://</a:t>
            </a:r>
            <a:r>
              <a:rPr lang="en-US" sz="2800" u="sng" dirty="0" smtClean="0">
                <a:hlinkClick r:id="rId5"/>
              </a:rPr>
              <a:t>www.parcconline.org/samples/english-language-artsliteracy/grades-6-11-generic-rubrics-draft</a:t>
            </a:r>
            <a:endParaRPr lang="en-US" sz="2800" u="sng" dirty="0" smtClean="0"/>
          </a:p>
          <a:p>
            <a:endParaRPr lang="en-US" u="sng" dirty="0"/>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38269158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81000" y="685800"/>
            <a:ext cx="8229600" cy="609600"/>
          </a:xfrm>
        </p:spPr>
        <p:txBody>
          <a:bodyPr/>
          <a:lstStyle/>
          <a:p>
            <a:r>
              <a:rPr lang="en-US" smtClean="0"/>
              <a:t>Contact</a:t>
            </a: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Content contained is licensed under a Creative Commons Attribution-ShareAlike 3.0 Unported License</a:t>
            </a:r>
            <a:endParaRPr lang="en-US">
              <a:solidFill>
                <a:prstClr val="black">
                  <a:tint val="75000"/>
                </a:prstClr>
              </a:solidFill>
            </a:endParaRPr>
          </a:p>
        </p:txBody>
      </p:sp>
      <p:sp>
        <p:nvSpPr>
          <p:cNvPr id="71684" name="Content Placeholder 4"/>
          <p:cNvSpPr>
            <a:spLocks noGrp="1"/>
          </p:cNvSpPr>
          <p:nvPr>
            <p:ph idx="1"/>
          </p:nvPr>
        </p:nvSpPr>
        <p:spPr>
          <a:xfrm>
            <a:off x="609600" y="1295400"/>
            <a:ext cx="8229600" cy="4953000"/>
          </a:xfrm>
        </p:spPr>
        <p:txBody>
          <a:bodyPr/>
          <a:lstStyle/>
          <a:p>
            <a:pPr>
              <a:buFont typeface="Arial" pitchFamily="34" charset="0"/>
              <a:buNone/>
            </a:pPr>
            <a:r>
              <a:rPr lang="en-US" dirty="0" smtClean="0"/>
              <a:t>Questions or comments?</a:t>
            </a:r>
          </a:p>
          <a:p>
            <a:pPr>
              <a:buFont typeface="Arial" pitchFamily="34" charset="0"/>
              <a:buNone/>
            </a:pPr>
            <a:endParaRPr lang="en-US" dirty="0" smtClean="0"/>
          </a:p>
          <a:p>
            <a:pPr>
              <a:buFont typeface="Arial" pitchFamily="34" charset="0"/>
              <a:buNone/>
            </a:pPr>
            <a:r>
              <a:rPr lang="en-US" dirty="0" smtClean="0"/>
              <a:t>Please contact English Language Arts Specialists at: </a:t>
            </a:r>
            <a:r>
              <a:rPr lang="en-US" dirty="0" smtClean="0">
                <a:hlinkClick r:id="rId3"/>
              </a:rPr>
              <a:t>plscomments@gmail.com</a:t>
            </a:r>
            <a:r>
              <a:rPr lang="en-US" dirty="0" smtClean="0"/>
              <a:t> </a:t>
            </a:r>
          </a:p>
        </p:txBody>
      </p:sp>
    </p:spTree>
    <p:extLst>
      <p:ext uri="{BB962C8B-B14F-4D97-AF65-F5344CB8AC3E}">
        <p14:creationId xmlns:p14="http://schemas.microsoft.com/office/powerpoint/2010/main" val="2147060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304800" y="685800"/>
            <a:ext cx="8534400" cy="990600"/>
          </a:xfrm>
        </p:spPr>
        <p:txBody>
          <a:bodyPr bIns="91440" anchor="b"/>
          <a:lstStyle/>
          <a:p>
            <a:pPr eaLnBrk="1" hangingPunct="1"/>
            <a:r>
              <a:rPr lang="en-US" sz="3200" dirty="0" smtClean="0"/>
              <a:t>Common Core Anchor Standards: </a:t>
            </a:r>
            <a:br>
              <a:rPr lang="en-US" sz="3200" dirty="0" smtClean="0"/>
            </a:br>
            <a:r>
              <a:rPr lang="en-US" sz="3200" b="1" dirty="0" smtClean="0">
                <a:solidFill>
                  <a:schemeClr val="accent5">
                    <a:lumMod val="75000"/>
                  </a:schemeClr>
                </a:solidFill>
              </a:rPr>
              <a:t>Text Types and Purposes</a:t>
            </a:r>
          </a:p>
        </p:txBody>
      </p:sp>
      <p:sp>
        <p:nvSpPr>
          <p:cNvPr id="4099" name="Content Placeholder 2"/>
          <p:cNvSpPr>
            <a:spLocks noGrp="1"/>
          </p:cNvSpPr>
          <p:nvPr>
            <p:ph sz="quarter" idx="4294967295"/>
          </p:nvPr>
        </p:nvSpPr>
        <p:spPr>
          <a:xfrm>
            <a:off x="304800" y="1600200"/>
            <a:ext cx="8458200" cy="5257800"/>
          </a:xfrm>
        </p:spPr>
        <p:txBody>
          <a:bodyPr/>
          <a:lstStyle/>
          <a:p>
            <a:pPr marL="0" indent="0" eaLnBrk="1" hangingPunct="1">
              <a:buNone/>
            </a:pPr>
            <a:r>
              <a:rPr lang="en-US" sz="2800" b="1" dirty="0" smtClean="0">
                <a:latin typeface="Arial Narrow" pitchFamily="34" charset="0"/>
              </a:rPr>
              <a:t>1</a:t>
            </a:r>
            <a:r>
              <a:rPr lang="en-US" sz="2800" dirty="0" smtClean="0">
                <a:latin typeface="Arial Narrow" pitchFamily="34" charset="0"/>
              </a:rPr>
              <a:t>. </a:t>
            </a:r>
            <a:r>
              <a:rPr lang="en-US" sz="2800" b="1" dirty="0" smtClean="0">
                <a:solidFill>
                  <a:srgbClr val="FF0000"/>
                </a:solidFill>
              </a:rPr>
              <a:t>Write arguments to support claims </a:t>
            </a:r>
            <a:r>
              <a:rPr lang="en-US" sz="2800" dirty="0" smtClean="0"/>
              <a:t>in an analysis of substantive topics or texts, </a:t>
            </a:r>
            <a:r>
              <a:rPr lang="en-US" sz="2800" b="1" dirty="0" smtClean="0">
                <a:solidFill>
                  <a:srgbClr val="FF0000"/>
                </a:solidFill>
              </a:rPr>
              <a:t>using valid reasoning</a:t>
            </a:r>
            <a:r>
              <a:rPr lang="en-US" sz="2800" b="1" dirty="0" smtClean="0"/>
              <a:t> </a:t>
            </a:r>
            <a:r>
              <a:rPr lang="en-US" sz="2800" dirty="0" smtClean="0"/>
              <a:t>and relevant and sufficient </a:t>
            </a:r>
            <a:r>
              <a:rPr lang="en-US" sz="2800" b="1" dirty="0" smtClean="0">
                <a:solidFill>
                  <a:srgbClr val="FF0000"/>
                </a:solidFill>
              </a:rPr>
              <a:t>evidence.</a:t>
            </a:r>
          </a:p>
          <a:p>
            <a:pPr marL="0" indent="0" eaLnBrk="1" hangingPunct="1">
              <a:buNone/>
            </a:pPr>
            <a:r>
              <a:rPr lang="en-US" sz="2800" dirty="0" smtClean="0"/>
              <a:t>2. </a:t>
            </a:r>
            <a:r>
              <a:rPr lang="en-US" sz="2800" b="1" dirty="0" smtClean="0">
                <a:solidFill>
                  <a:srgbClr val="FF0000"/>
                </a:solidFill>
              </a:rPr>
              <a:t>Write informative/explanatory texts to </a:t>
            </a:r>
            <a:r>
              <a:rPr lang="en-US" sz="2800" dirty="0" smtClean="0"/>
              <a:t>examine and </a:t>
            </a:r>
            <a:r>
              <a:rPr lang="en-US" sz="2800" b="1" dirty="0" smtClean="0">
                <a:solidFill>
                  <a:srgbClr val="FF0000"/>
                </a:solidFill>
              </a:rPr>
              <a:t>convey complex ideas </a:t>
            </a:r>
            <a:r>
              <a:rPr lang="en-US" sz="2800" dirty="0" smtClean="0"/>
              <a:t>and information clearly and accurately through the effective selection, organization, and analysis of content.</a:t>
            </a:r>
          </a:p>
          <a:p>
            <a:pPr marL="0" indent="0" eaLnBrk="1" hangingPunct="1">
              <a:buNone/>
            </a:pPr>
            <a:r>
              <a:rPr lang="en-US" sz="2800" dirty="0" smtClean="0"/>
              <a:t>3. </a:t>
            </a:r>
            <a:r>
              <a:rPr lang="en-US" sz="2800" b="1" dirty="0" smtClean="0">
                <a:solidFill>
                  <a:srgbClr val="FF0000"/>
                </a:solidFill>
              </a:rPr>
              <a:t>Write narratives to develop real or imagined experiences or events</a:t>
            </a:r>
            <a:r>
              <a:rPr lang="en-US" sz="2800" dirty="0" smtClean="0"/>
              <a:t> using effective technique, well-chosen details, and well-structured event sequences.</a:t>
            </a:r>
          </a:p>
        </p:txBody>
      </p:sp>
    </p:spTree>
    <p:extLst>
      <p:ext uri="{BB962C8B-B14F-4D97-AF65-F5344CB8AC3E}">
        <p14:creationId xmlns:p14="http://schemas.microsoft.com/office/powerpoint/2010/main" val="300506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381000"/>
          </a:xfrm>
        </p:spPr>
        <p:txBody>
          <a:bodyPr/>
          <a:lstStyle/>
          <a:p>
            <a:r>
              <a:rPr lang="en-US" sz="3200" b="1" dirty="0">
                <a:solidFill>
                  <a:schemeClr val="accent5">
                    <a:lumMod val="75000"/>
                  </a:schemeClr>
                </a:solidFill>
              </a:rPr>
              <a:t>Production and Distribution of Writing</a:t>
            </a:r>
            <a:r>
              <a:rPr lang="en-US" sz="3200" b="1" dirty="0"/>
              <a:t/>
            </a:r>
            <a:br>
              <a:rPr lang="en-US" sz="3200" b="1" dirty="0"/>
            </a:br>
            <a:endParaRPr lang="en-US" sz="3200" b="1" dirty="0"/>
          </a:p>
        </p:txBody>
      </p:sp>
      <p:sp>
        <p:nvSpPr>
          <p:cNvPr id="3" name="Content Placeholder 2"/>
          <p:cNvSpPr>
            <a:spLocks noGrp="1"/>
          </p:cNvSpPr>
          <p:nvPr>
            <p:ph idx="1"/>
          </p:nvPr>
        </p:nvSpPr>
        <p:spPr>
          <a:xfrm>
            <a:off x="381000" y="1219200"/>
            <a:ext cx="8229600" cy="5181600"/>
          </a:xfrm>
        </p:spPr>
        <p:txBody>
          <a:bodyPr/>
          <a:lstStyle/>
          <a:p>
            <a:pPr marL="0" indent="0">
              <a:buNone/>
            </a:pPr>
            <a:r>
              <a:rPr lang="en-US" dirty="0" smtClean="0"/>
              <a:t>4</a:t>
            </a:r>
            <a:r>
              <a:rPr lang="en-US" dirty="0"/>
              <a:t>. </a:t>
            </a:r>
            <a:r>
              <a:rPr lang="en-US" b="1" dirty="0">
                <a:solidFill>
                  <a:srgbClr val="FF0000"/>
                </a:solidFill>
              </a:rPr>
              <a:t>Produce clear </a:t>
            </a:r>
            <a:r>
              <a:rPr lang="en-US" dirty="0"/>
              <a:t>and coherent </a:t>
            </a:r>
            <a:r>
              <a:rPr lang="en-US" b="1" dirty="0">
                <a:solidFill>
                  <a:srgbClr val="FF0000"/>
                </a:solidFill>
              </a:rPr>
              <a:t>writing</a:t>
            </a:r>
            <a:r>
              <a:rPr lang="en-US" dirty="0"/>
              <a:t> in which the development, </a:t>
            </a:r>
            <a:r>
              <a:rPr lang="en-US" b="1" dirty="0">
                <a:solidFill>
                  <a:srgbClr val="FF0000"/>
                </a:solidFill>
              </a:rPr>
              <a:t>organization</a:t>
            </a:r>
            <a:r>
              <a:rPr lang="en-US" dirty="0"/>
              <a:t>, and style are appropriate to task, </a:t>
            </a:r>
            <a:r>
              <a:rPr lang="en-US" b="1" dirty="0">
                <a:solidFill>
                  <a:srgbClr val="FF0000"/>
                </a:solidFill>
              </a:rPr>
              <a:t>purpose</a:t>
            </a:r>
            <a:r>
              <a:rPr lang="en-US" dirty="0"/>
              <a:t>, and audience.</a:t>
            </a:r>
          </a:p>
          <a:p>
            <a:pPr marL="0" indent="0">
              <a:buNone/>
            </a:pPr>
            <a:r>
              <a:rPr lang="en-US" dirty="0"/>
              <a:t>5. </a:t>
            </a:r>
            <a:r>
              <a:rPr lang="en-US" b="1" dirty="0">
                <a:solidFill>
                  <a:srgbClr val="FF0000"/>
                </a:solidFill>
              </a:rPr>
              <a:t>Develop</a:t>
            </a:r>
            <a:r>
              <a:rPr lang="en-US" dirty="0"/>
              <a:t> and strengthen </a:t>
            </a:r>
            <a:r>
              <a:rPr lang="en-US" b="1" dirty="0">
                <a:solidFill>
                  <a:srgbClr val="FF0000"/>
                </a:solidFill>
              </a:rPr>
              <a:t>writing</a:t>
            </a:r>
            <a:r>
              <a:rPr lang="en-US" dirty="0"/>
              <a:t> as needed by </a:t>
            </a:r>
            <a:r>
              <a:rPr lang="en-US" i="1" dirty="0"/>
              <a:t>planning, revising, editing, rewriting,</a:t>
            </a:r>
            <a:r>
              <a:rPr lang="en-US" dirty="0"/>
              <a:t> or trying a new approach.</a:t>
            </a:r>
          </a:p>
          <a:p>
            <a:pPr marL="0" indent="0">
              <a:buNone/>
            </a:pPr>
            <a:r>
              <a:rPr lang="en-US" dirty="0"/>
              <a:t>6. </a:t>
            </a:r>
            <a:r>
              <a:rPr lang="en-US" b="1" dirty="0">
                <a:solidFill>
                  <a:srgbClr val="FF0000"/>
                </a:solidFill>
              </a:rPr>
              <a:t>Use technology</a:t>
            </a:r>
            <a:r>
              <a:rPr lang="en-US" dirty="0"/>
              <a:t>, including the Internet, to </a:t>
            </a:r>
            <a:r>
              <a:rPr lang="en-US" b="1" dirty="0">
                <a:solidFill>
                  <a:srgbClr val="FF0000"/>
                </a:solidFill>
              </a:rPr>
              <a:t>produce and publish writing </a:t>
            </a:r>
            <a:r>
              <a:rPr lang="en-US" dirty="0"/>
              <a:t>and to interact and </a:t>
            </a:r>
            <a:r>
              <a:rPr lang="en-US" b="1" dirty="0">
                <a:solidFill>
                  <a:srgbClr val="FF0000"/>
                </a:solidFill>
              </a:rPr>
              <a:t>collaborate </a:t>
            </a:r>
            <a:r>
              <a:rPr lang="en-US" dirty="0"/>
              <a:t>with others.</a:t>
            </a:r>
          </a:p>
          <a:p>
            <a:pPr marL="0" indent="0">
              <a:buNone/>
            </a:pPr>
            <a:endParaRPr lang="en-US" sz="1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3798172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685800"/>
          </a:xfrm>
        </p:spPr>
        <p:txBody>
          <a:bodyPr/>
          <a:lstStyle/>
          <a:p>
            <a:r>
              <a:rPr lang="en-US" sz="3200" b="1" dirty="0">
                <a:solidFill>
                  <a:schemeClr val="accent5">
                    <a:lumMod val="75000"/>
                  </a:schemeClr>
                </a:solidFill>
              </a:rPr>
              <a:t>Research to Build and Present Knowledge</a:t>
            </a:r>
            <a:r>
              <a:rPr lang="en-US" dirty="0"/>
              <a:t/>
            </a:r>
            <a:br>
              <a:rPr lang="en-US" dirty="0"/>
            </a:br>
            <a:endParaRPr lang="en-US" dirty="0"/>
          </a:p>
        </p:txBody>
      </p:sp>
      <p:sp>
        <p:nvSpPr>
          <p:cNvPr id="3" name="Content Placeholder 2"/>
          <p:cNvSpPr>
            <a:spLocks noGrp="1"/>
          </p:cNvSpPr>
          <p:nvPr>
            <p:ph idx="1"/>
          </p:nvPr>
        </p:nvSpPr>
        <p:spPr>
          <a:xfrm>
            <a:off x="457200" y="1295400"/>
            <a:ext cx="8229600" cy="4953000"/>
          </a:xfrm>
        </p:spPr>
        <p:txBody>
          <a:bodyPr/>
          <a:lstStyle/>
          <a:p>
            <a:pPr marL="0" indent="0">
              <a:buNone/>
            </a:pPr>
            <a:r>
              <a:rPr lang="en-US" sz="2800" dirty="0" smtClean="0"/>
              <a:t>7</a:t>
            </a:r>
            <a:r>
              <a:rPr lang="en-US" sz="2800" dirty="0"/>
              <a:t>. </a:t>
            </a:r>
            <a:r>
              <a:rPr lang="en-US" sz="2800" b="1" dirty="0">
                <a:solidFill>
                  <a:srgbClr val="FF0000"/>
                </a:solidFill>
              </a:rPr>
              <a:t>Conduct</a:t>
            </a:r>
            <a:r>
              <a:rPr lang="en-US" sz="2800" dirty="0"/>
              <a:t> short as well as more sustained </a:t>
            </a:r>
            <a:r>
              <a:rPr lang="en-US" sz="2800" b="1" dirty="0">
                <a:solidFill>
                  <a:srgbClr val="FF0000"/>
                </a:solidFill>
              </a:rPr>
              <a:t>research projects </a:t>
            </a:r>
            <a:r>
              <a:rPr lang="en-US" sz="2800" dirty="0"/>
              <a:t>based on focused questions, </a:t>
            </a:r>
            <a:r>
              <a:rPr lang="en-US" sz="2800" b="1" dirty="0">
                <a:solidFill>
                  <a:srgbClr val="FF0000"/>
                </a:solidFill>
              </a:rPr>
              <a:t>demonstrating understanding </a:t>
            </a:r>
            <a:r>
              <a:rPr lang="en-US" sz="2800" dirty="0"/>
              <a:t>of the subject under investigation.</a:t>
            </a:r>
          </a:p>
          <a:p>
            <a:pPr marL="0" indent="0">
              <a:buNone/>
            </a:pPr>
            <a:r>
              <a:rPr lang="en-US" sz="2800" dirty="0"/>
              <a:t>8. </a:t>
            </a:r>
            <a:r>
              <a:rPr lang="en-US" sz="2800" b="1" dirty="0">
                <a:solidFill>
                  <a:srgbClr val="FF0000"/>
                </a:solidFill>
              </a:rPr>
              <a:t>Gather </a:t>
            </a:r>
            <a:r>
              <a:rPr lang="en-US" sz="2800" dirty="0"/>
              <a:t>relevant </a:t>
            </a:r>
            <a:r>
              <a:rPr lang="en-US" sz="2800" b="1" dirty="0">
                <a:solidFill>
                  <a:srgbClr val="FF0000"/>
                </a:solidFill>
              </a:rPr>
              <a:t>information from multiple print </a:t>
            </a:r>
            <a:r>
              <a:rPr lang="en-US" sz="2800" dirty="0"/>
              <a:t>and </a:t>
            </a:r>
            <a:r>
              <a:rPr lang="en-US" sz="2800" b="1" dirty="0">
                <a:solidFill>
                  <a:srgbClr val="FF0000"/>
                </a:solidFill>
              </a:rPr>
              <a:t>digital sources</a:t>
            </a:r>
            <a:r>
              <a:rPr lang="en-US" sz="2800" dirty="0"/>
              <a:t>, assess the credibility and accuracy of each source, </a:t>
            </a:r>
            <a:r>
              <a:rPr lang="en-US" sz="2800" b="1" dirty="0">
                <a:solidFill>
                  <a:srgbClr val="FF0000"/>
                </a:solidFill>
              </a:rPr>
              <a:t>and integrate the information</a:t>
            </a:r>
            <a:r>
              <a:rPr lang="en-US" sz="2800" dirty="0"/>
              <a:t> while avoiding plagiarism.</a:t>
            </a:r>
          </a:p>
          <a:p>
            <a:pPr marL="0" indent="0">
              <a:buNone/>
            </a:pPr>
            <a:r>
              <a:rPr lang="en-US" sz="2800" dirty="0"/>
              <a:t>9. </a:t>
            </a:r>
            <a:r>
              <a:rPr lang="en-US" sz="2800" b="1" dirty="0">
                <a:solidFill>
                  <a:srgbClr val="FF0000"/>
                </a:solidFill>
              </a:rPr>
              <a:t>Draw evidence </a:t>
            </a:r>
            <a:r>
              <a:rPr lang="en-US" sz="2800" dirty="0"/>
              <a:t>from literary or informational texts </a:t>
            </a:r>
            <a:r>
              <a:rPr lang="en-US" sz="2800" b="1" dirty="0">
                <a:solidFill>
                  <a:srgbClr val="FF0000"/>
                </a:solidFill>
              </a:rPr>
              <a:t>to support analysis</a:t>
            </a:r>
            <a:r>
              <a:rPr lang="en-US" sz="2800" dirty="0"/>
              <a:t>, reflection, and </a:t>
            </a:r>
            <a:r>
              <a:rPr lang="en-US" sz="2800" dirty="0" smtClean="0"/>
              <a:t>research.</a:t>
            </a:r>
            <a:endParaRPr lang="en-US" sz="2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3230075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sz="3200" b="1" dirty="0" smtClean="0">
                <a:solidFill>
                  <a:schemeClr val="accent5">
                    <a:lumMod val="75000"/>
                  </a:schemeClr>
                </a:solidFill>
              </a:rPr>
              <a:t>Range of Writing</a:t>
            </a:r>
            <a:endParaRPr lang="en-US" sz="3200" b="1" dirty="0">
              <a:solidFill>
                <a:schemeClr val="accent5">
                  <a:lumMod val="75000"/>
                </a:schemeClr>
              </a:solidFill>
            </a:endParaRPr>
          </a:p>
        </p:txBody>
      </p:sp>
      <p:sp>
        <p:nvSpPr>
          <p:cNvPr id="3" name="Content Placeholder 2"/>
          <p:cNvSpPr>
            <a:spLocks noGrp="1"/>
          </p:cNvSpPr>
          <p:nvPr>
            <p:ph idx="1"/>
          </p:nvPr>
        </p:nvSpPr>
        <p:spPr>
          <a:xfrm>
            <a:off x="457200" y="1371600"/>
            <a:ext cx="8229600" cy="4876800"/>
          </a:xfrm>
        </p:spPr>
        <p:txBody>
          <a:bodyPr/>
          <a:lstStyle/>
          <a:p>
            <a:pPr marL="0" indent="0">
              <a:buNone/>
            </a:pPr>
            <a:r>
              <a:rPr lang="en-US" dirty="0"/>
              <a:t>10. </a:t>
            </a:r>
            <a:r>
              <a:rPr lang="en-US" b="1" dirty="0">
                <a:solidFill>
                  <a:srgbClr val="FF0000"/>
                </a:solidFill>
              </a:rPr>
              <a:t>Write routinely </a:t>
            </a:r>
            <a:r>
              <a:rPr lang="en-US" dirty="0"/>
              <a:t>over </a:t>
            </a:r>
            <a:r>
              <a:rPr lang="en-US" b="1" dirty="0">
                <a:solidFill>
                  <a:srgbClr val="FF0000"/>
                </a:solidFill>
              </a:rPr>
              <a:t>extended</a:t>
            </a:r>
            <a:r>
              <a:rPr lang="en-US" dirty="0"/>
              <a:t> </a:t>
            </a:r>
            <a:r>
              <a:rPr lang="en-US" b="1" dirty="0">
                <a:solidFill>
                  <a:srgbClr val="FF0000"/>
                </a:solidFill>
              </a:rPr>
              <a:t>time </a:t>
            </a:r>
            <a:r>
              <a:rPr lang="en-US" dirty="0"/>
              <a:t>frames (time for research, reflection, and revision) and </a:t>
            </a:r>
            <a:r>
              <a:rPr lang="en-US" b="1" dirty="0">
                <a:solidFill>
                  <a:srgbClr val="FF0000"/>
                </a:solidFill>
              </a:rPr>
              <a:t>shorter time </a:t>
            </a:r>
            <a:r>
              <a:rPr lang="en-US" dirty="0"/>
              <a:t>frames (a single sitting or a day or two) </a:t>
            </a:r>
            <a:r>
              <a:rPr lang="en-US" b="1" dirty="0">
                <a:solidFill>
                  <a:srgbClr val="FF0000"/>
                </a:solidFill>
              </a:rPr>
              <a:t>for a range of tasks, purposes</a:t>
            </a:r>
            <a:r>
              <a:rPr lang="en-US" dirty="0"/>
              <a:t>, and audiences.</a:t>
            </a:r>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512596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5943600"/>
          </a:xfrm>
          <a:solidFill>
            <a:schemeClr val="bg2">
              <a:lumMod val="90000"/>
            </a:schemeClr>
          </a:solidFill>
        </p:spPr>
        <p:txBody>
          <a:bodyPr/>
          <a:lstStyle/>
          <a:p>
            <a:endParaRPr lang="en-US" dirty="0" smtClean="0"/>
          </a:p>
          <a:p>
            <a:pPr marL="0" indent="0">
              <a:buNone/>
            </a:pPr>
            <a:endParaRPr lang="en-US" dirty="0" smtClean="0">
              <a:hlinkClick r:id="rId3"/>
            </a:endParaRPr>
          </a:p>
          <a:p>
            <a:pPr marL="0" indent="0">
              <a:buNone/>
            </a:pPr>
            <a:endParaRPr lang="en-US" dirty="0">
              <a:hlinkClick r:id="rId3"/>
            </a:endParaRPr>
          </a:p>
          <a:p>
            <a:pPr marL="0" indent="0">
              <a:buNone/>
            </a:pPr>
            <a:endParaRPr lang="en-US" dirty="0" smtClean="0">
              <a:hlinkClick r:id="rId3"/>
            </a:endParaRPr>
          </a:p>
          <a:p>
            <a:pPr marL="0" indent="0">
              <a:buNone/>
            </a:pPr>
            <a:endParaRPr lang="en-US" dirty="0">
              <a:hlinkClick r:id="rId3"/>
            </a:endParaRPr>
          </a:p>
          <a:p>
            <a:pPr marL="0" indent="0" algn="ctr">
              <a:buNone/>
            </a:pPr>
            <a:r>
              <a:rPr lang="en-US" dirty="0" smtClean="0">
                <a:hlinkClick r:id="rId3"/>
              </a:rPr>
              <a:t>http</a:t>
            </a:r>
            <a:r>
              <a:rPr lang="en-US" dirty="0">
                <a:hlinkClick r:id="rId3"/>
              </a:rPr>
              <a:t>://</a:t>
            </a:r>
            <a:r>
              <a:rPr lang="en-US" dirty="0" smtClean="0">
                <a:hlinkClick r:id="rId3"/>
              </a:rPr>
              <a:t>engageny.org/resource/common-core-in-ela-literacy-shift-5-writing-from-sources</a:t>
            </a:r>
            <a:endParaRPr lang="en-US" dirty="0" smtClean="0"/>
          </a:p>
          <a:p>
            <a:pPr marL="0" indent="0">
              <a:buNone/>
            </a:pPr>
            <a:endParaRPr lang="en-US" dirty="0"/>
          </a:p>
          <a:p>
            <a:pPr marL="0" indent="0">
              <a:buNone/>
            </a:pPr>
            <a:r>
              <a:rPr lang="en-US" dirty="0" smtClean="0"/>
              <a:t>Source: engageny.org</a:t>
            </a:r>
          </a:p>
          <a:p>
            <a:endParaRPr lang="en-US" dirty="0"/>
          </a:p>
        </p:txBody>
      </p:sp>
      <p:sp>
        <p:nvSpPr>
          <p:cNvPr id="2" name="Title 1"/>
          <p:cNvSpPr>
            <a:spLocks noGrp="1"/>
          </p:cNvSpPr>
          <p:nvPr>
            <p:ph type="title"/>
          </p:nvPr>
        </p:nvSpPr>
        <p:spPr>
          <a:xfrm>
            <a:off x="228600" y="838200"/>
            <a:ext cx="8458200" cy="1371600"/>
          </a:xfrm>
        </p:spPr>
        <p:txBody>
          <a:bodyPr/>
          <a:lstStyle/>
          <a:p>
            <a:r>
              <a:rPr lang="en-US" sz="2800" b="1" dirty="0" smtClean="0"/>
              <a:t> </a:t>
            </a:r>
            <a:br>
              <a:rPr lang="en-US" sz="2800" b="1" dirty="0" smtClean="0"/>
            </a:br>
            <a:r>
              <a:rPr lang="en-US" b="1" dirty="0" smtClean="0"/>
              <a:t>Writing from Sources</a:t>
            </a:r>
            <a:br>
              <a:rPr lang="en-US" b="1" dirty="0" smtClean="0"/>
            </a:br>
            <a:endParaRPr lang="en-US"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val="269223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990600" y="572294"/>
            <a:ext cx="7391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800" b="1" dirty="0">
                <a:latin typeface="Calibri" pitchFamily="34" charset="0"/>
              </a:rPr>
              <a:t>Writing Standards #1-3 focus on </a:t>
            </a:r>
          </a:p>
          <a:p>
            <a:pPr algn="ctr" eaLnBrk="1" hangingPunct="1"/>
            <a:r>
              <a:rPr lang="en-US" sz="2800" b="1" dirty="0">
                <a:latin typeface="Calibri" pitchFamily="34" charset="0"/>
              </a:rPr>
              <a:t>“Text Types and Purposes”</a:t>
            </a:r>
          </a:p>
        </p:txBody>
      </p:sp>
      <p:graphicFrame>
        <p:nvGraphicFramePr>
          <p:cNvPr id="4" name="Table 3"/>
          <p:cNvGraphicFramePr>
            <a:graphicFrameLocks noGrp="1"/>
          </p:cNvGraphicFramePr>
          <p:nvPr>
            <p:extLst>
              <p:ext uri="{D42A27DB-BD31-4B8C-83A1-F6EECF244321}">
                <p14:modId xmlns:p14="http://schemas.microsoft.com/office/powerpoint/2010/main" val="1510732273"/>
              </p:ext>
            </p:extLst>
          </p:nvPr>
        </p:nvGraphicFramePr>
        <p:xfrm>
          <a:off x="304800" y="1676400"/>
          <a:ext cx="8534400" cy="4829176"/>
        </p:xfrm>
        <a:graphic>
          <a:graphicData uri="http://schemas.openxmlformats.org/drawingml/2006/table">
            <a:tbl>
              <a:tblPr firstRow="1" bandRow="1">
                <a:tableStyleId>{5940675A-B579-460E-94D1-54222C63F5DA}</a:tableStyleId>
              </a:tblPr>
              <a:tblGrid>
                <a:gridCol w="1633804"/>
                <a:gridCol w="2237470"/>
                <a:gridCol w="4663126"/>
              </a:tblGrid>
              <a:tr h="457242">
                <a:tc gridSpan="3">
                  <a:txBody>
                    <a:bodyPr/>
                    <a:lstStyle/>
                    <a:p>
                      <a:pPr algn="ctr"/>
                      <a:r>
                        <a:rPr lang="en-US" sz="2400" b="1" dirty="0" smtClean="0"/>
                        <a:t>#1:  Argumentative</a:t>
                      </a:r>
                      <a:r>
                        <a:rPr lang="en-US" sz="2400" b="1" baseline="0" dirty="0" smtClean="0"/>
                        <a:t> Text Writing</a:t>
                      </a:r>
                      <a:endParaRPr lang="en-US" sz="2400" b="1" dirty="0"/>
                    </a:p>
                  </a:txBody>
                  <a:tcPr marT="45724" marB="45724"/>
                </a:tc>
                <a:tc hMerge="1">
                  <a:txBody>
                    <a:bodyPr/>
                    <a:lstStyle/>
                    <a:p>
                      <a:endParaRPr lang="en-US"/>
                    </a:p>
                  </a:txBody>
                  <a:tcPr/>
                </a:tc>
                <a:tc hMerge="1">
                  <a:txBody>
                    <a:bodyPr/>
                    <a:lstStyle/>
                    <a:p>
                      <a:endParaRPr lang="en-US" dirty="0"/>
                    </a:p>
                  </a:txBody>
                  <a:tcPr/>
                </a:tc>
              </a:tr>
              <a:tr h="657724">
                <a:tc>
                  <a:txBody>
                    <a:bodyPr/>
                    <a:lstStyle/>
                    <a:p>
                      <a:r>
                        <a:rPr lang="en-US" sz="2400" dirty="0" smtClean="0"/>
                        <a:t>6</a:t>
                      </a:r>
                      <a:r>
                        <a:rPr lang="en-US" sz="2400" baseline="30000" dirty="0" smtClean="0"/>
                        <a:t>th</a:t>
                      </a:r>
                      <a:endParaRPr lang="en-US" sz="2400" dirty="0"/>
                    </a:p>
                  </a:txBody>
                  <a:tcPr marT="45724" marB="45724"/>
                </a:tc>
                <a:tc rowSpan="5">
                  <a:txBody>
                    <a:bodyPr/>
                    <a:lstStyle/>
                    <a:p>
                      <a:endParaRPr lang="en-US" sz="2400" dirty="0"/>
                    </a:p>
                  </a:txBody>
                  <a:tcPr marT="45724" marB="45724"/>
                </a:tc>
                <a:tc rowSpan="5">
                  <a:txBody>
                    <a:bodyPr/>
                    <a:lstStyle/>
                    <a:p>
                      <a:pPr marL="0" indent="0" algn="l">
                        <a:buFont typeface="Arial" pitchFamily="34" charset="0"/>
                        <a:buNone/>
                      </a:pPr>
                      <a:endParaRPr lang="en-US" sz="2400" dirty="0" smtClean="0"/>
                    </a:p>
                    <a:p>
                      <a:pPr marL="342900" indent="-342900" algn="l">
                        <a:buFont typeface="Arial"/>
                        <a:buChar char="•"/>
                      </a:pPr>
                      <a:r>
                        <a:rPr lang="en-US" sz="2400" dirty="0" smtClean="0"/>
                        <a:t>Introduce claims</a:t>
                      </a:r>
                    </a:p>
                    <a:p>
                      <a:pPr marL="342900" indent="-342900" algn="l">
                        <a:buFont typeface="Arial"/>
                        <a:buChar char="•"/>
                      </a:pPr>
                      <a:r>
                        <a:rPr lang="en-US" sz="2400" dirty="0" smtClean="0"/>
                        <a:t>Support claims</a:t>
                      </a:r>
                    </a:p>
                    <a:p>
                      <a:pPr marL="342900" indent="-342900" algn="l">
                        <a:buFont typeface="Arial"/>
                        <a:buChar char="•"/>
                      </a:pPr>
                      <a:r>
                        <a:rPr lang="en-US" sz="2400" dirty="0" smtClean="0"/>
                        <a:t>Clarify and create cohesion through word</a:t>
                      </a:r>
                      <a:r>
                        <a:rPr lang="en-US" sz="2400" baseline="0" dirty="0" smtClean="0"/>
                        <a:t> choice</a:t>
                      </a:r>
                    </a:p>
                    <a:p>
                      <a:pPr marL="342900" indent="-342900" algn="l">
                        <a:buFont typeface="Arial"/>
                        <a:buChar char="•"/>
                      </a:pPr>
                      <a:r>
                        <a:rPr lang="en-US" sz="2400" baseline="0" dirty="0" smtClean="0"/>
                        <a:t>Establish and maintain </a:t>
                      </a:r>
                      <a:r>
                        <a:rPr lang="en-US" sz="2400" i="1" baseline="0" dirty="0" smtClean="0">
                          <a:solidFill>
                            <a:srgbClr val="0000FF"/>
                          </a:solidFill>
                        </a:rPr>
                        <a:t>formal style</a:t>
                      </a:r>
                    </a:p>
                    <a:p>
                      <a:pPr marL="342900" indent="-342900" algn="l">
                        <a:buFont typeface="Arial"/>
                        <a:buChar char="•"/>
                      </a:pPr>
                      <a:r>
                        <a:rPr lang="en-US" sz="2400" baseline="0" dirty="0" smtClean="0"/>
                        <a:t>Provide concluding statement</a:t>
                      </a:r>
                      <a:endParaRPr lang="en-US" sz="2400" dirty="0"/>
                    </a:p>
                  </a:txBody>
                  <a:tcPr marT="45724" marB="45724"/>
                </a:tc>
              </a:tr>
              <a:tr h="657724">
                <a:tc>
                  <a:txBody>
                    <a:bodyPr/>
                    <a:lstStyle/>
                    <a:p>
                      <a:r>
                        <a:rPr lang="en-US" sz="2400" dirty="0" smtClean="0"/>
                        <a:t>7</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657724">
                <a:tc>
                  <a:txBody>
                    <a:bodyPr/>
                    <a:lstStyle/>
                    <a:p>
                      <a:r>
                        <a:rPr lang="en-US" sz="2400" dirty="0" smtClean="0"/>
                        <a:t>8</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9</a:t>
                      </a:r>
                      <a:r>
                        <a:rPr lang="en-US" sz="2400" baseline="30000" dirty="0" smtClean="0"/>
                        <a:t>th</a:t>
                      </a:r>
                      <a:r>
                        <a:rPr lang="en-US" sz="2400" dirty="0" smtClean="0"/>
                        <a:t>-10</a:t>
                      </a:r>
                      <a:r>
                        <a:rPr lang="en-US" sz="2400" baseline="30000" dirty="0" smtClean="0"/>
                        <a:t>th</a:t>
                      </a:r>
                      <a:endParaRPr lang="en-US" sz="2400" dirty="0"/>
                    </a:p>
                  </a:txBody>
                  <a:tcPr marT="45724" marB="45724"/>
                </a:tc>
                <a:tc vMerge="1">
                  <a:txBody>
                    <a:bodyPr/>
                    <a:lstStyle/>
                    <a:p>
                      <a:endParaRPr lang="en-US" sz="2400" dirty="0"/>
                    </a:p>
                  </a:txBody>
                  <a:tcPr/>
                </a:tc>
                <a:tc vMerge="1">
                  <a:txBody>
                    <a:bodyPr/>
                    <a:lstStyle/>
                    <a:p>
                      <a:endParaRPr lang="en-US" dirty="0"/>
                    </a:p>
                  </a:txBody>
                  <a:tcPr/>
                </a:tc>
              </a:tr>
              <a:tr h="1199381">
                <a:tc>
                  <a:txBody>
                    <a:bodyPr/>
                    <a:lstStyle/>
                    <a:p>
                      <a:r>
                        <a:rPr lang="en-US" sz="2400" dirty="0" smtClean="0"/>
                        <a:t>11</a:t>
                      </a:r>
                      <a:r>
                        <a:rPr lang="en-US" sz="2400" baseline="30000" dirty="0" smtClean="0"/>
                        <a:t>th</a:t>
                      </a:r>
                      <a:r>
                        <a:rPr lang="en-US" sz="2400" dirty="0" smtClean="0"/>
                        <a:t>-12th</a:t>
                      </a:r>
                      <a:endParaRPr lang="en-US" sz="2400" dirty="0"/>
                    </a:p>
                  </a:txBody>
                  <a:tcPr marT="45724" marB="45724"/>
                </a:tc>
                <a:tc vMerge="1">
                  <a:txBody>
                    <a:bodyPr/>
                    <a:lstStyle/>
                    <a:p>
                      <a:endParaRPr lang="en-US" sz="2400" dirty="0"/>
                    </a:p>
                  </a:txBody>
                  <a:tcPr/>
                </a:tc>
                <a:tc vMerge="1">
                  <a:txBody>
                    <a:bodyPr/>
                    <a:lstStyle/>
                    <a:p>
                      <a:endParaRPr lang="en-US" dirty="0"/>
                    </a:p>
                  </a:txBody>
                  <a:tcPr/>
                </a:tc>
              </a:tr>
            </a:tbl>
          </a:graphicData>
        </a:graphic>
      </p:graphicFrame>
      <p:sp>
        <p:nvSpPr>
          <p:cNvPr id="25623" name="TextBox 5"/>
          <p:cNvSpPr>
            <a:spLocks noChangeArrowheads="1"/>
          </p:cNvSpPr>
          <p:nvPr/>
        </p:nvSpPr>
        <p:spPr bwMode="auto">
          <a:xfrm>
            <a:off x="1981200" y="2286000"/>
            <a:ext cx="2133600" cy="3886200"/>
          </a:xfrm>
          <a:prstGeom prst="rightArrow">
            <a:avLst>
              <a:gd name="adj1" fmla="val 50000"/>
              <a:gd name="adj2" fmla="val 50000"/>
            </a:avLst>
          </a:prstGeom>
          <a:ln/>
          <a:extLst/>
        </p:spPr>
        <p:style>
          <a:lnRef idx="2">
            <a:schemeClr val="accent1">
              <a:shade val="50000"/>
            </a:schemeClr>
          </a:lnRef>
          <a:fillRef idx="1">
            <a:schemeClr val="accent1"/>
          </a:fillRef>
          <a:effectRef idx="0">
            <a:schemeClr val="accent1"/>
          </a:effectRef>
          <a:fontRef idx="minor">
            <a:schemeClr val="lt1"/>
          </a:fontRef>
        </p:style>
        <p:txBody>
          <a:bodyPr>
            <a:spAutoFit/>
          </a:bodyPr>
          <a:lstStyle/>
          <a:p>
            <a:endParaRPr lang="en-US">
              <a:latin typeface="Calibri" pitchFamily="34" charset="0"/>
            </a:endParaRPr>
          </a:p>
        </p:txBody>
      </p:sp>
    </p:spTree>
    <p:extLst>
      <p:ext uri="{BB962C8B-B14F-4D97-AF65-F5344CB8AC3E}">
        <p14:creationId xmlns:p14="http://schemas.microsoft.com/office/powerpoint/2010/main" val="92028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IBSEtemplate_old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SB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IBSEtemplate_oldppt</Template>
  <TotalTime>5102</TotalTime>
  <Words>4111</Words>
  <Application>Microsoft Office PowerPoint</Application>
  <PresentationFormat>On-screen Show (4:3)</PresentationFormat>
  <Paragraphs>446</Paragraphs>
  <Slides>37</Slides>
  <Notes>35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IBSEtemplate_oldppt</vt:lpstr>
      <vt:lpstr>ISBEtemplate</vt:lpstr>
      <vt:lpstr>Common  Core  State  Standards  Writing  from  Sources  6-12</vt:lpstr>
      <vt:lpstr>Purposes and Outcomes</vt:lpstr>
      <vt:lpstr>Three Text Types</vt:lpstr>
      <vt:lpstr>Common Core Anchor Standards:  Text Types and Purposes</vt:lpstr>
      <vt:lpstr>Production and Distribution of Writing </vt:lpstr>
      <vt:lpstr>Research to Build and Present Knowledge </vt:lpstr>
      <vt:lpstr>Range of Writing</vt:lpstr>
      <vt:lpstr>  Writing from Sources </vt:lpstr>
      <vt:lpstr>PowerPoint Presentation</vt:lpstr>
      <vt:lpstr>Basic Elements of a Toulmin Argument</vt:lpstr>
      <vt:lpstr>Arguments Across Disciplines</vt:lpstr>
      <vt:lpstr>Arguments Across Disciplines</vt:lpstr>
      <vt:lpstr>Choosing an Arguable 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Routine Writing</vt:lpstr>
      <vt:lpstr>Long Term Writing</vt:lpstr>
      <vt:lpstr>Writing to Sources – English Example</vt:lpstr>
      <vt:lpstr>Writing to Sources – Social Studies Example</vt:lpstr>
      <vt:lpstr>Writing to Sources – Science Example</vt:lpstr>
      <vt:lpstr>Writing From Sources Strategies</vt:lpstr>
      <vt:lpstr>Snap Shot</vt:lpstr>
      <vt:lpstr>PowerPoint Presentation</vt:lpstr>
      <vt:lpstr>PowerPoint Presentation</vt:lpstr>
      <vt:lpstr>Document Based Question - DBQ</vt:lpstr>
      <vt:lpstr>Analytical Writing</vt:lpstr>
      <vt:lpstr>PowerPoint Presentation</vt:lpstr>
      <vt:lpstr>PARCC Rubrics</vt:lpstr>
      <vt:lpstr>Resources</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Brown</dc:creator>
  <cp:lastModifiedBy>Kathi, Rhodus (Contractor)</cp:lastModifiedBy>
  <cp:revision>410</cp:revision>
  <dcterms:created xsi:type="dcterms:W3CDTF">2012-01-17T22:09:55Z</dcterms:created>
  <dcterms:modified xsi:type="dcterms:W3CDTF">2013-08-21T13:06:40Z</dcterms:modified>
</cp:coreProperties>
</file>