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1" r:id="rId2"/>
    <p:sldId id="258" r:id="rId3"/>
    <p:sldId id="262" r:id="rId4"/>
    <p:sldId id="263" r:id="rId5"/>
    <p:sldId id="264" r:id="rId6"/>
    <p:sldId id="265" r:id="rId7"/>
    <p:sldId id="267" r:id="rId8"/>
    <p:sldId id="273" r:id="rId9"/>
    <p:sldId id="274" r:id="rId10"/>
    <p:sldId id="268" r:id="rId11"/>
    <p:sldId id="271" r:id="rId12"/>
    <p:sldId id="270" r:id="rId13"/>
    <p:sldId id="25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B0000"/>
    <a:srgbClr val="EB1E10"/>
    <a:srgbClr val="C127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B2994-E0F9-6191-11AF-7B1AFC4F91D9}" v="15" dt="2021-04-06T19:50:01.516"/>
    <p1510:client id="{4F64A431-E601-7792-8269-59472D15E171}" v="65" dt="2021-04-06T04:32:44.624"/>
    <p1510:client id="{8CACEE45-AA5B-A449-AB97-1F16BE85F3B8}" v="5" dt="2021-04-06T04:39:19.579"/>
    <p1510:client id="{C38FA48F-9C8E-4B60-820B-DC6310C1B5ED}" v="212" dt="2021-04-05T20:15:21.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2988"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AEDCE-545B-45E1-9F52-63BCFB19BC93}" type="datetimeFigureOut">
              <a:rPr lang="en-US"/>
              <a:t>4/6/2021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AA4B7-DB50-4613-96D7-25C99E47ECC5}" type="slidenum">
              <a:rPr lang="en-US"/>
              <a:t>‹#›</a:t>
            </a:fld>
            <a:endParaRPr lang="en-US"/>
          </a:p>
        </p:txBody>
      </p:sp>
    </p:spTree>
    <p:extLst>
      <p:ext uri="{BB962C8B-B14F-4D97-AF65-F5344CB8AC3E}">
        <p14:creationId xmlns:p14="http://schemas.microsoft.com/office/powerpoint/2010/main" val="121919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Stacey</a:t>
            </a:r>
          </a:p>
          <a:p>
            <a:r>
              <a:rPr lang="en-US"/>
              <a:t>-Vision Committee discussed the disposition concerns system for the past year. We researched disposition concern systems at other institutions and we’ve discussed our current process with students, faculty, and staff. We had an enriching conversation with the Tara Kaczorowski, Sara Porter, Susan Hildebrandt, and Debbie Shelden in the Department of Special Education. SED started working on collecting information and feedback on the disposition concerns process about a year ago. They held the same concerns with the disposition system that have been mentioned historically and the same concerns the vision committee holds. The result of the SED work was a moratorium on dispositions within their department and the development of a student success group.</a:t>
            </a:r>
          </a:p>
        </p:txBody>
      </p:sp>
      <p:sp>
        <p:nvSpPr>
          <p:cNvPr id="4" name="Slide Number Placeholder 3"/>
          <p:cNvSpPr>
            <a:spLocks noGrp="1"/>
          </p:cNvSpPr>
          <p:nvPr>
            <p:ph type="sldNum" sz="quarter" idx="5"/>
          </p:nvPr>
        </p:nvSpPr>
        <p:spPr/>
        <p:txBody>
          <a:bodyPr/>
          <a:lstStyle/>
          <a:p>
            <a:fld id="{002AA4B7-DB50-4613-96D7-25C99E47ECC5}" type="slidenum">
              <a:rPr lang="en-US"/>
              <a:t>1</a:t>
            </a:fld>
            <a:endParaRPr lang="en-US"/>
          </a:p>
        </p:txBody>
      </p:sp>
    </p:spTree>
    <p:extLst>
      <p:ext uri="{BB962C8B-B14F-4D97-AF65-F5344CB8AC3E}">
        <p14:creationId xmlns:p14="http://schemas.microsoft.com/office/powerpoint/2010/main" val="3043912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Molly</a:t>
            </a:r>
          </a:p>
          <a:p>
            <a:endParaRPr lang="en-US">
              <a:cs typeface="Calibri"/>
            </a:endParaRPr>
          </a:p>
        </p:txBody>
      </p:sp>
      <p:sp>
        <p:nvSpPr>
          <p:cNvPr id="4" name="Slide Number Placeholder 3"/>
          <p:cNvSpPr>
            <a:spLocks noGrp="1"/>
          </p:cNvSpPr>
          <p:nvPr>
            <p:ph type="sldNum" sz="quarter" idx="5"/>
          </p:nvPr>
        </p:nvSpPr>
        <p:spPr/>
        <p:txBody>
          <a:bodyPr/>
          <a:lstStyle/>
          <a:p>
            <a:fld id="{002AA4B7-DB50-4613-96D7-25C99E47ECC5}" type="slidenum">
              <a:rPr lang="en-US"/>
              <a:t>10</a:t>
            </a:fld>
            <a:endParaRPr lang="en-US"/>
          </a:p>
        </p:txBody>
      </p:sp>
    </p:spTree>
    <p:extLst>
      <p:ext uri="{BB962C8B-B14F-4D97-AF65-F5344CB8AC3E}">
        <p14:creationId xmlns:p14="http://schemas.microsoft.com/office/powerpoint/2010/main" val="21002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Andrew</a:t>
            </a:r>
          </a:p>
          <a:p>
            <a:r>
              <a:rPr lang="en-US">
                <a:cs typeface="Calibri"/>
              </a:rPr>
              <a:t>Two-part system where there is a proactive, mediation process, and then reactive if necessary</a:t>
            </a:r>
          </a:p>
        </p:txBody>
      </p:sp>
      <p:sp>
        <p:nvSpPr>
          <p:cNvPr id="4" name="Slide Number Placeholder 3"/>
          <p:cNvSpPr>
            <a:spLocks noGrp="1"/>
          </p:cNvSpPr>
          <p:nvPr>
            <p:ph type="sldNum" sz="quarter" idx="5"/>
          </p:nvPr>
        </p:nvSpPr>
        <p:spPr/>
        <p:txBody>
          <a:bodyPr/>
          <a:lstStyle/>
          <a:p>
            <a:fld id="{002AA4B7-DB50-4613-96D7-25C99E47ECC5}" type="slidenum">
              <a:rPr lang="en-US"/>
              <a:t>11</a:t>
            </a:fld>
            <a:endParaRPr lang="en-US"/>
          </a:p>
        </p:txBody>
      </p:sp>
    </p:spTree>
    <p:extLst>
      <p:ext uri="{BB962C8B-B14F-4D97-AF65-F5344CB8AC3E}">
        <p14:creationId xmlns:p14="http://schemas.microsoft.com/office/powerpoint/2010/main" val="4170781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a:p>
            <a:r>
              <a:rPr lang="en-US"/>
              <a:t>How should the committee be formed?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-Seek membership from faculty and staff that are already passionate and engaged in the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-Committee members don’t have to be CTE 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-Diverse committee should represent Secondary programs, COE departments, CELP.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process will take time. We don’t have to stay dissatisfied with our current system. We can make changes.</a:t>
            </a:r>
          </a:p>
          <a:p>
            <a:endParaRPr lang="en-US"/>
          </a:p>
        </p:txBody>
      </p:sp>
      <p:sp>
        <p:nvSpPr>
          <p:cNvPr id="4" name="Slide Number Placeholder 3"/>
          <p:cNvSpPr>
            <a:spLocks noGrp="1"/>
          </p:cNvSpPr>
          <p:nvPr>
            <p:ph type="sldNum" sz="quarter" idx="5"/>
          </p:nvPr>
        </p:nvSpPr>
        <p:spPr/>
        <p:txBody>
          <a:bodyPr/>
          <a:lstStyle/>
          <a:p>
            <a:fld id="{002AA4B7-DB50-4613-96D7-25C99E47ECC5}" type="slidenum">
              <a:rPr lang="en-US" smtClean="0"/>
              <a:t>12</a:t>
            </a:fld>
            <a:endParaRPr lang="en-US"/>
          </a:p>
        </p:txBody>
      </p:sp>
    </p:spTree>
    <p:extLst>
      <p:ext uri="{BB962C8B-B14F-4D97-AF65-F5344CB8AC3E}">
        <p14:creationId xmlns:p14="http://schemas.microsoft.com/office/powerpoint/2010/main" val="3434047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Stacey</a:t>
            </a:r>
          </a:p>
          <a:p>
            <a:endParaRPr lang="en-US" b="1"/>
          </a:p>
          <a:p>
            <a:r>
              <a:rPr lang="en-US" b="1"/>
              <a:t>March 16, 1999 - E. New Agenda Item: </a:t>
            </a:r>
            <a:r>
              <a:rPr lang="en-US"/>
              <a:t>P. Smith requested a new agenda item of what knowledge, skills and disposition every teacher education student on this campus should receive. R. </a:t>
            </a:r>
            <a:r>
              <a:rPr lang="en-US" err="1"/>
              <a:t>Dammers</a:t>
            </a:r>
            <a:r>
              <a:rPr lang="en-US"/>
              <a:t> noted this item will be brought to the Executive Committee's next meeting. </a:t>
            </a:r>
          </a:p>
          <a:p>
            <a:endParaRPr lang="en-US"/>
          </a:p>
          <a:p>
            <a:r>
              <a:rPr lang="en-US" b="1"/>
              <a:t>2002</a:t>
            </a:r>
            <a:r>
              <a:rPr lang="en-US"/>
              <a:t>-some math educators are concerned about additional faculty review of dispositions, particularly to note patterns of either positive or negative behaviors and attitudes. S. Zielinski shared detailed disposition concerns formats that departments and/or programs could use, to evaluate dispositions such as honesty, respect, and emotional maturity. She noted the importance of logging such behaviors, especially by supervisors and classroom cooperating teachers. </a:t>
            </a:r>
          </a:p>
          <a:p>
            <a:r>
              <a:rPr lang="en-US" b="1"/>
              <a:t>Tuesday, April 16, 2002</a:t>
            </a:r>
            <a:r>
              <a:rPr lang="en-US"/>
              <a:t> - The last item for action was that of the motion regarding the disposition concerns form: “Beginning with Fall 2002, program faculty will begin submitting the Dispositions Concerns form.” D. Curtis asked to change the word “will” to “may” and that “at any point in the teacher candidate’s career at ISU” should be added to the end of the sentence. M. Temple moved to accept the motion, S. Zielinski seconded, motion passed unanimously. </a:t>
            </a:r>
          </a:p>
          <a:p>
            <a:endParaRPr lang="en-US"/>
          </a:p>
          <a:p>
            <a:endParaRPr lang="en-US"/>
          </a:p>
          <a:p>
            <a:r>
              <a:rPr lang="en-US" b="1"/>
              <a:t>Spring 2003- </a:t>
            </a:r>
            <a:r>
              <a:rPr lang="en-US"/>
              <a:t>Teacher candidates write the initial essay on dispositions required for admission to professional studies.</a:t>
            </a:r>
          </a:p>
          <a:p>
            <a:endParaRPr lang="en-US" b="1"/>
          </a:p>
          <a:p>
            <a:r>
              <a:rPr lang="en-US" b="1"/>
              <a:t>Tuesday, January 16, 2007 - Discussion Items:</a:t>
            </a:r>
            <a:br>
              <a:rPr lang="en-US" b="1">
                <a:cs typeface="+mn-lt"/>
              </a:rPr>
            </a:br>
            <a:r>
              <a:rPr lang="en-US" b="1"/>
              <a:t>A. Disposition Concerns: </a:t>
            </a:r>
            <a:r>
              <a:rPr lang="en-US"/>
              <a:t>S. Naylor addressed the fact that faculty members are rarely filing disposition concerns. J. </a:t>
            </a:r>
            <a:r>
              <a:rPr lang="en-US" err="1"/>
              <a:t>Neuleib</a:t>
            </a:r>
            <a:r>
              <a:rPr lang="en-US"/>
              <a:t> stated most faculty members are not aware it is available to them. S. Parry agreed the secondary programs do not use this recourse and suggested a workshop to disseminate the information.</a:t>
            </a:r>
            <a:br>
              <a:rPr lang="en-US">
                <a:cs typeface="+mn-lt"/>
              </a:rPr>
            </a:br>
            <a:r>
              <a:rPr lang="en-US"/>
              <a:t>M. Moore stated that in many instances in reviewing a student’s appeal, disposition concerns have never been filed. D. Curtis suggested it was time to revisit this issue and will discuss it further with M. Munson-Dryer. After their discussion, D. Curtis will bring recommendations to the next CTE meeting.</a:t>
            </a:r>
            <a:endParaRPr lang="en-US">
              <a:cs typeface="Calibri"/>
            </a:endParaRPr>
          </a:p>
          <a:p>
            <a:endParaRPr lang="en-US" b="1"/>
          </a:p>
          <a:p>
            <a:r>
              <a:rPr lang="en-US" b="1"/>
              <a:t>Tuesday, February 20, 2007 - B. Disposition Concerns: </a:t>
            </a:r>
            <a:r>
              <a:rPr lang="en-US"/>
              <a:t>S. Parry stated this resource is not being used very much by faculty members. S. Parry asked for volunteers for an ad hoc committee to disseminate information to the faculty. S. </a:t>
            </a:r>
            <a:r>
              <a:rPr lang="en-US" err="1"/>
              <a:t>McCrone</a:t>
            </a:r>
            <a:r>
              <a:rPr lang="en-US"/>
              <a:t>, J. Nicholson, and B. Allison volunteered. B. </a:t>
            </a:r>
            <a:r>
              <a:rPr lang="en-US" err="1"/>
              <a:t>Nourie</a:t>
            </a:r>
            <a:r>
              <a:rPr lang="en-US"/>
              <a:t> will recommend someone from the Curriculum and Instruction Department and A. Coffman will ask someone from the laboratory schools. </a:t>
            </a:r>
            <a:endParaRPr lang="en-US">
              <a:cs typeface="Calibri"/>
            </a:endParaRPr>
          </a:p>
        </p:txBody>
      </p:sp>
      <p:sp>
        <p:nvSpPr>
          <p:cNvPr id="4" name="Slide Number Placeholder 3"/>
          <p:cNvSpPr>
            <a:spLocks noGrp="1"/>
          </p:cNvSpPr>
          <p:nvPr>
            <p:ph type="sldNum" sz="quarter" idx="5"/>
          </p:nvPr>
        </p:nvSpPr>
        <p:spPr/>
        <p:txBody>
          <a:bodyPr/>
          <a:lstStyle/>
          <a:p>
            <a:fld id="{002AA4B7-DB50-4613-96D7-25C99E47ECC5}" type="slidenum">
              <a:rPr lang="en-US"/>
              <a:t>2</a:t>
            </a:fld>
            <a:endParaRPr lang="en-US"/>
          </a:p>
        </p:txBody>
      </p:sp>
    </p:spTree>
    <p:extLst>
      <p:ext uri="{BB962C8B-B14F-4D97-AF65-F5344CB8AC3E}">
        <p14:creationId xmlns:p14="http://schemas.microsoft.com/office/powerpoint/2010/main" val="71030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Stacey</a:t>
            </a:r>
          </a:p>
          <a:p>
            <a:r>
              <a:rPr lang="en-US" b="1"/>
              <a:t>Tuesday, April 19, 2011</a:t>
            </a:r>
            <a:r>
              <a:rPr lang="en-US"/>
              <a:t> - Information Items:</a:t>
            </a:r>
            <a:br>
              <a:rPr lang="en-US">
                <a:cs typeface="+mn-lt"/>
              </a:rPr>
            </a:br>
            <a:r>
              <a:rPr lang="en-US"/>
              <a:t>A. ISBE Certification Update/IACTE Meeting :Although there is no requirement concerning a “Code of Ethics,” higher education is encouraged to ensure teacher candidates are aware of the code</a:t>
            </a:r>
            <a:br>
              <a:rPr lang="en-US">
                <a:cs typeface="+mn-lt"/>
              </a:rPr>
            </a:br>
            <a:r>
              <a:rPr lang="en-US"/>
              <a:t>and it is recommended that it is included in assessment of professional dispositions. </a:t>
            </a:r>
          </a:p>
          <a:p>
            <a:endParaRPr lang="en-US"/>
          </a:p>
          <a:p>
            <a:r>
              <a:rPr lang="en-US" b="1"/>
              <a:t>Tuesday, September 18, 2012 - E</a:t>
            </a:r>
            <a:r>
              <a:rPr lang="en-US"/>
              <a:t>. </a:t>
            </a:r>
            <a:r>
              <a:rPr lang="en-US" b="1"/>
              <a:t>UTE Assessment Committee</a:t>
            </a:r>
            <a:r>
              <a:rPr lang="en-US"/>
              <a:t>: A. Adkins reported the Graduate Teacher Assessment Survey will be discussed under Information Items. Also, will revise the disposition concerns form. Special Education Department has a version close to what the revision will be. </a:t>
            </a:r>
          </a:p>
          <a:p>
            <a:endParaRPr lang="en-US"/>
          </a:p>
          <a:p>
            <a:r>
              <a:rPr lang="en-US" b="1"/>
              <a:t>Tuesday, January 15, 2013</a:t>
            </a:r>
            <a:r>
              <a:rPr lang="en-US"/>
              <a:t> – E. UTE Assessment Committee: A. Adkins gave an overview for the Internal Review Process for Annual Program Reports. One program was asked to appear before Illinois State Board of Education. All other programs received great reviews. They want disposition assessments to be proactive instead of reactive. </a:t>
            </a:r>
          </a:p>
          <a:p>
            <a:endParaRPr lang="en-US"/>
          </a:p>
          <a:p>
            <a:r>
              <a:rPr lang="en-US" b="1"/>
              <a:t>Tuesday, April 1, 2014</a:t>
            </a:r>
            <a:r>
              <a:rPr lang="en-US"/>
              <a:t> - D. Hatch, CAEP4 Examiner had concerns regarding constituents (secretaries, field advisors, etc.) not being able to write dispositions as they currently do. A. Adkins indicated this particular disposition is in addition to the disposition we currently have in place. The purpose of this disposition is to have the teacher candidate assessed four times. Discussion ensued. W. Troxel stated that they have not used it at the graduate level and likes the developmental nature. S. Jones-Bock wanted to know how the information will be communicated to the students. </a:t>
            </a:r>
          </a:p>
          <a:p>
            <a:endParaRPr lang="en-US"/>
          </a:p>
          <a:p>
            <a:r>
              <a:rPr lang="en-US" b="1"/>
              <a:t>May 6, 2014- </a:t>
            </a:r>
            <a:r>
              <a:rPr lang="en-US"/>
              <a:t>At the urging of the ISBE, the committee is trying to be more proactive and has been meeting for 2 semesters. They are ready with some recommendations on what to assess and have created PEDA, a tool that measures dispositions of all teacher candidates. This information will help with program reviews. It does not replace the Disposition Concerns form – this process will continue.</a:t>
            </a:r>
            <a:br>
              <a:rPr lang="en-US">
                <a:cs typeface="+mn-lt"/>
              </a:rPr>
            </a:br>
            <a:endParaRPr lang="en-US"/>
          </a:p>
          <a:p>
            <a:r>
              <a:rPr lang="en-US" b="1"/>
              <a:t>February 16, 2016- </a:t>
            </a:r>
            <a:r>
              <a:rPr lang="en-US"/>
              <a:t>S. Sanden asked if there was a standard campus policy for faculty on issuing dispositions. There is not a standard policy. With so many teacher education programs across five colleges it is difficult to standardize a process. P. Schoon noted that CTE deals with programs, not policy.</a:t>
            </a:r>
            <a:endParaRPr lang="en-US">
              <a:cs typeface="+mn-lt"/>
            </a:endParaRPr>
          </a:p>
        </p:txBody>
      </p:sp>
      <p:sp>
        <p:nvSpPr>
          <p:cNvPr id="4" name="Slide Number Placeholder 3"/>
          <p:cNvSpPr>
            <a:spLocks noGrp="1"/>
          </p:cNvSpPr>
          <p:nvPr>
            <p:ph type="sldNum" sz="quarter" idx="5"/>
          </p:nvPr>
        </p:nvSpPr>
        <p:spPr/>
        <p:txBody>
          <a:bodyPr/>
          <a:lstStyle/>
          <a:p>
            <a:fld id="{002AA4B7-DB50-4613-96D7-25C99E47ECC5}" type="slidenum">
              <a:rPr lang="en-US"/>
              <a:t>3</a:t>
            </a:fld>
            <a:endParaRPr lang="en-US"/>
          </a:p>
        </p:txBody>
      </p:sp>
    </p:spTree>
    <p:extLst>
      <p:ext uri="{BB962C8B-B14F-4D97-AF65-F5344CB8AC3E}">
        <p14:creationId xmlns:p14="http://schemas.microsoft.com/office/powerpoint/2010/main" val="263073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Stacey</a:t>
            </a:r>
          </a:p>
          <a:p>
            <a:r>
              <a:rPr lang="en-US" b="1"/>
              <a:t>September 19, 2017- </a:t>
            </a:r>
            <a:r>
              <a:rPr lang="en-US"/>
              <a:t>C. Borders added that the disposition concerns process is familiar within the College of Education. If the information could get out to secondary programs and non-teacher education faculty/staff, the problematic behavior for a student could be flagged earlier.</a:t>
            </a:r>
            <a:br>
              <a:rPr lang="en-US">
                <a:cs typeface="+mn-lt"/>
              </a:rPr>
            </a:br>
            <a:r>
              <a:rPr lang="en-US"/>
              <a:t>D. </a:t>
            </a:r>
            <a:r>
              <a:rPr lang="en-US" err="1"/>
              <a:t>Garrahy</a:t>
            </a:r>
            <a:r>
              <a:rPr lang="en-US"/>
              <a:t> added that it needs to go out to all five colleges so the word gets out to new faculty. </a:t>
            </a:r>
          </a:p>
          <a:p>
            <a:r>
              <a:rPr lang="en-US"/>
              <a:t>M. </a:t>
            </a:r>
            <a:r>
              <a:rPr lang="en-US" err="1"/>
              <a:t>Noraian</a:t>
            </a:r>
            <a:r>
              <a:rPr lang="en-US"/>
              <a:t> added that they have training for new faculty at CTLT and suggested a packet.</a:t>
            </a:r>
            <a:br>
              <a:rPr lang="en-US">
                <a:cs typeface="+mn-lt"/>
              </a:rPr>
            </a:br>
            <a:r>
              <a:rPr lang="en-US"/>
              <a:t>S. Otto added there were great videos for the clinical documentation form and maybe a video could be done for disposition concerns. </a:t>
            </a:r>
          </a:p>
          <a:p>
            <a:endParaRPr lang="en-US"/>
          </a:p>
          <a:p>
            <a:r>
              <a:rPr lang="en-US" b="1"/>
              <a:t>September 17, 2019-C. University Liaison and Faculty Interests Committee: </a:t>
            </a:r>
            <a:r>
              <a:rPr lang="en-US" err="1"/>
              <a:t>S.Hildebrandt</a:t>
            </a:r>
            <a:r>
              <a:rPr lang="en-US"/>
              <a:t> reported there doesn’t seem to be much on faculty interest in description of their charge. Conversations were initiated about dispositions concerns and </a:t>
            </a:r>
            <a:r>
              <a:rPr lang="en-US" err="1"/>
              <a:t>edDispositions</a:t>
            </a:r>
            <a:r>
              <a:rPr lang="en-US"/>
              <a:t>, intentions of their use, and how the data is used. </a:t>
            </a:r>
          </a:p>
          <a:p>
            <a:r>
              <a:rPr lang="en-US"/>
              <a:t>A. </a:t>
            </a:r>
            <a:r>
              <a:rPr lang="en-US" err="1"/>
              <a:t>Mustian</a:t>
            </a:r>
            <a:r>
              <a:rPr lang="en-US"/>
              <a:t> added that there is a larger conversation that needs to take place regarding disposition concerns. If we have a good student by a broad set of norms – it is punitive of how it becomes. On the forms, it is not formative anymore, needs to be a part that creates a support plan. How many good future teachers are we keeping out; it needs to be a good research- based disposition. </a:t>
            </a:r>
          </a:p>
          <a:p>
            <a:r>
              <a:rPr lang="en-US"/>
              <a:t>C. Borders indicated that the state committees are looking at disposition concerns across the state. Collecting data from the institutions and the work is being done at the state level. </a:t>
            </a:r>
          </a:p>
          <a:p>
            <a:r>
              <a:rPr lang="en-US"/>
              <a:t>J. Donnell stated that TCH tracks their dispositions internally; 90-95% are about taking responsibility and they do require their professors to write a plan of action. </a:t>
            </a:r>
          </a:p>
          <a:p>
            <a:r>
              <a:rPr lang="en-US"/>
              <a:t>P. Hash added the everyone should be using the same dispositions concerns form as it was CTE approved. </a:t>
            </a:r>
          </a:p>
          <a:p>
            <a:endParaRPr lang="en-US"/>
          </a:p>
          <a:p>
            <a:r>
              <a:rPr lang="en-US" b="1"/>
              <a:t>February 18, 2020- </a:t>
            </a:r>
            <a:r>
              <a:rPr lang="en-US" i="1"/>
              <a:t>J. </a:t>
            </a:r>
            <a:r>
              <a:rPr lang="en-US" i="1" err="1"/>
              <a:t>Terrelle</a:t>
            </a:r>
            <a:r>
              <a:rPr lang="en-US" i="1"/>
              <a:t> </a:t>
            </a:r>
            <a:r>
              <a:rPr lang="en-US"/>
              <a:t>shared his experiences as a black student on this campus. Social justice being discussed in classrooms is through the lens of whiteness. He hasn’t had a single teacher education professor who is not white. There are false notions of inclusivity and equity that are actually oppressive. We, as students of color, need faculty of color. Silence and discomfort in the room—your comfort (white faculty, white students) comes at my discomfort. Disposition concerns are problematic and a means to further marginalize students of color. White people and whiteness should not be at the center of race discourse; you are killing us intellectually, mentally, and spiritually.</a:t>
            </a:r>
            <a:endParaRPr lang="en-US">
              <a:cs typeface="+mn-lt"/>
            </a:endParaRPr>
          </a:p>
        </p:txBody>
      </p:sp>
      <p:sp>
        <p:nvSpPr>
          <p:cNvPr id="4" name="Slide Number Placeholder 3"/>
          <p:cNvSpPr>
            <a:spLocks noGrp="1"/>
          </p:cNvSpPr>
          <p:nvPr>
            <p:ph type="sldNum" sz="quarter" idx="5"/>
          </p:nvPr>
        </p:nvSpPr>
        <p:spPr/>
        <p:txBody>
          <a:bodyPr/>
          <a:lstStyle/>
          <a:p>
            <a:fld id="{002AA4B7-DB50-4613-96D7-25C99E47ECC5}" type="slidenum">
              <a:rPr lang="en-US"/>
              <a:t>4</a:t>
            </a:fld>
            <a:endParaRPr lang="en-US"/>
          </a:p>
        </p:txBody>
      </p:sp>
    </p:spTree>
    <p:extLst>
      <p:ext uri="{BB962C8B-B14F-4D97-AF65-F5344CB8AC3E}">
        <p14:creationId xmlns:p14="http://schemas.microsoft.com/office/powerpoint/2010/main" val="364716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Andrew</a:t>
            </a:r>
          </a:p>
          <a:p>
            <a:r>
              <a:rPr lang="en-US"/>
              <a:t>-history of ongoing concerns</a:t>
            </a:r>
          </a:p>
          <a:p>
            <a:r>
              <a:rPr lang="en-US"/>
              <a:t>-lack of fidelity</a:t>
            </a:r>
          </a:p>
        </p:txBody>
      </p:sp>
      <p:sp>
        <p:nvSpPr>
          <p:cNvPr id="4" name="Slide Number Placeholder 3"/>
          <p:cNvSpPr>
            <a:spLocks noGrp="1"/>
          </p:cNvSpPr>
          <p:nvPr>
            <p:ph type="sldNum" sz="quarter" idx="5"/>
          </p:nvPr>
        </p:nvSpPr>
        <p:spPr/>
        <p:txBody>
          <a:bodyPr/>
          <a:lstStyle/>
          <a:p>
            <a:fld id="{002AA4B7-DB50-4613-96D7-25C99E47ECC5}" type="slidenum">
              <a:rPr lang="en-US"/>
              <a:t>5</a:t>
            </a:fld>
            <a:endParaRPr lang="en-US"/>
          </a:p>
        </p:txBody>
      </p:sp>
    </p:spTree>
    <p:extLst>
      <p:ext uri="{BB962C8B-B14F-4D97-AF65-F5344CB8AC3E}">
        <p14:creationId xmlns:p14="http://schemas.microsoft.com/office/powerpoint/2010/main" val="210324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Andrew</a:t>
            </a:r>
          </a:p>
          <a:p>
            <a:r>
              <a:rPr lang="en-US">
                <a:cs typeface="Calibri"/>
              </a:rPr>
              <a:t>Our student voices were important in this process. Two different groups of our student committee members voiced the same concerns. Students outside of the College of Education may be treated differently in the COE than they are in their own programs.</a:t>
            </a:r>
            <a:endParaRPr lang="en-US"/>
          </a:p>
        </p:txBody>
      </p:sp>
      <p:sp>
        <p:nvSpPr>
          <p:cNvPr id="4" name="Slide Number Placeholder 3"/>
          <p:cNvSpPr>
            <a:spLocks noGrp="1"/>
          </p:cNvSpPr>
          <p:nvPr>
            <p:ph type="sldNum" sz="quarter" idx="5"/>
          </p:nvPr>
        </p:nvSpPr>
        <p:spPr/>
        <p:txBody>
          <a:bodyPr/>
          <a:lstStyle/>
          <a:p>
            <a:fld id="{002AA4B7-DB50-4613-96D7-25C99E47ECC5}" type="slidenum">
              <a:rPr lang="en-US"/>
              <a:t>6</a:t>
            </a:fld>
            <a:endParaRPr lang="en-US"/>
          </a:p>
        </p:txBody>
      </p:sp>
    </p:spTree>
    <p:extLst>
      <p:ext uri="{BB962C8B-B14F-4D97-AF65-F5344CB8AC3E}">
        <p14:creationId xmlns:p14="http://schemas.microsoft.com/office/powerpoint/2010/main" val="169239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Jill and Alan</a:t>
            </a:r>
          </a:p>
          <a:p>
            <a:r>
              <a:rPr lang="en-US">
                <a:cs typeface="Calibri"/>
              </a:rPr>
              <a:t>Why do we like these two models</a:t>
            </a:r>
          </a:p>
          <a:p>
            <a:r>
              <a:rPr lang="en-US">
                <a:cs typeface="Calibri"/>
              </a:rPr>
              <a:t>MN- equity lens</a:t>
            </a:r>
          </a:p>
          <a:p>
            <a:r>
              <a:rPr lang="en-US">
                <a:cs typeface="Calibri"/>
              </a:rPr>
              <a:t>Ball State a more measurable behavior—presented like objectives</a:t>
            </a:r>
          </a:p>
        </p:txBody>
      </p:sp>
      <p:sp>
        <p:nvSpPr>
          <p:cNvPr id="4" name="Slide Number Placeholder 3"/>
          <p:cNvSpPr>
            <a:spLocks noGrp="1"/>
          </p:cNvSpPr>
          <p:nvPr>
            <p:ph type="sldNum" sz="quarter" idx="5"/>
          </p:nvPr>
        </p:nvSpPr>
        <p:spPr/>
        <p:txBody>
          <a:bodyPr/>
          <a:lstStyle/>
          <a:p>
            <a:fld id="{002AA4B7-DB50-4613-96D7-25C99E47ECC5}" type="slidenum">
              <a:rPr lang="en-US"/>
              <a:t>7</a:t>
            </a:fld>
            <a:endParaRPr lang="en-US"/>
          </a:p>
        </p:txBody>
      </p:sp>
    </p:spTree>
    <p:extLst>
      <p:ext uri="{BB962C8B-B14F-4D97-AF65-F5344CB8AC3E}">
        <p14:creationId xmlns:p14="http://schemas.microsoft.com/office/powerpoint/2010/main" val="2244678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Jill and Alan</a:t>
            </a:r>
          </a:p>
        </p:txBody>
      </p:sp>
      <p:sp>
        <p:nvSpPr>
          <p:cNvPr id="4" name="Slide Number Placeholder 3"/>
          <p:cNvSpPr>
            <a:spLocks noGrp="1"/>
          </p:cNvSpPr>
          <p:nvPr>
            <p:ph type="sldNum" sz="quarter" idx="5"/>
          </p:nvPr>
        </p:nvSpPr>
        <p:spPr/>
        <p:txBody>
          <a:bodyPr/>
          <a:lstStyle/>
          <a:p>
            <a:fld id="{002AA4B7-DB50-4613-96D7-25C99E47ECC5}" type="slidenum">
              <a:rPr lang="en-US"/>
              <a:t>8</a:t>
            </a:fld>
            <a:endParaRPr lang="en-US"/>
          </a:p>
        </p:txBody>
      </p:sp>
    </p:spTree>
    <p:extLst>
      <p:ext uri="{BB962C8B-B14F-4D97-AF65-F5344CB8AC3E}">
        <p14:creationId xmlns:p14="http://schemas.microsoft.com/office/powerpoint/2010/main" val="279203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Jill and Alan</a:t>
            </a:r>
          </a:p>
        </p:txBody>
      </p:sp>
      <p:sp>
        <p:nvSpPr>
          <p:cNvPr id="4" name="Slide Number Placeholder 3"/>
          <p:cNvSpPr>
            <a:spLocks noGrp="1"/>
          </p:cNvSpPr>
          <p:nvPr>
            <p:ph type="sldNum" sz="quarter" idx="5"/>
          </p:nvPr>
        </p:nvSpPr>
        <p:spPr/>
        <p:txBody>
          <a:bodyPr/>
          <a:lstStyle/>
          <a:p>
            <a:fld id="{002AA4B7-DB50-4613-96D7-25C99E47ECC5}" type="slidenum">
              <a:rPr lang="en-US"/>
              <a:t>9</a:t>
            </a:fld>
            <a:endParaRPr lang="en-US"/>
          </a:p>
        </p:txBody>
      </p:sp>
    </p:spTree>
    <p:extLst>
      <p:ext uri="{BB962C8B-B14F-4D97-AF65-F5344CB8AC3E}">
        <p14:creationId xmlns:p14="http://schemas.microsoft.com/office/powerpoint/2010/main" val="283149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E6903A-2073-784D-8946-48612F554BA2}"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E7075-071F-D74D-A1D0-4F29ABCF45AA}" type="slidenum">
              <a:rPr lang="en-US" smtClean="0"/>
              <a:t>‹#›</a:t>
            </a:fld>
            <a:endParaRPr lang="en-US"/>
          </a:p>
        </p:txBody>
      </p:sp>
    </p:spTree>
    <p:extLst>
      <p:ext uri="{BB962C8B-B14F-4D97-AF65-F5344CB8AC3E}">
        <p14:creationId xmlns:p14="http://schemas.microsoft.com/office/powerpoint/2010/main" val="658317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E6903A-2073-784D-8946-48612F554BA2}"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E7075-071F-D74D-A1D0-4F29ABCF45AA}" type="slidenum">
              <a:rPr lang="en-US" smtClean="0"/>
              <a:t>‹#›</a:t>
            </a:fld>
            <a:endParaRPr lang="en-US"/>
          </a:p>
        </p:txBody>
      </p:sp>
    </p:spTree>
    <p:extLst>
      <p:ext uri="{BB962C8B-B14F-4D97-AF65-F5344CB8AC3E}">
        <p14:creationId xmlns:p14="http://schemas.microsoft.com/office/powerpoint/2010/main" val="38415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E6903A-2073-784D-8946-48612F554BA2}"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E7075-071F-D74D-A1D0-4F29ABCF45AA}" type="slidenum">
              <a:rPr lang="en-US" smtClean="0"/>
              <a:t>‹#›</a:t>
            </a:fld>
            <a:endParaRPr lang="en-US"/>
          </a:p>
        </p:txBody>
      </p:sp>
    </p:spTree>
    <p:extLst>
      <p:ext uri="{BB962C8B-B14F-4D97-AF65-F5344CB8AC3E}">
        <p14:creationId xmlns:p14="http://schemas.microsoft.com/office/powerpoint/2010/main" val="3280148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73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E6903A-2073-784D-8946-48612F554BA2}"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E7075-071F-D74D-A1D0-4F29ABCF45AA}" type="slidenum">
              <a:rPr lang="en-US" smtClean="0"/>
              <a:t>‹#›</a:t>
            </a:fld>
            <a:endParaRPr lang="en-US"/>
          </a:p>
        </p:txBody>
      </p:sp>
    </p:spTree>
    <p:extLst>
      <p:ext uri="{BB962C8B-B14F-4D97-AF65-F5344CB8AC3E}">
        <p14:creationId xmlns:p14="http://schemas.microsoft.com/office/powerpoint/2010/main" val="49717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E6903A-2073-784D-8946-48612F554BA2}"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E7075-071F-D74D-A1D0-4F29ABCF45AA}" type="slidenum">
              <a:rPr lang="en-US" smtClean="0"/>
              <a:t>‹#›</a:t>
            </a:fld>
            <a:endParaRPr lang="en-US"/>
          </a:p>
        </p:txBody>
      </p:sp>
    </p:spTree>
    <p:extLst>
      <p:ext uri="{BB962C8B-B14F-4D97-AF65-F5344CB8AC3E}">
        <p14:creationId xmlns:p14="http://schemas.microsoft.com/office/powerpoint/2010/main" val="366172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E6903A-2073-784D-8946-48612F554BA2}"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E7075-071F-D74D-A1D0-4F29ABCF45AA}" type="slidenum">
              <a:rPr lang="en-US" smtClean="0"/>
              <a:t>‹#›</a:t>
            </a:fld>
            <a:endParaRPr lang="en-US"/>
          </a:p>
        </p:txBody>
      </p:sp>
    </p:spTree>
    <p:extLst>
      <p:ext uri="{BB962C8B-B14F-4D97-AF65-F5344CB8AC3E}">
        <p14:creationId xmlns:p14="http://schemas.microsoft.com/office/powerpoint/2010/main" val="379669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E6903A-2073-784D-8946-48612F554BA2}"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0E7075-071F-D74D-A1D0-4F29ABCF45AA}" type="slidenum">
              <a:rPr lang="en-US" smtClean="0"/>
              <a:t>‹#›</a:t>
            </a:fld>
            <a:endParaRPr lang="en-US"/>
          </a:p>
        </p:txBody>
      </p:sp>
    </p:spTree>
    <p:extLst>
      <p:ext uri="{BB962C8B-B14F-4D97-AF65-F5344CB8AC3E}">
        <p14:creationId xmlns:p14="http://schemas.microsoft.com/office/powerpoint/2010/main" val="315566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E6903A-2073-784D-8946-48612F554BA2}"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0E7075-071F-D74D-A1D0-4F29ABCF45AA}" type="slidenum">
              <a:rPr lang="en-US" smtClean="0"/>
              <a:t>‹#›</a:t>
            </a:fld>
            <a:endParaRPr lang="en-US"/>
          </a:p>
        </p:txBody>
      </p:sp>
    </p:spTree>
    <p:extLst>
      <p:ext uri="{BB962C8B-B14F-4D97-AF65-F5344CB8AC3E}">
        <p14:creationId xmlns:p14="http://schemas.microsoft.com/office/powerpoint/2010/main" val="142339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6903A-2073-784D-8946-48612F554BA2}"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0E7075-071F-D74D-A1D0-4F29ABCF45AA}" type="slidenum">
              <a:rPr lang="en-US" smtClean="0"/>
              <a:t>‹#›</a:t>
            </a:fld>
            <a:endParaRPr lang="en-US"/>
          </a:p>
        </p:txBody>
      </p:sp>
    </p:spTree>
    <p:extLst>
      <p:ext uri="{BB962C8B-B14F-4D97-AF65-F5344CB8AC3E}">
        <p14:creationId xmlns:p14="http://schemas.microsoft.com/office/powerpoint/2010/main" val="205114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E6903A-2073-784D-8946-48612F554BA2}"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E7075-071F-D74D-A1D0-4F29ABCF45AA}" type="slidenum">
              <a:rPr lang="en-US" smtClean="0"/>
              <a:t>‹#›</a:t>
            </a:fld>
            <a:endParaRPr lang="en-US"/>
          </a:p>
        </p:txBody>
      </p:sp>
    </p:spTree>
    <p:extLst>
      <p:ext uri="{BB962C8B-B14F-4D97-AF65-F5344CB8AC3E}">
        <p14:creationId xmlns:p14="http://schemas.microsoft.com/office/powerpoint/2010/main" val="313527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E6903A-2073-784D-8946-48612F554BA2}"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E7075-071F-D74D-A1D0-4F29ABCF45AA}" type="slidenum">
              <a:rPr lang="en-US" smtClean="0"/>
              <a:t>‹#›</a:t>
            </a:fld>
            <a:endParaRPr lang="en-US"/>
          </a:p>
        </p:txBody>
      </p:sp>
    </p:spTree>
    <p:extLst>
      <p:ext uri="{BB962C8B-B14F-4D97-AF65-F5344CB8AC3E}">
        <p14:creationId xmlns:p14="http://schemas.microsoft.com/office/powerpoint/2010/main" val="113996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6903A-2073-784D-8946-48612F554BA2}" type="datetimeFigureOut">
              <a:rPr lang="en-US" smtClean="0"/>
              <a:t>4/6/2021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E7075-071F-D74D-A1D0-4F29ABCF45AA}" type="slidenum">
              <a:rPr lang="en-US" smtClean="0"/>
              <a:t>‹#›</a:t>
            </a:fld>
            <a:endParaRPr lang="en-US"/>
          </a:p>
        </p:txBody>
      </p:sp>
    </p:spTree>
    <p:extLst>
      <p:ext uri="{BB962C8B-B14F-4D97-AF65-F5344CB8AC3E}">
        <p14:creationId xmlns:p14="http://schemas.microsoft.com/office/powerpoint/2010/main" val="1710260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hite puzzle with one red piece">
            <a:extLst>
              <a:ext uri="{FF2B5EF4-FFF2-40B4-BE49-F238E27FC236}">
                <a16:creationId xmlns:a16="http://schemas.microsoft.com/office/drawing/2014/main" id="{2E42B4B0-24B2-4495-BE82-DF49D76E7C3F}"/>
              </a:ext>
            </a:extLst>
          </p:cNvPr>
          <p:cNvPicPr>
            <a:picLocks noChangeAspect="1"/>
          </p:cNvPicPr>
          <p:nvPr/>
        </p:nvPicPr>
        <p:blipFill rotWithShape="1">
          <a:blip r:embed="rId3"/>
          <a:srcRect l="13302" r="11698"/>
          <a:stretch/>
        </p:blipFill>
        <p:spPr>
          <a:xfrm>
            <a:off x="-2285" y="10"/>
            <a:ext cx="9143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95BC97-894B-9848-B1D7-9AE73BE35F27}"/>
              </a:ext>
            </a:extLst>
          </p:cNvPr>
          <p:cNvSpPr/>
          <p:nvPr/>
        </p:nvSpPr>
        <p:spPr>
          <a:xfrm>
            <a:off x="822960" y="325550"/>
            <a:ext cx="75438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defTabSz="914400">
              <a:lnSpc>
                <a:spcPct val="90000"/>
              </a:lnSpc>
              <a:spcBef>
                <a:spcPct val="0"/>
              </a:spcBef>
              <a:spcAft>
                <a:spcPts val="600"/>
              </a:spcAft>
            </a:pPr>
            <a:r>
              <a:rPr lang="en-US" sz="5400" b="1">
                <a:solidFill>
                  <a:srgbClr val="FFFFFF"/>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rPr>
              <a:t>Disposition Concerns</a:t>
            </a:r>
            <a:endParaRPr lang="en-US" sz="5400" b="1">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5" name="Subtitle 2">
            <a:extLst>
              <a:ext uri="{FF2B5EF4-FFF2-40B4-BE49-F238E27FC236}">
                <a16:creationId xmlns:a16="http://schemas.microsoft.com/office/drawing/2014/main" id="{DDE1BACE-0CC6-3D49-9712-D05F663B872E}"/>
              </a:ext>
            </a:extLst>
          </p:cNvPr>
          <p:cNvSpPr txBox="1">
            <a:spLocks/>
          </p:cNvSpPr>
          <p:nvPr/>
        </p:nvSpPr>
        <p:spPr>
          <a:xfrm>
            <a:off x="825038" y="4072043"/>
            <a:ext cx="7543800" cy="128270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a:solidFill>
                  <a:srgbClr val="FFFFFF"/>
                </a:solidFill>
                <a:latin typeface="Tahoma" panose="020B0604030504040204" pitchFamily="34" charset="0"/>
                <a:ea typeface="Tahoma" panose="020B0604030504040204" pitchFamily="34" charset="0"/>
                <a:cs typeface="Tahoma" panose="020B0604030504040204" pitchFamily="34" charset="0"/>
              </a:rPr>
              <a:t>Vision and Planning Committee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D7664-5002-3C42-AC5C-9080E083C907}"/>
              </a:ext>
            </a:extLst>
          </p:cNvPr>
          <p:cNvSpPr txBox="1"/>
          <p:nvPr/>
        </p:nvSpPr>
        <p:spPr>
          <a:xfrm>
            <a:off x="0" y="101885"/>
            <a:ext cx="9144000" cy="1107996"/>
          </a:xfrm>
          <a:prstGeom prst="rect">
            <a:avLst/>
          </a:prstGeom>
          <a:noFill/>
        </p:spPr>
        <p:txBody>
          <a:bodyPr wrap="square" lIns="91440" tIns="45720" rIns="91440" bIns="45720" rtlCol="0" anchor="t">
            <a:spAutoFit/>
          </a:bodyPr>
          <a:lstStyle/>
          <a:p>
            <a:pPr algn="ctr"/>
            <a:r>
              <a:rPr lang="en-US" sz="6600" b="1">
                <a:solidFill>
                  <a:srgbClr val="CC0000"/>
                </a:solidFill>
                <a:effectLst>
                  <a:outerShdw blurRad="88900" dist="50800" dir="4260000" algn="ctr" rotWithShape="0">
                    <a:srgbClr val="000000">
                      <a:alpha val="12000"/>
                    </a:srgbClr>
                  </a:outerShdw>
                </a:effectLst>
                <a:latin typeface="Tahoma"/>
                <a:ea typeface="Tahoma"/>
                <a:cs typeface="Tahoma"/>
              </a:rPr>
              <a:t>Questions</a:t>
            </a:r>
            <a:endParaRPr lang="en-US" sz="6600" b="1">
              <a:solidFill>
                <a:srgbClr val="CC0000"/>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0BCAD899-4633-E34E-86E7-563E8BF43FCF}"/>
              </a:ext>
            </a:extLst>
          </p:cNvPr>
          <p:cNvSpPr txBox="1"/>
          <p:nvPr/>
        </p:nvSpPr>
        <p:spPr>
          <a:xfrm>
            <a:off x="121920" y="1231848"/>
            <a:ext cx="8900160" cy="495520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3600">
                <a:latin typeface="Tahoma"/>
                <a:ea typeface="Tahoma"/>
                <a:cs typeface="Tahoma"/>
              </a:rPr>
              <a:t>Do we need programs place a moratorium on the current disposition concerns format/process?</a:t>
            </a:r>
          </a:p>
          <a:p>
            <a:pPr marL="457200" indent="-457200">
              <a:buFont typeface="Arial" panose="020B0604020202020204" pitchFamily="34" charset="0"/>
              <a:buChar char="•"/>
            </a:pPr>
            <a:endParaRPr lang="en-US" sz="140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3600">
                <a:latin typeface="Tahoma"/>
                <a:ea typeface="Tahoma"/>
                <a:cs typeface="Tahoma"/>
              </a:rPr>
              <a:t>Do we need to develop an early notification system?</a:t>
            </a:r>
          </a:p>
          <a:p>
            <a:pPr marL="457200" indent="-457200">
              <a:buFont typeface="Arial" panose="020B0604020202020204" pitchFamily="34" charset="0"/>
              <a:buChar char="•"/>
            </a:pPr>
            <a:endParaRPr lang="en-US" sz="140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3600">
                <a:latin typeface="Tahoma"/>
                <a:ea typeface="Tahoma"/>
                <a:cs typeface="Tahoma"/>
              </a:rPr>
              <a:t>Can we provide university and in-house support that addresses the issue at an individualized level with the student?</a:t>
            </a:r>
          </a:p>
        </p:txBody>
      </p:sp>
    </p:spTree>
    <p:extLst>
      <p:ext uri="{BB962C8B-B14F-4D97-AF65-F5344CB8AC3E}">
        <p14:creationId xmlns:p14="http://schemas.microsoft.com/office/powerpoint/2010/main" val="276527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D7664-5002-3C42-AC5C-9080E083C907}"/>
              </a:ext>
            </a:extLst>
          </p:cNvPr>
          <p:cNvSpPr txBox="1"/>
          <p:nvPr/>
        </p:nvSpPr>
        <p:spPr>
          <a:xfrm>
            <a:off x="0" y="139755"/>
            <a:ext cx="9144000" cy="1446550"/>
          </a:xfrm>
          <a:prstGeom prst="rect">
            <a:avLst/>
          </a:prstGeom>
          <a:noFill/>
        </p:spPr>
        <p:txBody>
          <a:bodyPr wrap="square" rtlCol="0">
            <a:spAutoFit/>
          </a:bodyPr>
          <a:lstStyle/>
          <a:p>
            <a:pPr algn="ctr"/>
            <a:r>
              <a:rPr lang="en-US" sz="4400" b="1">
                <a:solidFill>
                  <a:srgbClr val="CC0000"/>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rPr>
              <a:t>What do we need to do </a:t>
            </a:r>
          </a:p>
          <a:p>
            <a:pPr algn="ctr"/>
            <a:r>
              <a:rPr lang="en-US" sz="4400" b="1">
                <a:solidFill>
                  <a:srgbClr val="CC0000"/>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rPr>
              <a:t>for real change?</a:t>
            </a:r>
          </a:p>
        </p:txBody>
      </p:sp>
      <p:sp>
        <p:nvSpPr>
          <p:cNvPr id="3" name="TextBox 2">
            <a:extLst>
              <a:ext uri="{FF2B5EF4-FFF2-40B4-BE49-F238E27FC236}">
                <a16:creationId xmlns:a16="http://schemas.microsoft.com/office/drawing/2014/main" id="{0BCAD899-4633-E34E-86E7-563E8BF43FCF}"/>
              </a:ext>
            </a:extLst>
          </p:cNvPr>
          <p:cNvSpPr txBox="1"/>
          <p:nvPr/>
        </p:nvSpPr>
        <p:spPr>
          <a:xfrm>
            <a:off x="121920" y="1586305"/>
            <a:ext cx="8900160" cy="4524315"/>
          </a:xfrm>
          <a:prstGeom prst="rect">
            <a:avLst/>
          </a:prstGeom>
          <a:noFill/>
        </p:spPr>
        <p:txBody>
          <a:bodyPr wrap="square" lIns="91440" tIns="45720" rIns="91440" bIns="45720" rtlCol="0" anchor="t">
            <a:spAutoFit/>
          </a:bodyPr>
          <a:lstStyle/>
          <a:p>
            <a:pPr marL="342900" indent="-342900">
              <a:buAutoNum type="arabicPeriod"/>
            </a:pPr>
            <a:r>
              <a:rPr lang="en-US" sz="2400">
                <a:latin typeface="Tahoma"/>
                <a:ea typeface="Tahoma"/>
                <a:cs typeface="Tahoma"/>
              </a:rPr>
              <a:t>Update the model’s components</a:t>
            </a:r>
          </a:p>
          <a:p>
            <a:pPr marL="342900" indent="-342900">
              <a:buAutoNum type="arabicPeriod"/>
            </a:pPr>
            <a:r>
              <a:rPr lang="en-US" sz="2400">
                <a:latin typeface="Tahoma"/>
                <a:ea typeface="Tahoma"/>
                <a:cs typeface="Tahoma"/>
              </a:rPr>
              <a:t>Change the process to be more pro-active, not reactive </a:t>
            </a:r>
            <a:endParaRPr lang="en-US" sz="240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n-US" sz="2400">
                <a:latin typeface="Tahoma"/>
                <a:ea typeface="Tahoma"/>
                <a:cs typeface="Tahoma"/>
              </a:rPr>
              <a:t>Create the process to be two stages; Department and Teacher Center (based on the disposition issue)</a:t>
            </a:r>
          </a:p>
          <a:p>
            <a:pPr marL="342900" indent="-342900">
              <a:buAutoNum type="arabicPeriod"/>
            </a:pPr>
            <a:r>
              <a:rPr lang="en-US" sz="2400">
                <a:latin typeface="Tahoma" panose="020B0604030504040204" pitchFamily="34" charset="0"/>
                <a:ea typeface="Tahoma" panose="020B0604030504040204" pitchFamily="34" charset="0"/>
                <a:cs typeface="Tahoma" panose="020B0604030504040204" pitchFamily="34" charset="0"/>
              </a:rPr>
              <a:t>Change the process to be fluid for all programs across campus</a:t>
            </a:r>
          </a:p>
          <a:p>
            <a:pPr marL="342900" indent="-342900">
              <a:buAutoNum type="arabicPeriod"/>
            </a:pPr>
            <a:r>
              <a:rPr lang="en-US" sz="2400">
                <a:latin typeface="Tahoma" panose="020B0604030504040204" pitchFamily="34" charset="0"/>
                <a:ea typeface="Tahoma" panose="020B0604030504040204" pitchFamily="34" charset="0"/>
                <a:cs typeface="Tahoma" panose="020B0604030504040204" pitchFamily="34" charset="0"/>
              </a:rPr>
              <a:t>Make the process accessible to all involved (i.e., Qualtrics)</a:t>
            </a:r>
          </a:p>
          <a:p>
            <a:pPr marL="800100" lvl="1" indent="-342900">
              <a:buAutoNum type="alphaLcPeriod"/>
            </a:pPr>
            <a:r>
              <a:rPr lang="en-US" sz="2400">
                <a:latin typeface="Tahoma" panose="020B0604030504040204" pitchFamily="34" charset="0"/>
                <a:ea typeface="Tahoma" panose="020B0604030504040204" pitchFamily="34" charset="0"/>
                <a:cs typeface="Tahoma" panose="020B0604030504040204" pitchFamily="34" charset="0"/>
              </a:rPr>
              <a:t>Teacher Candidate</a:t>
            </a:r>
          </a:p>
          <a:p>
            <a:pPr marL="800100" lvl="1" indent="-342900">
              <a:buAutoNum type="alphaLcPeriod"/>
            </a:pPr>
            <a:r>
              <a:rPr lang="en-US" sz="2400">
                <a:latin typeface="Tahoma" panose="020B0604030504040204" pitchFamily="34" charset="0"/>
                <a:ea typeface="Tahoma" panose="020B0604030504040204" pitchFamily="34" charset="0"/>
                <a:cs typeface="Tahoma" panose="020B0604030504040204" pitchFamily="34" charset="0"/>
              </a:rPr>
              <a:t>Director of Teacher Center </a:t>
            </a:r>
          </a:p>
          <a:p>
            <a:pPr marL="800100" lvl="1" indent="-342900">
              <a:buAutoNum type="alphaLcPeriod"/>
            </a:pPr>
            <a:r>
              <a:rPr lang="en-US" sz="2400">
                <a:latin typeface="Tahoma" panose="020B0604030504040204" pitchFamily="34" charset="0"/>
                <a:ea typeface="Tahoma" panose="020B0604030504040204" pitchFamily="34" charset="0"/>
                <a:cs typeface="Tahoma" panose="020B0604030504040204" pitchFamily="34" charset="0"/>
              </a:rPr>
              <a:t>Departments; chair, coordinator, and/or instructor</a:t>
            </a:r>
          </a:p>
          <a:p>
            <a:pPr marL="800100" lvl="1" indent="-342900">
              <a:buAutoNum type="alphaLcPeriod"/>
            </a:pPr>
            <a:r>
              <a:rPr lang="en-US" sz="2400">
                <a:latin typeface="Tahoma" panose="020B0604030504040204" pitchFamily="34" charset="0"/>
                <a:ea typeface="Tahoma" panose="020B0604030504040204" pitchFamily="34" charset="0"/>
                <a:cs typeface="Tahoma" panose="020B0604030504040204" pitchFamily="34" charset="0"/>
              </a:rPr>
              <a:t>University Supervisor (student teaching)</a:t>
            </a:r>
          </a:p>
          <a:p>
            <a:pPr marL="800100" lvl="1" indent="-342900">
              <a:buFontTx/>
              <a:buAutoNum type="alphaLcPeriod"/>
            </a:pPr>
            <a:r>
              <a:rPr lang="en-US" sz="2400">
                <a:latin typeface="Tahoma" panose="020B0604030504040204" pitchFamily="34" charset="0"/>
                <a:ea typeface="Tahoma" panose="020B0604030504040204" pitchFamily="34" charset="0"/>
                <a:cs typeface="Tahoma" panose="020B0604030504040204" pitchFamily="34" charset="0"/>
              </a:rPr>
              <a:t>Cooperating Teacher (clinicals or student teaching)</a:t>
            </a:r>
          </a:p>
        </p:txBody>
      </p:sp>
    </p:spTree>
    <p:extLst>
      <p:ext uri="{BB962C8B-B14F-4D97-AF65-F5344CB8AC3E}">
        <p14:creationId xmlns:p14="http://schemas.microsoft.com/office/powerpoint/2010/main" val="1265154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D7664-5002-3C42-AC5C-9080E083C907}"/>
              </a:ext>
            </a:extLst>
          </p:cNvPr>
          <p:cNvSpPr txBox="1"/>
          <p:nvPr/>
        </p:nvSpPr>
        <p:spPr>
          <a:xfrm>
            <a:off x="0" y="379017"/>
            <a:ext cx="9144000" cy="1015663"/>
          </a:xfrm>
          <a:prstGeom prst="rect">
            <a:avLst/>
          </a:prstGeom>
          <a:noFill/>
        </p:spPr>
        <p:txBody>
          <a:bodyPr wrap="square" rtlCol="0">
            <a:spAutoFit/>
          </a:bodyPr>
          <a:lstStyle/>
          <a:p>
            <a:pPr algn="ctr"/>
            <a:r>
              <a:rPr lang="en-US" sz="6000" b="1">
                <a:solidFill>
                  <a:srgbClr val="CC0000"/>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rPr>
              <a:t>Ad Hoc Committee</a:t>
            </a:r>
          </a:p>
        </p:txBody>
      </p:sp>
      <p:sp>
        <p:nvSpPr>
          <p:cNvPr id="3" name="TextBox 2">
            <a:extLst>
              <a:ext uri="{FF2B5EF4-FFF2-40B4-BE49-F238E27FC236}">
                <a16:creationId xmlns:a16="http://schemas.microsoft.com/office/drawing/2014/main" id="{0BCAD899-4633-E34E-86E7-563E8BF43FCF}"/>
              </a:ext>
            </a:extLst>
          </p:cNvPr>
          <p:cNvSpPr txBox="1"/>
          <p:nvPr/>
        </p:nvSpPr>
        <p:spPr>
          <a:xfrm>
            <a:off x="121920" y="1443841"/>
            <a:ext cx="8900160" cy="3970318"/>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3600">
                <a:latin typeface="Tahoma"/>
                <a:ea typeface="Tahoma"/>
                <a:cs typeface="Tahoma"/>
              </a:rPr>
              <a:t>Form a committee to write new pillars and processes</a:t>
            </a:r>
          </a:p>
          <a:p>
            <a:pPr marL="457200" indent="-457200">
              <a:buFont typeface="Arial" panose="020B0604020202020204" pitchFamily="34" charset="0"/>
              <a:buChar char="•"/>
            </a:pPr>
            <a:r>
              <a:rPr lang="en-US" sz="3600">
                <a:latin typeface="Tahoma"/>
                <a:ea typeface="Tahoma"/>
                <a:cs typeface="Tahoma"/>
              </a:rPr>
              <a:t>Seek feedback from faculty, staff and students</a:t>
            </a:r>
          </a:p>
          <a:p>
            <a:pPr marL="457200" indent="-457200">
              <a:buFont typeface="Arial" panose="020B0604020202020204" pitchFamily="34" charset="0"/>
              <a:buChar char="•"/>
            </a:pPr>
            <a:r>
              <a:rPr lang="en-US" sz="3600">
                <a:latin typeface="Tahoma"/>
                <a:ea typeface="Tahoma"/>
                <a:cs typeface="Tahoma"/>
              </a:rPr>
              <a:t>Collect data and establish an assessment loop and committee oversight</a:t>
            </a:r>
          </a:p>
        </p:txBody>
      </p:sp>
    </p:spTree>
    <p:extLst>
      <p:ext uri="{BB962C8B-B14F-4D97-AF65-F5344CB8AC3E}">
        <p14:creationId xmlns:p14="http://schemas.microsoft.com/office/powerpoint/2010/main" val="183381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52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D7664-5002-3C42-AC5C-9080E083C907}"/>
              </a:ext>
            </a:extLst>
          </p:cNvPr>
          <p:cNvSpPr txBox="1"/>
          <p:nvPr/>
        </p:nvSpPr>
        <p:spPr>
          <a:xfrm>
            <a:off x="0" y="730425"/>
            <a:ext cx="9144000" cy="769441"/>
          </a:xfrm>
          <a:prstGeom prst="rect">
            <a:avLst/>
          </a:prstGeom>
          <a:noFill/>
        </p:spPr>
        <p:txBody>
          <a:bodyPr wrap="square" rtlCol="0">
            <a:spAutoFit/>
          </a:bodyPr>
          <a:lstStyle/>
          <a:p>
            <a:pPr algn="ctr"/>
            <a:r>
              <a:rPr lang="en-US" sz="4400" b="1">
                <a:solidFill>
                  <a:srgbClr val="CC0000"/>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rPr>
              <a:t>History of Disposition Concerns</a:t>
            </a:r>
          </a:p>
        </p:txBody>
      </p:sp>
      <p:sp>
        <p:nvSpPr>
          <p:cNvPr id="3" name="TextBox 2">
            <a:extLst>
              <a:ext uri="{FF2B5EF4-FFF2-40B4-BE49-F238E27FC236}">
                <a16:creationId xmlns:a16="http://schemas.microsoft.com/office/drawing/2014/main" id="{0BCAD899-4633-E34E-86E7-563E8BF43FCF}"/>
              </a:ext>
            </a:extLst>
          </p:cNvPr>
          <p:cNvSpPr txBox="1"/>
          <p:nvPr/>
        </p:nvSpPr>
        <p:spPr>
          <a:xfrm>
            <a:off x="121920" y="1589414"/>
            <a:ext cx="8900160" cy="4339650"/>
          </a:xfrm>
          <a:prstGeom prst="rect">
            <a:avLst/>
          </a:prstGeom>
          <a:noFill/>
        </p:spPr>
        <p:txBody>
          <a:bodyPr wrap="square" rtlCol="0">
            <a:spAutoFit/>
          </a:bodyPr>
          <a:lstStyle/>
          <a:p>
            <a:r>
              <a:rPr lang="en-US" sz="3200" b="1" u="sng">
                <a:latin typeface="Tahoma" panose="020B0604030504040204" pitchFamily="34" charset="0"/>
                <a:ea typeface="Tahoma" panose="020B0604030504040204" pitchFamily="34" charset="0"/>
                <a:cs typeface="Tahoma" panose="020B0604030504040204" pitchFamily="34" charset="0"/>
              </a:rPr>
              <a:t>1999</a:t>
            </a:r>
          </a:p>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Disposition conversation began (NCATE 2000)</a:t>
            </a:r>
          </a:p>
          <a:p>
            <a:pPr marL="457200" indent="-457200">
              <a:buFont typeface="Arial" panose="020B0604020202020204" pitchFamily="34" charset="0"/>
              <a:buChar char="•"/>
            </a:pPr>
            <a:endParaRPr lang="en-US" sz="1000">
              <a:latin typeface="Tahoma" panose="020B0604030504040204" pitchFamily="34" charset="0"/>
              <a:ea typeface="Tahoma" panose="020B0604030504040204" pitchFamily="34" charset="0"/>
              <a:cs typeface="Tahoma" panose="020B0604030504040204" pitchFamily="34" charset="0"/>
            </a:endParaRPr>
          </a:p>
          <a:p>
            <a:r>
              <a:rPr lang="en-US" sz="3200" b="1" u="sng">
                <a:latin typeface="Tahoma" panose="020B0604030504040204" pitchFamily="34" charset="0"/>
                <a:ea typeface="Tahoma" panose="020B0604030504040204" pitchFamily="34" charset="0"/>
                <a:cs typeface="Tahoma" panose="020B0604030504040204" pitchFamily="34" charset="0"/>
              </a:rPr>
              <a:t>2002</a:t>
            </a:r>
          </a:p>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Math educators concerned</a:t>
            </a:r>
          </a:p>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Fall 2002- faculty may begin submitting</a:t>
            </a:r>
          </a:p>
          <a:p>
            <a:pPr marL="457200" indent="-457200">
              <a:buFont typeface="Arial" panose="020B0604020202020204" pitchFamily="34" charset="0"/>
              <a:buChar char="•"/>
            </a:pPr>
            <a:endParaRPr lang="en-US" sz="1000">
              <a:latin typeface="Tahoma" panose="020B0604030504040204" pitchFamily="34" charset="0"/>
              <a:ea typeface="Tahoma" panose="020B0604030504040204" pitchFamily="34" charset="0"/>
              <a:cs typeface="Tahoma" panose="020B0604030504040204" pitchFamily="34" charset="0"/>
            </a:endParaRPr>
          </a:p>
          <a:p>
            <a:r>
              <a:rPr lang="en-US" sz="3200" b="1" u="sng">
                <a:latin typeface="Tahoma" panose="020B0604030504040204" pitchFamily="34" charset="0"/>
                <a:ea typeface="Tahoma" panose="020B0604030504040204" pitchFamily="34" charset="0"/>
                <a:cs typeface="Tahoma" panose="020B0604030504040204" pitchFamily="34" charset="0"/>
              </a:rPr>
              <a:t>2007</a:t>
            </a:r>
          </a:p>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Faculty rarely filing and faculty and students not aware</a:t>
            </a:r>
          </a:p>
        </p:txBody>
      </p:sp>
    </p:spTree>
    <p:extLst>
      <p:ext uri="{BB962C8B-B14F-4D97-AF65-F5344CB8AC3E}">
        <p14:creationId xmlns:p14="http://schemas.microsoft.com/office/powerpoint/2010/main" val="1947132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D7664-5002-3C42-AC5C-9080E083C907}"/>
              </a:ext>
            </a:extLst>
          </p:cNvPr>
          <p:cNvSpPr txBox="1"/>
          <p:nvPr/>
        </p:nvSpPr>
        <p:spPr>
          <a:xfrm>
            <a:off x="0" y="730425"/>
            <a:ext cx="9144000" cy="769441"/>
          </a:xfrm>
          <a:prstGeom prst="rect">
            <a:avLst/>
          </a:prstGeom>
          <a:noFill/>
        </p:spPr>
        <p:txBody>
          <a:bodyPr wrap="square" rtlCol="0">
            <a:spAutoFit/>
          </a:bodyPr>
          <a:lstStyle/>
          <a:p>
            <a:pPr algn="ctr"/>
            <a:r>
              <a:rPr lang="en-US" sz="4400" b="1">
                <a:solidFill>
                  <a:srgbClr val="CC0000"/>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rPr>
              <a:t>History of Disposition Concerns</a:t>
            </a:r>
          </a:p>
        </p:txBody>
      </p:sp>
      <p:sp>
        <p:nvSpPr>
          <p:cNvPr id="3" name="TextBox 2">
            <a:extLst>
              <a:ext uri="{FF2B5EF4-FFF2-40B4-BE49-F238E27FC236}">
                <a16:creationId xmlns:a16="http://schemas.microsoft.com/office/drawing/2014/main" id="{0BCAD899-4633-E34E-86E7-563E8BF43FCF}"/>
              </a:ext>
            </a:extLst>
          </p:cNvPr>
          <p:cNvSpPr txBox="1"/>
          <p:nvPr/>
        </p:nvSpPr>
        <p:spPr>
          <a:xfrm>
            <a:off x="121920" y="1589414"/>
            <a:ext cx="8900160" cy="4339650"/>
          </a:xfrm>
          <a:prstGeom prst="rect">
            <a:avLst/>
          </a:prstGeom>
          <a:noFill/>
        </p:spPr>
        <p:txBody>
          <a:bodyPr wrap="square" rtlCol="0">
            <a:spAutoFit/>
          </a:bodyPr>
          <a:lstStyle/>
          <a:p>
            <a:r>
              <a:rPr lang="en-US" sz="3200" b="1" u="sng">
                <a:latin typeface="Tahoma" panose="020B0604030504040204" pitchFamily="34" charset="0"/>
                <a:ea typeface="Tahoma" panose="020B0604030504040204" pitchFamily="34" charset="0"/>
                <a:cs typeface="Tahoma" panose="020B0604030504040204" pitchFamily="34" charset="0"/>
              </a:rPr>
              <a:t>2009</a:t>
            </a:r>
          </a:p>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Conversation on how they are used in departments</a:t>
            </a:r>
          </a:p>
          <a:p>
            <a:endParaRPr lang="en-US" sz="1000">
              <a:latin typeface="Tahoma" panose="020B0604030504040204" pitchFamily="34" charset="0"/>
              <a:ea typeface="Tahoma" panose="020B0604030504040204" pitchFamily="34" charset="0"/>
              <a:cs typeface="Tahoma" panose="020B0604030504040204" pitchFamily="34" charset="0"/>
            </a:endParaRPr>
          </a:p>
          <a:p>
            <a:r>
              <a:rPr lang="en-US" sz="3200" b="1" u="sng">
                <a:latin typeface="Tahoma" panose="020B0604030504040204" pitchFamily="34" charset="0"/>
                <a:ea typeface="Tahoma" panose="020B0604030504040204" pitchFamily="34" charset="0"/>
                <a:cs typeface="Tahoma" panose="020B0604030504040204" pitchFamily="34" charset="0"/>
              </a:rPr>
              <a:t>2013/2014</a:t>
            </a:r>
          </a:p>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Proactive rather than reactive</a:t>
            </a:r>
          </a:p>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How will it be communicated to students</a:t>
            </a:r>
          </a:p>
          <a:p>
            <a:pPr marL="457200" indent="-457200">
              <a:buFont typeface="Arial" panose="020B0604020202020204" pitchFamily="34" charset="0"/>
              <a:buChar char="•"/>
            </a:pPr>
            <a:endParaRPr lang="en-US" sz="1000">
              <a:latin typeface="Tahoma" panose="020B0604030504040204" pitchFamily="34" charset="0"/>
              <a:ea typeface="Tahoma" panose="020B0604030504040204" pitchFamily="34" charset="0"/>
              <a:cs typeface="Tahoma" panose="020B0604030504040204" pitchFamily="34" charset="0"/>
            </a:endParaRPr>
          </a:p>
          <a:p>
            <a:r>
              <a:rPr lang="en-US" sz="3200" b="1" u="sng">
                <a:latin typeface="Tahoma" panose="020B0604030504040204" pitchFamily="34" charset="0"/>
                <a:ea typeface="Tahoma" panose="020B0604030504040204" pitchFamily="34" charset="0"/>
                <a:cs typeface="Tahoma" panose="020B0604030504040204" pitchFamily="34" charset="0"/>
              </a:rPr>
              <a:t>2016</a:t>
            </a:r>
          </a:p>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No standard policy for issuing </a:t>
            </a:r>
          </a:p>
        </p:txBody>
      </p:sp>
    </p:spTree>
    <p:extLst>
      <p:ext uri="{BB962C8B-B14F-4D97-AF65-F5344CB8AC3E}">
        <p14:creationId xmlns:p14="http://schemas.microsoft.com/office/powerpoint/2010/main" val="3043949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D7664-5002-3C42-AC5C-9080E083C907}"/>
              </a:ext>
            </a:extLst>
          </p:cNvPr>
          <p:cNvSpPr txBox="1"/>
          <p:nvPr/>
        </p:nvSpPr>
        <p:spPr>
          <a:xfrm>
            <a:off x="0" y="254937"/>
            <a:ext cx="9144000" cy="769441"/>
          </a:xfrm>
          <a:prstGeom prst="rect">
            <a:avLst/>
          </a:prstGeom>
          <a:noFill/>
        </p:spPr>
        <p:txBody>
          <a:bodyPr wrap="square" rtlCol="0">
            <a:spAutoFit/>
          </a:bodyPr>
          <a:lstStyle/>
          <a:p>
            <a:pPr algn="ctr"/>
            <a:r>
              <a:rPr lang="en-US" sz="4400" b="1">
                <a:solidFill>
                  <a:srgbClr val="CC0000"/>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rPr>
              <a:t>History of Disposition Concerns</a:t>
            </a:r>
          </a:p>
        </p:txBody>
      </p:sp>
      <p:sp>
        <p:nvSpPr>
          <p:cNvPr id="3" name="TextBox 2">
            <a:extLst>
              <a:ext uri="{FF2B5EF4-FFF2-40B4-BE49-F238E27FC236}">
                <a16:creationId xmlns:a16="http://schemas.microsoft.com/office/drawing/2014/main" id="{0BCAD899-4633-E34E-86E7-563E8BF43FCF}"/>
              </a:ext>
            </a:extLst>
          </p:cNvPr>
          <p:cNvSpPr txBox="1"/>
          <p:nvPr/>
        </p:nvSpPr>
        <p:spPr>
          <a:xfrm>
            <a:off x="121920" y="1041023"/>
            <a:ext cx="8900160" cy="5816977"/>
          </a:xfrm>
          <a:prstGeom prst="rect">
            <a:avLst/>
          </a:prstGeom>
          <a:noFill/>
        </p:spPr>
        <p:txBody>
          <a:bodyPr wrap="square" rtlCol="0">
            <a:spAutoFit/>
          </a:bodyPr>
          <a:lstStyle/>
          <a:p>
            <a:r>
              <a:rPr lang="en-US" sz="3200" b="1" u="sng">
                <a:latin typeface="Tahoma" panose="020B0604030504040204" pitchFamily="34" charset="0"/>
                <a:ea typeface="Tahoma" panose="020B0604030504040204" pitchFamily="34" charset="0"/>
                <a:cs typeface="Tahoma" panose="020B0604030504040204" pitchFamily="34" charset="0"/>
              </a:rPr>
              <a:t>2017</a:t>
            </a:r>
          </a:p>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Secondary programs and non/teacher education faculty and staff</a:t>
            </a:r>
          </a:p>
          <a:p>
            <a:pPr marL="457200" indent="-457200">
              <a:buFont typeface="Arial" panose="020B0604020202020204" pitchFamily="34" charset="0"/>
              <a:buChar char="•"/>
            </a:pPr>
            <a:endParaRPr lang="en-US" sz="1000">
              <a:latin typeface="Tahoma" panose="020B0604030504040204" pitchFamily="34" charset="0"/>
              <a:ea typeface="Tahoma" panose="020B0604030504040204" pitchFamily="34" charset="0"/>
              <a:cs typeface="Tahoma" panose="020B0604030504040204" pitchFamily="34" charset="0"/>
            </a:endParaRPr>
          </a:p>
          <a:p>
            <a:r>
              <a:rPr lang="en-US" sz="3200" b="1" u="sng">
                <a:latin typeface="Tahoma" panose="020B0604030504040204" pitchFamily="34" charset="0"/>
                <a:ea typeface="Tahoma" panose="020B0604030504040204" pitchFamily="34" charset="0"/>
                <a:cs typeface="Tahoma" panose="020B0604030504040204" pitchFamily="34" charset="0"/>
              </a:rPr>
              <a:t>2019</a:t>
            </a:r>
          </a:p>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Intentions of their use and how the data is used</a:t>
            </a:r>
          </a:p>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Need to create systematic appeal process</a:t>
            </a:r>
          </a:p>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Not formative, need to look at process</a:t>
            </a:r>
          </a:p>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Lack of awareness among students</a:t>
            </a:r>
          </a:p>
          <a:p>
            <a:pPr marL="457200" indent="-457200">
              <a:buFont typeface="Arial" panose="020B0604020202020204" pitchFamily="34" charset="0"/>
              <a:buChar char="•"/>
            </a:pPr>
            <a:endParaRPr lang="en-US" sz="1000">
              <a:latin typeface="Tahoma" panose="020B0604030504040204" pitchFamily="34" charset="0"/>
              <a:ea typeface="Tahoma" panose="020B0604030504040204" pitchFamily="34" charset="0"/>
              <a:cs typeface="Tahoma" panose="020B0604030504040204" pitchFamily="34" charset="0"/>
            </a:endParaRPr>
          </a:p>
          <a:p>
            <a:r>
              <a:rPr lang="en-US" sz="3200" b="1" u="sng">
                <a:latin typeface="Tahoma" panose="020B0604030504040204" pitchFamily="34" charset="0"/>
                <a:ea typeface="Tahoma" panose="020B0604030504040204" pitchFamily="34" charset="0"/>
                <a:cs typeface="Tahoma" panose="020B0604030504040204" pitchFamily="34" charset="0"/>
              </a:rPr>
              <a:t>2020</a:t>
            </a:r>
          </a:p>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Marginalize students of color</a:t>
            </a:r>
          </a:p>
        </p:txBody>
      </p:sp>
    </p:spTree>
    <p:extLst>
      <p:ext uri="{BB962C8B-B14F-4D97-AF65-F5344CB8AC3E}">
        <p14:creationId xmlns:p14="http://schemas.microsoft.com/office/powerpoint/2010/main" val="121101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D7664-5002-3C42-AC5C-9080E083C907}"/>
              </a:ext>
            </a:extLst>
          </p:cNvPr>
          <p:cNvSpPr txBox="1"/>
          <p:nvPr/>
        </p:nvSpPr>
        <p:spPr>
          <a:xfrm>
            <a:off x="0" y="417136"/>
            <a:ext cx="9144000" cy="1446550"/>
          </a:xfrm>
          <a:prstGeom prst="rect">
            <a:avLst/>
          </a:prstGeom>
          <a:noFill/>
        </p:spPr>
        <p:txBody>
          <a:bodyPr wrap="square" rtlCol="0">
            <a:spAutoFit/>
          </a:bodyPr>
          <a:lstStyle/>
          <a:p>
            <a:pPr algn="ctr"/>
            <a:r>
              <a:rPr lang="en-US" sz="4400" b="1">
                <a:solidFill>
                  <a:srgbClr val="CC0000"/>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rPr>
              <a:t>Challenges with </a:t>
            </a:r>
          </a:p>
          <a:p>
            <a:pPr algn="ctr"/>
            <a:r>
              <a:rPr lang="en-US" sz="4400" b="1">
                <a:solidFill>
                  <a:srgbClr val="CC0000"/>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rPr>
              <a:t>the Current Process</a:t>
            </a:r>
          </a:p>
        </p:txBody>
      </p:sp>
      <p:sp>
        <p:nvSpPr>
          <p:cNvPr id="3" name="TextBox 2">
            <a:extLst>
              <a:ext uri="{FF2B5EF4-FFF2-40B4-BE49-F238E27FC236}">
                <a16:creationId xmlns:a16="http://schemas.microsoft.com/office/drawing/2014/main" id="{0BCAD899-4633-E34E-86E7-563E8BF43FCF}"/>
              </a:ext>
            </a:extLst>
          </p:cNvPr>
          <p:cNvSpPr txBox="1"/>
          <p:nvPr/>
        </p:nvSpPr>
        <p:spPr>
          <a:xfrm>
            <a:off x="121920" y="1940205"/>
            <a:ext cx="8900160" cy="4524315"/>
          </a:xfrm>
          <a:prstGeom prst="rect">
            <a:avLst/>
          </a:prstGeom>
          <a:noFill/>
        </p:spPr>
        <p:txBody>
          <a:bodyPr wrap="square" lIns="91440" tIns="45720" rIns="91440" bIns="45720" rtlCol="0" anchor="t">
            <a:spAutoFit/>
          </a:bodyPr>
          <a:lstStyle/>
          <a:p>
            <a:pPr marL="457200" indent="-457200">
              <a:buFont typeface="Arial"/>
              <a:buChar char="•"/>
            </a:pPr>
            <a:r>
              <a:rPr lang="en-US" sz="3200">
                <a:latin typeface="Tahoma"/>
                <a:ea typeface="Tahoma"/>
                <a:cs typeface="Tahoma"/>
              </a:rPr>
              <a:t>Deficit-based</a:t>
            </a:r>
          </a:p>
          <a:p>
            <a:pPr marL="457200" indent="-457200">
              <a:buFont typeface="Arial" panose="020B0604020202020204" pitchFamily="34" charset="0"/>
              <a:buChar char="•"/>
            </a:pPr>
            <a:r>
              <a:rPr lang="en-US" sz="3200">
                <a:latin typeface="Tahoma"/>
                <a:ea typeface="Tahoma"/>
                <a:cs typeface="Tahoma"/>
              </a:rPr>
              <a:t>Inconsistent implementation</a:t>
            </a:r>
          </a:p>
          <a:p>
            <a:pPr marL="457200" indent="-457200">
              <a:buFont typeface="Arial" panose="020B0604020202020204" pitchFamily="34" charset="0"/>
              <a:buChar char="•"/>
            </a:pPr>
            <a:r>
              <a:rPr lang="en-US" sz="3200">
                <a:latin typeface="Tahoma"/>
                <a:ea typeface="Tahoma"/>
                <a:cs typeface="Tahoma"/>
              </a:rPr>
              <a:t>No training offered on the process</a:t>
            </a:r>
          </a:p>
          <a:p>
            <a:pPr marL="457200" indent="-457200">
              <a:buFont typeface="Arial" panose="020B0604020202020204" pitchFamily="34" charset="0"/>
              <a:buChar char="•"/>
            </a:pPr>
            <a:r>
              <a:rPr lang="en-US" sz="3200">
                <a:latin typeface="Tahoma"/>
                <a:ea typeface="Tahoma"/>
                <a:cs typeface="Tahoma"/>
              </a:rPr>
              <a:t>Faculty and students unaware</a:t>
            </a:r>
          </a:p>
          <a:p>
            <a:pPr marL="457200" indent="-457200">
              <a:buFont typeface="Arial" panose="020B0604020202020204" pitchFamily="34" charset="0"/>
              <a:buChar char="•"/>
            </a:pPr>
            <a:r>
              <a:rPr lang="en-US" sz="3200">
                <a:latin typeface="Tahoma"/>
                <a:ea typeface="Tahoma"/>
                <a:cs typeface="Tahoma"/>
              </a:rPr>
              <a:t>Relatively old model that needs a comprehensive look</a:t>
            </a:r>
          </a:p>
          <a:p>
            <a:pPr marL="457200" indent="-457200">
              <a:buFont typeface="Arial" panose="020B0604020202020204" pitchFamily="34" charset="0"/>
              <a:buChar char="•"/>
            </a:pPr>
            <a:r>
              <a:rPr lang="en-US" sz="3200">
                <a:latin typeface="Tahoma"/>
                <a:ea typeface="Tahoma"/>
                <a:cs typeface="Tahoma"/>
              </a:rPr>
              <a:t>Data?</a:t>
            </a:r>
          </a:p>
          <a:p>
            <a:pPr marL="457200" indent="-457200">
              <a:buFont typeface="Arial" panose="020B0604020202020204" pitchFamily="34" charset="0"/>
              <a:buChar char="•"/>
            </a:pPr>
            <a:r>
              <a:rPr lang="en-US" sz="3200">
                <a:latin typeface="Tahoma"/>
                <a:ea typeface="Tahoma"/>
                <a:cs typeface="Tahoma"/>
              </a:rPr>
              <a:t>Moral obligation: Are we serving our students the best we can?</a:t>
            </a:r>
          </a:p>
        </p:txBody>
      </p:sp>
    </p:spTree>
    <p:extLst>
      <p:ext uri="{BB962C8B-B14F-4D97-AF65-F5344CB8AC3E}">
        <p14:creationId xmlns:p14="http://schemas.microsoft.com/office/powerpoint/2010/main" val="1004581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D7664-5002-3C42-AC5C-9080E083C907}"/>
              </a:ext>
            </a:extLst>
          </p:cNvPr>
          <p:cNvSpPr txBox="1"/>
          <p:nvPr/>
        </p:nvSpPr>
        <p:spPr>
          <a:xfrm>
            <a:off x="0" y="859337"/>
            <a:ext cx="9144000" cy="1015663"/>
          </a:xfrm>
          <a:prstGeom prst="rect">
            <a:avLst/>
          </a:prstGeom>
          <a:noFill/>
        </p:spPr>
        <p:txBody>
          <a:bodyPr wrap="square" rtlCol="0">
            <a:spAutoFit/>
          </a:bodyPr>
          <a:lstStyle/>
          <a:p>
            <a:pPr algn="ctr"/>
            <a:r>
              <a:rPr lang="en-US" sz="6000" b="1">
                <a:solidFill>
                  <a:srgbClr val="CC0000"/>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rPr>
              <a:t>Student Concerns</a:t>
            </a:r>
          </a:p>
        </p:txBody>
      </p:sp>
      <p:sp>
        <p:nvSpPr>
          <p:cNvPr id="3" name="TextBox 2">
            <a:extLst>
              <a:ext uri="{FF2B5EF4-FFF2-40B4-BE49-F238E27FC236}">
                <a16:creationId xmlns:a16="http://schemas.microsoft.com/office/drawing/2014/main" id="{0BCAD899-4633-E34E-86E7-563E8BF43FCF}"/>
              </a:ext>
            </a:extLst>
          </p:cNvPr>
          <p:cNvSpPr txBox="1"/>
          <p:nvPr/>
        </p:nvSpPr>
        <p:spPr>
          <a:xfrm>
            <a:off x="675736" y="1881589"/>
            <a:ext cx="8468264" cy="2850011"/>
          </a:xfrm>
          <a:prstGeom prst="rect">
            <a:avLst/>
          </a:prstGeom>
          <a:noFill/>
        </p:spPr>
        <p:txBody>
          <a:bodyPr wrap="square" rtlCol="0">
            <a:spAutoFit/>
          </a:bodyPr>
          <a:lstStyle/>
          <a:p>
            <a:pPr marL="342900" lvl="0" indent="-342900">
              <a:spcBef>
                <a:spcPct val="20000"/>
              </a:spcBef>
              <a:buFont typeface="Arial"/>
              <a:buChar char="•"/>
            </a:pPr>
            <a:r>
              <a:rPr lang="en-US" sz="320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Many students don't know that the dispositions exist</a:t>
            </a:r>
          </a:p>
          <a:p>
            <a:pPr marL="342900" lvl="0" indent="-342900">
              <a:spcBef>
                <a:spcPct val="20000"/>
              </a:spcBef>
              <a:buFont typeface="Arial"/>
              <a:buChar char="•"/>
            </a:pPr>
            <a:r>
              <a:rPr lang="en-US" sz="320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Unsure of where to read about them</a:t>
            </a:r>
          </a:p>
          <a:p>
            <a:pPr marL="342900" lvl="0" indent="-342900">
              <a:spcBef>
                <a:spcPct val="20000"/>
              </a:spcBef>
              <a:buFont typeface="Arial"/>
              <a:buChar char="•"/>
            </a:pPr>
            <a:r>
              <a:rPr lang="en-US" sz="320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Unsure about the disposition process</a:t>
            </a:r>
          </a:p>
          <a:p>
            <a:pPr marL="342900" lvl="0" indent="-342900">
              <a:spcBef>
                <a:spcPct val="20000"/>
              </a:spcBef>
              <a:buFont typeface="Arial"/>
              <a:buChar char="•"/>
            </a:pPr>
            <a:r>
              <a:rPr lang="en-US" sz="320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Each professor sees/applies differently</a:t>
            </a:r>
          </a:p>
        </p:txBody>
      </p:sp>
    </p:spTree>
    <p:extLst>
      <p:ext uri="{BB962C8B-B14F-4D97-AF65-F5344CB8AC3E}">
        <p14:creationId xmlns:p14="http://schemas.microsoft.com/office/powerpoint/2010/main" val="3648378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D7664-5002-3C42-AC5C-9080E083C907}"/>
              </a:ext>
            </a:extLst>
          </p:cNvPr>
          <p:cNvSpPr txBox="1"/>
          <p:nvPr/>
        </p:nvSpPr>
        <p:spPr>
          <a:xfrm>
            <a:off x="0" y="120402"/>
            <a:ext cx="9144000" cy="769441"/>
          </a:xfrm>
          <a:prstGeom prst="rect">
            <a:avLst/>
          </a:prstGeom>
          <a:noFill/>
        </p:spPr>
        <p:txBody>
          <a:bodyPr wrap="square" rtlCol="0">
            <a:spAutoFit/>
          </a:bodyPr>
          <a:lstStyle/>
          <a:p>
            <a:pPr algn="ctr"/>
            <a:r>
              <a:rPr lang="en-US" sz="4400" b="1">
                <a:solidFill>
                  <a:srgbClr val="CC0000"/>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rPr>
              <a:t>Model Components</a:t>
            </a:r>
          </a:p>
        </p:txBody>
      </p:sp>
      <p:sp>
        <p:nvSpPr>
          <p:cNvPr id="4" name="TextBox 3">
            <a:extLst>
              <a:ext uri="{FF2B5EF4-FFF2-40B4-BE49-F238E27FC236}">
                <a16:creationId xmlns:a16="http://schemas.microsoft.com/office/drawing/2014/main" id="{EADDF279-FA85-FC42-9132-7C0A35638416}"/>
              </a:ext>
            </a:extLst>
          </p:cNvPr>
          <p:cNvSpPr txBox="1"/>
          <p:nvPr/>
        </p:nvSpPr>
        <p:spPr>
          <a:xfrm>
            <a:off x="186314" y="874455"/>
            <a:ext cx="4704287" cy="2585323"/>
          </a:xfrm>
          <a:prstGeom prst="rect">
            <a:avLst/>
          </a:prstGeom>
          <a:noFill/>
        </p:spPr>
        <p:txBody>
          <a:bodyPr wrap="square" rtlCol="0">
            <a:spAutoFit/>
          </a:bodyPr>
          <a:lstStyle/>
          <a:p>
            <a:r>
              <a:rPr lang="en-US" b="1" u="sng">
                <a:solidFill>
                  <a:srgbClr val="CC0000"/>
                </a:solidFill>
                <a:latin typeface="Tahoma" panose="020B0604030504040204" pitchFamily="34" charset="0"/>
                <a:ea typeface="Tahoma" panose="020B0604030504040204" pitchFamily="34" charset="0"/>
                <a:cs typeface="Tahoma" panose="020B0604030504040204" pitchFamily="34" charset="0"/>
              </a:rPr>
              <a:t>University of Minnesota’s Dispositions:</a:t>
            </a:r>
          </a:p>
          <a:p>
            <a:pPr marL="342900" indent="-342900">
              <a:buAutoNum type="arabicPeriod"/>
            </a:pPr>
            <a:r>
              <a:rPr lang="en-US">
                <a:latin typeface="Tahoma" panose="020B0604030504040204" pitchFamily="34" charset="0"/>
                <a:ea typeface="Tahoma" panose="020B0604030504040204" pitchFamily="34" charset="0"/>
                <a:cs typeface="Tahoma" panose="020B0604030504040204" pitchFamily="34" charset="0"/>
              </a:rPr>
              <a:t>Assets</a:t>
            </a:r>
          </a:p>
          <a:p>
            <a:pPr marL="342900" indent="-342900">
              <a:buAutoNum type="arabicPeriod"/>
            </a:pPr>
            <a:r>
              <a:rPr lang="en-US">
                <a:latin typeface="Tahoma" panose="020B0604030504040204" pitchFamily="34" charset="0"/>
                <a:ea typeface="Tahoma" panose="020B0604030504040204" pitchFamily="34" charset="0"/>
                <a:cs typeface="Tahoma" panose="020B0604030504040204" pitchFamily="34" charset="0"/>
              </a:rPr>
              <a:t>Role of Self</a:t>
            </a:r>
          </a:p>
          <a:p>
            <a:pPr marL="342900" indent="-342900">
              <a:buAutoNum type="arabicPeriod"/>
            </a:pPr>
            <a:r>
              <a:rPr lang="en-US">
                <a:latin typeface="Tahoma" panose="020B0604030504040204" pitchFamily="34" charset="0"/>
                <a:ea typeface="Tahoma" panose="020B0604030504040204" pitchFamily="34" charset="0"/>
                <a:cs typeface="Tahoma" panose="020B0604030504040204" pitchFamily="34" charset="0"/>
              </a:rPr>
              <a:t>Collaboration &amp; Communication</a:t>
            </a:r>
          </a:p>
          <a:p>
            <a:pPr marL="342900" indent="-342900">
              <a:buAutoNum type="arabicPeriod"/>
            </a:pPr>
            <a:r>
              <a:rPr lang="en-US">
                <a:latin typeface="Tahoma" panose="020B0604030504040204" pitchFamily="34" charset="0"/>
                <a:ea typeface="Tahoma" panose="020B0604030504040204" pitchFamily="34" charset="0"/>
                <a:cs typeface="Tahoma" panose="020B0604030504040204" pitchFamily="34" charset="0"/>
              </a:rPr>
              <a:t>Critical Care</a:t>
            </a:r>
          </a:p>
          <a:p>
            <a:pPr marL="342900" indent="-342900">
              <a:buAutoNum type="arabicPeriod"/>
            </a:pPr>
            <a:r>
              <a:rPr lang="en-US">
                <a:latin typeface="Tahoma" panose="020B0604030504040204" pitchFamily="34" charset="0"/>
                <a:ea typeface="Tahoma" panose="020B0604030504040204" pitchFamily="34" charset="0"/>
                <a:cs typeface="Tahoma" panose="020B0604030504040204" pitchFamily="34" charset="0"/>
              </a:rPr>
              <a:t>Intentional Professional Choices</a:t>
            </a:r>
          </a:p>
          <a:p>
            <a:pPr marL="342900" indent="-342900">
              <a:buAutoNum type="arabicPeriod"/>
            </a:pPr>
            <a:r>
              <a:rPr lang="en-US">
                <a:latin typeface="Tahoma" panose="020B0604030504040204" pitchFamily="34" charset="0"/>
                <a:ea typeface="Tahoma" panose="020B0604030504040204" pitchFamily="34" charset="0"/>
                <a:cs typeface="Tahoma" panose="020B0604030504040204" pitchFamily="34" charset="0"/>
              </a:rPr>
              <a:t>Navigation: Flexibility &amp; Adaptability</a:t>
            </a:r>
          </a:p>
          <a:p>
            <a:pPr marL="342900" indent="-342900">
              <a:buAutoNum type="arabicPeriod"/>
            </a:pPr>
            <a:r>
              <a:rPr lang="en-US">
                <a:latin typeface="Tahoma" panose="020B0604030504040204" pitchFamily="34" charset="0"/>
                <a:ea typeface="Tahoma" panose="020B0604030504040204" pitchFamily="34" charset="0"/>
                <a:cs typeface="Tahoma" panose="020B0604030504040204" pitchFamily="34" charset="0"/>
              </a:rPr>
              <a:t>Imagination &amp; Innovation</a:t>
            </a:r>
          </a:p>
          <a:p>
            <a:pPr marL="342900" indent="-342900">
              <a:buAutoNum type="arabicPeriod"/>
            </a:pPr>
            <a:r>
              <a:rPr lang="en-US">
                <a:latin typeface="Tahoma" panose="020B0604030504040204" pitchFamily="34" charset="0"/>
                <a:ea typeface="Tahoma" panose="020B0604030504040204" pitchFamily="34" charset="0"/>
                <a:cs typeface="Tahoma" panose="020B0604030504040204" pitchFamily="34" charset="0"/>
              </a:rPr>
              <a:t>Advocacy</a:t>
            </a:r>
          </a:p>
        </p:txBody>
      </p:sp>
      <p:sp>
        <p:nvSpPr>
          <p:cNvPr id="5" name="TextBox 4">
            <a:extLst>
              <a:ext uri="{FF2B5EF4-FFF2-40B4-BE49-F238E27FC236}">
                <a16:creationId xmlns:a16="http://schemas.microsoft.com/office/drawing/2014/main" id="{7F5F93DC-635F-6840-851B-073F420ADC65}"/>
              </a:ext>
            </a:extLst>
          </p:cNvPr>
          <p:cNvSpPr txBox="1"/>
          <p:nvPr/>
        </p:nvSpPr>
        <p:spPr>
          <a:xfrm>
            <a:off x="5082239" y="874455"/>
            <a:ext cx="3913506" cy="5909310"/>
          </a:xfrm>
          <a:prstGeom prst="rect">
            <a:avLst/>
          </a:prstGeom>
          <a:noFill/>
        </p:spPr>
        <p:txBody>
          <a:bodyPr wrap="square" rtlCol="0">
            <a:spAutoFit/>
          </a:bodyPr>
          <a:lstStyle/>
          <a:p>
            <a:r>
              <a:rPr lang="en-US" b="1" u="sng">
                <a:solidFill>
                  <a:srgbClr val="CC0000"/>
                </a:solidFill>
                <a:latin typeface="Tahoma" panose="020B0604030504040204" pitchFamily="34" charset="0"/>
                <a:ea typeface="Tahoma" panose="020B0604030504040204" pitchFamily="34" charset="0"/>
                <a:cs typeface="Tahoma" panose="020B0604030504040204" pitchFamily="34" charset="0"/>
              </a:rPr>
              <a:t>Ball State’s Dispositions:</a:t>
            </a:r>
          </a:p>
          <a:p>
            <a:pPr marL="342900" indent="-342900">
              <a:buAutoNum type="arabicPeriod"/>
            </a:pPr>
            <a:r>
              <a:rPr lang="en-US">
                <a:latin typeface="Tahoma" panose="020B0604030504040204" pitchFamily="34" charset="0"/>
                <a:ea typeface="Tahoma" panose="020B0604030504040204" pitchFamily="34" charset="0"/>
                <a:cs typeface="Tahoma" panose="020B0604030504040204" pitchFamily="34" charset="0"/>
              </a:rPr>
              <a:t>Demonstrates Effective Oral Communication Skills</a:t>
            </a:r>
          </a:p>
          <a:p>
            <a:pPr marL="342900" indent="-342900">
              <a:buFontTx/>
              <a:buAutoNum type="arabicPeriod"/>
            </a:pPr>
            <a:r>
              <a:rPr lang="en-US">
                <a:latin typeface="Tahoma" panose="020B0604030504040204" pitchFamily="34" charset="0"/>
                <a:ea typeface="Tahoma" panose="020B0604030504040204" pitchFamily="34" charset="0"/>
                <a:cs typeface="Tahoma" panose="020B0604030504040204" pitchFamily="34" charset="0"/>
              </a:rPr>
              <a:t>Demonstrates Effective Written Communication Skills</a:t>
            </a:r>
          </a:p>
          <a:p>
            <a:pPr marL="342900" indent="-342900">
              <a:buFontTx/>
              <a:buAutoNum type="arabicPeriod"/>
            </a:pPr>
            <a:r>
              <a:rPr lang="en-US">
                <a:latin typeface="Tahoma" panose="020B0604030504040204" pitchFamily="34" charset="0"/>
                <a:ea typeface="Tahoma" panose="020B0604030504040204" pitchFamily="34" charset="0"/>
                <a:cs typeface="Tahoma" panose="020B0604030504040204" pitchFamily="34" charset="0"/>
              </a:rPr>
              <a:t>Demonstrates Professionalism</a:t>
            </a:r>
          </a:p>
          <a:p>
            <a:pPr marL="342900" indent="-342900">
              <a:buFontTx/>
              <a:buAutoNum type="arabicPeriod"/>
            </a:pPr>
            <a:r>
              <a:rPr lang="en-US">
                <a:latin typeface="Tahoma" panose="020B0604030504040204" pitchFamily="34" charset="0"/>
                <a:ea typeface="Tahoma" panose="020B0604030504040204" pitchFamily="34" charset="0"/>
                <a:cs typeface="Tahoma" panose="020B0604030504040204" pitchFamily="34" charset="0"/>
              </a:rPr>
              <a:t>Demonstrates a Positive &amp; Enthusiastic Attitude</a:t>
            </a:r>
          </a:p>
          <a:p>
            <a:pPr marL="342900" indent="-342900">
              <a:buFontTx/>
              <a:buAutoNum type="arabicPeriod"/>
            </a:pPr>
            <a:r>
              <a:rPr lang="en-US">
                <a:latin typeface="Tahoma" panose="020B0604030504040204" pitchFamily="34" charset="0"/>
                <a:ea typeface="Tahoma" panose="020B0604030504040204" pitchFamily="34" charset="0"/>
                <a:cs typeface="Tahoma" panose="020B0604030504040204" pitchFamily="34" charset="0"/>
              </a:rPr>
              <a:t>Demonstrates Preparedness in Teaching &amp; Learning</a:t>
            </a:r>
          </a:p>
          <a:p>
            <a:pPr marL="342900" indent="-342900">
              <a:buFontTx/>
              <a:buAutoNum type="arabicPeriod"/>
            </a:pPr>
            <a:r>
              <a:rPr lang="en-US">
                <a:latin typeface="Tahoma" panose="020B0604030504040204" pitchFamily="34" charset="0"/>
                <a:ea typeface="Tahoma" panose="020B0604030504040204" pitchFamily="34" charset="0"/>
                <a:cs typeface="Tahoma" panose="020B0604030504040204" pitchFamily="34" charset="0"/>
              </a:rPr>
              <a:t>Exhibits an Appreciation of &amp; Value of Cultural &amp; Academic Diversity </a:t>
            </a:r>
          </a:p>
          <a:p>
            <a:pPr marL="342900" indent="-342900">
              <a:buAutoNum type="arabicPeriod"/>
            </a:pPr>
            <a:r>
              <a:rPr lang="en-US">
                <a:latin typeface="Tahoma" panose="020B0604030504040204" pitchFamily="34" charset="0"/>
                <a:ea typeface="Tahoma" panose="020B0604030504040204" pitchFamily="34" charset="0"/>
                <a:cs typeface="Tahoma" panose="020B0604030504040204" pitchFamily="34" charset="0"/>
              </a:rPr>
              <a:t>Collaborates Effectively with Stakeholders</a:t>
            </a:r>
          </a:p>
          <a:p>
            <a:pPr marL="342900" indent="-342900">
              <a:buAutoNum type="arabicPeriod"/>
            </a:pPr>
            <a:r>
              <a:rPr lang="en-US">
                <a:latin typeface="Tahoma" panose="020B0604030504040204" pitchFamily="34" charset="0"/>
                <a:ea typeface="Tahoma" panose="020B0604030504040204" pitchFamily="34" charset="0"/>
                <a:cs typeface="Tahoma" panose="020B0604030504040204" pitchFamily="34" charset="0"/>
              </a:rPr>
              <a:t>Demonstrates Self-Regulated Learner Behaviors/Takes Initiative</a:t>
            </a:r>
          </a:p>
          <a:p>
            <a:pPr marL="342900" indent="-342900">
              <a:buAutoNum type="arabicPeriod"/>
            </a:pPr>
            <a:r>
              <a:rPr lang="en-US">
                <a:latin typeface="Tahoma" panose="020B0604030504040204" pitchFamily="34" charset="0"/>
                <a:ea typeface="Tahoma" panose="020B0604030504040204" pitchFamily="34" charset="0"/>
                <a:cs typeface="Tahoma" panose="020B0604030504040204" pitchFamily="34" charset="0"/>
              </a:rPr>
              <a:t>Exhibits Social &amp; Emotional Intelligence to Promote Personal &amp; Educational Goals/Stability</a:t>
            </a:r>
          </a:p>
        </p:txBody>
      </p:sp>
      <p:sp>
        <p:nvSpPr>
          <p:cNvPr id="6" name="TextBox 5">
            <a:extLst>
              <a:ext uri="{FF2B5EF4-FFF2-40B4-BE49-F238E27FC236}">
                <a16:creationId xmlns:a16="http://schemas.microsoft.com/office/drawing/2014/main" id="{A79CB0B9-4F93-7142-B8C5-6BD92517022F}"/>
              </a:ext>
            </a:extLst>
          </p:cNvPr>
          <p:cNvSpPr txBox="1"/>
          <p:nvPr/>
        </p:nvSpPr>
        <p:spPr>
          <a:xfrm>
            <a:off x="186314" y="3674127"/>
            <a:ext cx="3802513" cy="2585323"/>
          </a:xfrm>
          <a:prstGeom prst="rect">
            <a:avLst/>
          </a:prstGeom>
          <a:noFill/>
        </p:spPr>
        <p:txBody>
          <a:bodyPr wrap="square" lIns="91440" tIns="45720" rIns="91440" bIns="45720" rtlCol="0" anchor="t">
            <a:spAutoFit/>
          </a:bodyPr>
          <a:lstStyle/>
          <a:p>
            <a:r>
              <a:rPr lang="en-US" b="1" u="sng">
                <a:solidFill>
                  <a:srgbClr val="CB0000"/>
                </a:solidFill>
                <a:latin typeface="Tahoma" panose="020B0604030504040204" pitchFamily="34" charset="0"/>
                <a:ea typeface="Tahoma" panose="020B0604030504040204" pitchFamily="34" charset="0"/>
                <a:cs typeface="Tahoma" panose="020B0604030504040204" pitchFamily="34" charset="0"/>
              </a:rPr>
              <a:t>Illinois State’s Dispositions:</a:t>
            </a:r>
          </a:p>
          <a:p>
            <a:pPr marL="342900" indent="-342900">
              <a:buAutoNum type="arabicPeriod"/>
            </a:pPr>
            <a:r>
              <a:rPr lang="en-US">
                <a:latin typeface="Tahoma"/>
                <a:ea typeface="Tahoma"/>
                <a:cs typeface="Tahoma"/>
              </a:rPr>
              <a:t>Collaboration</a:t>
            </a:r>
          </a:p>
          <a:p>
            <a:pPr marL="342900" indent="-342900">
              <a:buAutoNum type="arabicPeriod"/>
            </a:pPr>
            <a:r>
              <a:rPr lang="en-US">
                <a:latin typeface="Tahoma"/>
                <a:ea typeface="Tahoma"/>
                <a:cs typeface="Tahoma"/>
              </a:rPr>
              <a:t>Honesty/Integrity</a:t>
            </a:r>
          </a:p>
          <a:p>
            <a:pPr marL="342900" indent="-342900">
              <a:buAutoNum type="arabicPeriod"/>
            </a:pPr>
            <a:r>
              <a:rPr lang="en-US">
                <a:latin typeface="Tahoma"/>
                <a:ea typeface="Tahoma"/>
                <a:cs typeface="Tahoma"/>
              </a:rPr>
              <a:t>Respect</a:t>
            </a:r>
          </a:p>
          <a:p>
            <a:pPr marL="342900" indent="-342900">
              <a:buAutoNum type="arabicPeriod"/>
            </a:pPr>
            <a:r>
              <a:rPr lang="en-US">
                <a:latin typeface="Tahoma"/>
                <a:ea typeface="Tahoma"/>
                <a:cs typeface="Tahoma"/>
              </a:rPr>
              <a:t>Reverence for Learning</a:t>
            </a:r>
          </a:p>
          <a:p>
            <a:pPr marL="342900" indent="-342900">
              <a:buAutoNum type="arabicPeriod"/>
            </a:pPr>
            <a:r>
              <a:rPr lang="en-US">
                <a:latin typeface="Tahoma"/>
                <a:ea typeface="Tahoma"/>
                <a:cs typeface="Tahoma"/>
              </a:rPr>
              <a:t>Emotional Maturity</a:t>
            </a:r>
          </a:p>
          <a:p>
            <a:pPr marL="342900" indent="-342900">
              <a:buAutoNum type="arabicPeriod"/>
            </a:pPr>
            <a:r>
              <a:rPr lang="en-US">
                <a:latin typeface="Tahoma"/>
                <a:ea typeface="Tahoma"/>
                <a:cs typeface="Tahoma"/>
              </a:rPr>
              <a:t>Reflection</a:t>
            </a:r>
          </a:p>
          <a:p>
            <a:pPr marL="342900" indent="-342900">
              <a:buAutoNum type="arabicPeriod"/>
            </a:pPr>
            <a:r>
              <a:rPr lang="en-US">
                <a:latin typeface="Tahoma"/>
                <a:ea typeface="Tahoma"/>
                <a:cs typeface="Tahoma"/>
              </a:rPr>
              <a:t>Flexibility</a:t>
            </a:r>
          </a:p>
          <a:p>
            <a:pPr marL="342900" indent="-342900">
              <a:buAutoNum type="arabicPeriod"/>
            </a:pPr>
            <a:r>
              <a:rPr lang="en-US">
                <a:latin typeface="Tahoma"/>
                <a:ea typeface="Tahoma"/>
                <a:cs typeface="Tahoma"/>
              </a:rPr>
              <a:t>Responsibility</a:t>
            </a:r>
          </a:p>
        </p:txBody>
      </p:sp>
    </p:spTree>
    <p:extLst>
      <p:ext uri="{BB962C8B-B14F-4D97-AF65-F5344CB8AC3E}">
        <p14:creationId xmlns:p14="http://schemas.microsoft.com/office/powerpoint/2010/main" val="13566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067FB17-5D2A-4F90-AF40-B3E3A3EE4FD2}"/>
              </a:ext>
            </a:extLst>
          </p:cNvPr>
          <p:cNvSpPr txBox="1"/>
          <p:nvPr/>
        </p:nvSpPr>
        <p:spPr>
          <a:xfrm>
            <a:off x="0" y="91530"/>
            <a:ext cx="9144000" cy="769441"/>
          </a:xfrm>
          <a:prstGeom prst="rect">
            <a:avLst/>
          </a:prstGeom>
          <a:noFill/>
        </p:spPr>
        <p:txBody>
          <a:bodyPr wrap="square" lIns="91440" tIns="45720" rIns="91440" bIns="45720" rtlCol="0" anchor="t">
            <a:spAutoFit/>
          </a:bodyPr>
          <a:lstStyle/>
          <a:p>
            <a:pPr algn="ctr"/>
            <a:r>
              <a:rPr lang="en-US" sz="4400" b="1">
                <a:solidFill>
                  <a:srgbClr val="CC0000"/>
                </a:solidFill>
                <a:effectLst>
                  <a:outerShdw blurRad="88900" dist="50800" dir="4260000" algn="ctr" rotWithShape="0">
                    <a:srgbClr val="000000">
                      <a:alpha val="12000"/>
                    </a:srgbClr>
                  </a:outerShdw>
                </a:effectLst>
                <a:latin typeface="Tahoma"/>
                <a:ea typeface="Tahoma"/>
                <a:cs typeface="Tahoma"/>
              </a:rPr>
              <a:t>Model Comparison</a:t>
            </a:r>
            <a:endParaRPr lang="en-US" sz="4400" b="1">
              <a:solidFill>
                <a:srgbClr val="CC0000"/>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3" name="Down Arrow 7">
            <a:extLst>
              <a:ext uri="{FF2B5EF4-FFF2-40B4-BE49-F238E27FC236}">
                <a16:creationId xmlns:a16="http://schemas.microsoft.com/office/drawing/2014/main" id="{D33B4EF1-5110-4461-B303-3D67DE8DF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73A5ED0-A8B0-4413-9A0C-BCE36B190160}"/>
              </a:ext>
            </a:extLst>
          </p:cNvPr>
          <p:cNvSpPr txBox="1"/>
          <p:nvPr/>
        </p:nvSpPr>
        <p:spPr>
          <a:xfrm>
            <a:off x="725214" y="1204108"/>
            <a:ext cx="2002054" cy="1781175"/>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b="1" kern="1200">
                <a:solidFill>
                  <a:srgbClr val="FFFFFF"/>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rPr>
              <a:t>Comparison of University of Minnesota </a:t>
            </a:r>
          </a:p>
        </p:txBody>
      </p:sp>
      <p:sp>
        <p:nvSpPr>
          <p:cNvPr id="17" name="TextBox 16">
            <a:extLst>
              <a:ext uri="{FF2B5EF4-FFF2-40B4-BE49-F238E27FC236}">
                <a16:creationId xmlns:a16="http://schemas.microsoft.com/office/drawing/2014/main" id="{81ECE94E-AA23-42E3-B729-132F61026724}"/>
              </a:ext>
            </a:extLst>
          </p:cNvPr>
          <p:cNvSpPr txBox="1"/>
          <p:nvPr/>
        </p:nvSpPr>
        <p:spPr>
          <a:xfrm>
            <a:off x="35036" y="3335875"/>
            <a:ext cx="3038489" cy="3522124"/>
          </a:xfrm>
          <a:prstGeom prst="rect">
            <a:avLst/>
          </a:prstGeom>
        </p:spPr>
        <p:txBody>
          <a:bodyPr vert="horz" lIns="91440" tIns="45720" rIns="91440" bIns="45720" rtlCol="0" anchor="t">
            <a:noAutofit/>
          </a:bodyPr>
          <a:lstStyle/>
          <a:p>
            <a:pPr indent="-228600" algn="ctr" defTabSz="914400">
              <a:lnSpc>
                <a:spcPct val="90000"/>
              </a:lnSpc>
              <a:spcAft>
                <a:spcPts val="600"/>
              </a:spcAft>
              <a:buFont typeface="Arial" panose="020B0604020202020204" pitchFamily="34" charset="0"/>
              <a:buChar char="•"/>
            </a:pPr>
            <a:r>
              <a:rPr lang="en-US" sz="2100">
                <a:latin typeface="Tahoma" panose="020B0604030504040204" pitchFamily="34" charset="0"/>
                <a:ea typeface="Tahoma" panose="020B0604030504040204" pitchFamily="34" charset="0"/>
                <a:cs typeface="Tahoma" panose="020B0604030504040204" pitchFamily="34" charset="0"/>
              </a:rPr>
              <a:t>University of Minnesota: </a:t>
            </a:r>
            <a:r>
              <a:rPr lang="en-US" sz="2100" b="1">
                <a:latin typeface="Tahoma" panose="020B0604030504040204" pitchFamily="34" charset="0"/>
                <a:ea typeface="Tahoma" panose="020B0604030504040204" pitchFamily="34" charset="0"/>
                <a:cs typeface="Tahoma" panose="020B0604030504040204" pitchFamily="34" charset="0"/>
              </a:rPr>
              <a:t>framework for equity-oriented teaching.</a:t>
            </a:r>
          </a:p>
          <a:p>
            <a:pPr indent="-228600" algn="ctr" defTabSz="914400">
              <a:lnSpc>
                <a:spcPct val="90000"/>
              </a:lnSpc>
              <a:spcAft>
                <a:spcPts val="600"/>
              </a:spcAft>
              <a:buFont typeface="Arial" panose="020B0604020202020204" pitchFamily="34" charset="0"/>
              <a:buChar char="•"/>
            </a:pPr>
            <a:r>
              <a:rPr lang="en-US" sz="2100">
                <a:latin typeface="Tahoma" panose="020B0604030504040204" pitchFamily="34" charset="0"/>
                <a:ea typeface="Tahoma" panose="020B0604030504040204" pitchFamily="34" charset="0"/>
                <a:cs typeface="Tahoma" panose="020B0604030504040204" pitchFamily="34" charset="0"/>
              </a:rPr>
              <a:t>Facilitate dialogue around a teacher candidate’s </a:t>
            </a:r>
            <a:r>
              <a:rPr lang="en-US" sz="2100" b="1">
                <a:latin typeface="Tahoma" panose="020B0604030504040204" pitchFamily="34" charset="0"/>
                <a:ea typeface="Tahoma" panose="020B0604030504040204" pitchFamily="34" charset="0"/>
                <a:cs typeface="Tahoma" panose="020B0604030504040204" pitchFamily="34" charset="0"/>
              </a:rPr>
              <a:t>dispositional growth </a:t>
            </a:r>
            <a:r>
              <a:rPr lang="en-US" sz="2100">
                <a:latin typeface="Tahoma" panose="020B0604030504040204" pitchFamily="34" charset="0"/>
                <a:ea typeface="Tahoma" panose="020B0604030504040204" pitchFamily="34" charset="0"/>
                <a:cs typeface="Tahoma" panose="020B0604030504040204" pitchFamily="34" charset="0"/>
              </a:rPr>
              <a:t>throughout their teacher preparation program. </a:t>
            </a:r>
            <a:endParaRPr lang="en-US" sz="2100" b="1" u="sng">
              <a:latin typeface="Tahoma" panose="020B0604030504040204" pitchFamily="34" charset="0"/>
              <a:ea typeface="Tahoma" panose="020B0604030504040204" pitchFamily="34" charset="0"/>
              <a:cs typeface="Tahoma" panose="020B0604030504040204" pitchFamily="34" charset="0"/>
            </a:endParaRPr>
          </a:p>
          <a:p>
            <a:pPr indent="-228600" algn="ctr" defTabSz="914400">
              <a:lnSpc>
                <a:spcPct val="90000"/>
              </a:lnSpc>
              <a:spcAft>
                <a:spcPts val="600"/>
              </a:spcAft>
              <a:buFont typeface="Arial" panose="020B0604020202020204" pitchFamily="34" charset="0"/>
              <a:buChar char="•"/>
            </a:pPr>
            <a:endParaRPr lang="en-US" sz="2100">
              <a:latin typeface="Tahoma" panose="020B0604030504040204" pitchFamily="34" charset="0"/>
              <a:ea typeface="Tahoma" panose="020B0604030504040204" pitchFamily="34" charset="0"/>
              <a:cs typeface="Tahoma" panose="020B0604030504040204" pitchFamily="34" charset="0"/>
            </a:endParaRPr>
          </a:p>
        </p:txBody>
      </p:sp>
      <p:pic>
        <p:nvPicPr>
          <p:cNvPr id="19" name="Picture 6" descr="Diagram&#10;&#10;Description automatically generated">
            <a:extLst>
              <a:ext uri="{FF2B5EF4-FFF2-40B4-BE49-F238E27FC236}">
                <a16:creationId xmlns:a16="http://schemas.microsoft.com/office/drawing/2014/main" id="{24D20FA6-42D3-4844-A5EB-E2B36260BAC3}"/>
              </a:ext>
            </a:extLst>
          </p:cNvPr>
          <p:cNvPicPr>
            <a:picLocks noChangeAspect="1"/>
          </p:cNvPicPr>
          <p:nvPr/>
        </p:nvPicPr>
        <p:blipFill rotWithShape="1">
          <a:blip r:embed="rId4"/>
          <a:srcRect l="3099" r="4217" b="3703"/>
          <a:stretch/>
        </p:blipFill>
        <p:spPr>
          <a:xfrm>
            <a:off x="3073525" y="952501"/>
            <a:ext cx="6073024" cy="4562474"/>
          </a:xfrm>
          <a:prstGeom prst="rect">
            <a:avLst/>
          </a:prstGeom>
        </p:spPr>
      </p:pic>
    </p:spTree>
    <p:extLst>
      <p:ext uri="{BB962C8B-B14F-4D97-AF65-F5344CB8AC3E}">
        <p14:creationId xmlns:p14="http://schemas.microsoft.com/office/powerpoint/2010/main" val="60521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067FB17-5D2A-4F90-AF40-B3E3A3EE4FD2}"/>
              </a:ext>
            </a:extLst>
          </p:cNvPr>
          <p:cNvSpPr txBox="1"/>
          <p:nvPr/>
        </p:nvSpPr>
        <p:spPr>
          <a:xfrm>
            <a:off x="5974493" y="4612692"/>
            <a:ext cx="2997200" cy="1200329"/>
          </a:xfrm>
          <a:prstGeom prst="rect">
            <a:avLst/>
          </a:prstGeom>
          <a:noFill/>
        </p:spPr>
        <p:txBody>
          <a:bodyPr wrap="square" lIns="91440" tIns="45720" rIns="91440" bIns="45720" rtlCol="0" anchor="t">
            <a:spAutoFit/>
          </a:bodyPr>
          <a:lstStyle/>
          <a:p>
            <a:pPr algn="ctr"/>
            <a:r>
              <a:rPr lang="en-US" sz="3600" b="1">
                <a:solidFill>
                  <a:srgbClr val="CC0000"/>
                </a:solidFill>
                <a:effectLst>
                  <a:outerShdw blurRad="88900" dist="50800" dir="4260000" algn="ctr" rotWithShape="0">
                    <a:srgbClr val="000000">
                      <a:alpha val="12000"/>
                    </a:srgbClr>
                  </a:outerShdw>
                </a:effectLst>
                <a:latin typeface="Tahoma"/>
                <a:ea typeface="Tahoma"/>
                <a:cs typeface="Tahoma"/>
              </a:rPr>
              <a:t>Model Comparison</a:t>
            </a:r>
            <a:endParaRPr lang="en-US" sz="3600" b="1">
              <a:solidFill>
                <a:srgbClr val="CC0000"/>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3" name="Down Arrow 7">
            <a:extLst>
              <a:ext uri="{FF2B5EF4-FFF2-40B4-BE49-F238E27FC236}">
                <a16:creationId xmlns:a16="http://schemas.microsoft.com/office/drawing/2014/main" id="{D33B4EF1-5110-4461-B303-3D67DE8DF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5" descr="Table&#10;&#10;Description automatically generated">
            <a:extLst>
              <a:ext uri="{FF2B5EF4-FFF2-40B4-BE49-F238E27FC236}">
                <a16:creationId xmlns:a16="http://schemas.microsoft.com/office/drawing/2014/main" id="{CF4FB201-2CE5-B145-B966-6A2F9D402198}"/>
              </a:ext>
            </a:extLst>
          </p:cNvPr>
          <p:cNvPicPr>
            <a:picLocks noChangeAspect="1"/>
          </p:cNvPicPr>
          <p:nvPr/>
        </p:nvPicPr>
        <p:blipFill>
          <a:blip r:embed="rId4"/>
          <a:stretch>
            <a:fillRect/>
          </a:stretch>
        </p:blipFill>
        <p:spPr>
          <a:xfrm>
            <a:off x="3190104" y="286715"/>
            <a:ext cx="3639064" cy="3071811"/>
          </a:xfrm>
          <a:prstGeom prst="rect">
            <a:avLst/>
          </a:prstGeom>
        </p:spPr>
      </p:pic>
      <p:sp>
        <p:nvSpPr>
          <p:cNvPr id="16" name="Title 1">
            <a:extLst>
              <a:ext uri="{FF2B5EF4-FFF2-40B4-BE49-F238E27FC236}">
                <a16:creationId xmlns:a16="http://schemas.microsoft.com/office/drawing/2014/main" id="{539D20E1-59EF-3B41-B96A-92666A814903}"/>
              </a:ext>
            </a:extLst>
          </p:cNvPr>
          <p:cNvSpPr txBox="1">
            <a:spLocks/>
          </p:cNvSpPr>
          <p:nvPr/>
        </p:nvSpPr>
        <p:spPr>
          <a:xfrm>
            <a:off x="538067" y="1204108"/>
            <a:ext cx="2189201" cy="1781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400" b="1">
                <a:solidFill>
                  <a:srgbClr val="FFFFFF"/>
                </a:solidFill>
                <a:effectLst>
                  <a:outerShdw blurRad="88900" dist="50800" dir="4260000" algn="ctr" rotWithShape="0">
                    <a:srgbClr val="000000">
                      <a:alpha val="12000"/>
                    </a:srgbClr>
                  </a:outerShdw>
                </a:effectLst>
                <a:latin typeface="Tahoma" panose="020B0604030504040204" pitchFamily="34" charset="0"/>
                <a:ea typeface="Tahoma" panose="020B0604030504040204" pitchFamily="34" charset="0"/>
                <a:cs typeface="Tahoma" panose="020B0604030504040204" pitchFamily="34" charset="0"/>
              </a:rPr>
              <a:t>Comparison  Ball State University</a:t>
            </a:r>
          </a:p>
        </p:txBody>
      </p:sp>
      <p:sp>
        <p:nvSpPr>
          <p:cNvPr id="18" name="Content Placeholder 2">
            <a:extLst>
              <a:ext uri="{FF2B5EF4-FFF2-40B4-BE49-F238E27FC236}">
                <a16:creationId xmlns:a16="http://schemas.microsoft.com/office/drawing/2014/main" id="{2EF6C6A7-4881-FF47-838B-A0F4C71DB7E3}"/>
              </a:ext>
            </a:extLst>
          </p:cNvPr>
          <p:cNvSpPr txBox="1">
            <a:spLocks/>
          </p:cNvSpPr>
          <p:nvPr/>
        </p:nvSpPr>
        <p:spPr>
          <a:xfrm>
            <a:off x="42710" y="3404422"/>
            <a:ext cx="2684558" cy="361603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a:latin typeface="Tahoma" panose="020B0604030504040204" pitchFamily="34" charset="0"/>
                <a:ea typeface="Tahoma" panose="020B0604030504040204" pitchFamily="34" charset="0"/>
                <a:cs typeface="Tahoma" panose="020B0604030504040204" pitchFamily="34" charset="0"/>
              </a:rPr>
              <a:t>Ball State University is an Educator Disposition Assessment (EDA) system to assessing and supporting teacher candidates’ disposition </a:t>
            </a:r>
            <a:r>
              <a:rPr lang="en-US" sz="1600" b="1">
                <a:latin typeface="Tahoma" panose="020B0604030504040204" pitchFamily="34" charset="0"/>
                <a:ea typeface="Tahoma" panose="020B0604030504040204" pitchFamily="34" charset="0"/>
                <a:cs typeface="Tahoma" panose="020B0604030504040204" pitchFamily="34" charset="0"/>
              </a:rPr>
              <a:t>growth throughout their preparation</a:t>
            </a:r>
            <a:r>
              <a:rPr lang="en-US" sz="1600">
                <a:latin typeface="Tahoma" panose="020B0604030504040204" pitchFamily="34" charset="0"/>
                <a:ea typeface="Tahoma" panose="020B0604030504040204" pitchFamily="34" charset="0"/>
                <a:cs typeface="Tahoma" panose="020B0604030504040204" pitchFamily="34" charset="0"/>
              </a:rPr>
              <a:t>. </a:t>
            </a:r>
            <a:endParaRPr lang="en-US" sz="400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600"/>
              </a:spcAft>
              <a:buFont typeface="Arial" panose="020B0604020202020204" pitchFamily="34" charset="0"/>
              <a:buNone/>
            </a:pPr>
            <a:r>
              <a:rPr lang="en-US" sz="1600">
                <a:latin typeface="Tahoma" panose="020B0604030504040204" pitchFamily="34" charset="0"/>
                <a:ea typeface="Tahoma" panose="020B0604030504040204" pitchFamily="34" charset="0"/>
                <a:cs typeface="Tahoma" panose="020B0604030504040204" pitchFamily="34" charset="0"/>
              </a:rPr>
              <a:t>It is in two parts: Developing and Monitoring Teacher Candidates’ Dispositions.</a:t>
            </a:r>
            <a:endParaRPr lang="en-US" sz="400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600"/>
              </a:spcAft>
              <a:buFont typeface="Arial" panose="020B0604020202020204" pitchFamily="34" charset="0"/>
              <a:buNone/>
            </a:pPr>
            <a:endParaRPr lang="en-US" sz="160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600"/>
              </a:spcAft>
              <a:buFont typeface="Arial" panose="020B0604020202020204" pitchFamily="34" charset="0"/>
              <a:buNone/>
            </a:pPr>
            <a:r>
              <a:rPr lang="en-US" sz="1600">
                <a:latin typeface="Tahoma" panose="020B0604030504040204" pitchFamily="34" charset="0"/>
                <a:ea typeface="Tahoma" panose="020B0604030504040204" pitchFamily="34" charset="0"/>
                <a:cs typeface="Tahoma" panose="020B0604030504040204" pitchFamily="34" charset="0"/>
              </a:rPr>
              <a:t>Proactive: Disposition Rubric System, (EPP courses embedded) and Reactive Components (Disposition Alert System (DAS)).</a:t>
            </a:r>
          </a:p>
          <a:p>
            <a:pPr marL="0" indent="0">
              <a:spcBef>
                <a:spcPts val="0"/>
              </a:spcBef>
              <a:spcAft>
                <a:spcPts val="600"/>
              </a:spcAft>
              <a:buFont typeface="Arial" panose="020B0604020202020204" pitchFamily="34" charset="0"/>
              <a:buNone/>
            </a:pPr>
            <a:endParaRPr lang="en-US" sz="1600">
              <a:latin typeface="Tahoma" panose="020B0604030504040204" pitchFamily="34" charset="0"/>
              <a:ea typeface="Tahoma" panose="020B0604030504040204" pitchFamily="34" charset="0"/>
              <a:cs typeface="Tahoma" panose="020B0604030504040204" pitchFamily="34" charset="0"/>
            </a:endParaRPr>
          </a:p>
        </p:txBody>
      </p:sp>
      <p:pic>
        <p:nvPicPr>
          <p:cNvPr id="20" name="Picture 4" descr="Table&#10;&#10;Description automatically generated">
            <a:extLst>
              <a:ext uri="{FF2B5EF4-FFF2-40B4-BE49-F238E27FC236}">
                <a16:creationId xmlns:a16="http://schemas.microsoft.com/office/drawing/2014/main" id="{FDB6C285-031B-7240-9B71-BD50A8A50039}"/>
              </a:ext>
            </a:extLst>
          </p:cNvPr>
          <p:cNvPicPr>
            <a:picLocks noChangeAspect="1"/>
          </p:cNvPicPr>
          <p:nvPr/>
        </p:nvPicPr>
        <p:blipFill>
          <a:blip r:embed="rId5"/>
          <a:stretch>
            <a:fillRect/>
          </a:stretch>
        </p:blipFill>
        <p:spPr>
          <a:xfrm>
            <a:off x="5927943" y="1714497"/>
            <a:ext cx="2879084" cy="2821992"/>
          </a:xfrm>
          <a:prstGeom prst="rect">
            <a:avLst/>
          </a:prstGeom>
        </p:spPr>
      </p:pic>
      <p:pic>
        <p:nvPicPr>
          <p:cNvPr id="21" name="Picture 6" descr="Graphical user interface, text, application, email&#10;&#10;Description automatically generated">
            <a:extLst>
              <a:ext uri="{FF2B5EF4-FFF2-40B4-BE49-F238E27FC236}">
                <a16:creationId xmlns:a16="http://schemas.microsoft.com/office/drawing/2014/main" id="{C39AFC2C-6DFC-5E4A-96AA-60C267E1DD5C}"/>
              </a:ext>
            </a:extLst>
          </p:cNvPr>
          <p:cNvPicPr>
            <a:picLocks noChangeAspect="1"/>
          </p:cNvPicPr>
          <p:nvPr/>
        </p:nvPicPr>
        <p:blipFill>
          <a:blip r:embed="rId6"/>
          <a:stretch>
            <a:fillRect/>
          </a:stretch>
        </p:blipFill>
        <p:spPr>
          <a:xfrm>
            <a:off x="2727269" y="3672483"/>
            <a:ext cx="3247224" cy="2853281"/>
          </a:xfrm>
          <a:prstGeom prst="rect">
            <a:avLst/>
          </a:prstGeom>
        </p:spPr>
      </p:pic>
    </p:spTree>
    <p:extLst>
      <p:ext uri="{BB962C8B-B14F-4D97-AF65-F5344CB8AC3E}">
        <p14:creationId xmlns:p14="http://schemas.microsoft.com/office/powerpoint/2010/main" val="34128163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2202</Words>
  <Application>Microsoft Office PowerPoint</Application>
  <PresentationFormat>On-screen Show (4:3)</PresentationFormat>
  <Paragraphs>179</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Walles, Evan</dc:creator>
  <cp:lastModifiedBy>Alford, Susan</cp:lastModifiedBy>
  <cp:revision>2</cp:revision>
  <dcterms:created xsi:type="dcterms:W3CDTF">2019-11-01T14:44:11Z</dcterms:created>
  <dcterms:modified xsi:type="dcterms:W3CDTF">2021-04-06T21:06:29Z</dcterms:modified>
</cp:coreProperties>
</file>