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1" r:id="rId3"/>
    <p:sldId id="258" r:id="rId4"/>
    <p:sldId id="278" r:id="rId5"/>
    <p:sldId id="279" r:id="rId6"/>
    <p:sldId id="276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23059-D589-4756-B366-1CFE894A1A8F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D1105-EE2D-492B-9892-EEC816C8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1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993782-1BC7-4F16-816B-7845DBF23F8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441DD6-5865-4631-BC9F-1ADB2F169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93782-1BC7-4F16-816B-7845DBF23F8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41DD6-5865-4631-BC9F-1ADB2F169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93782-1BC7-4F16-816B-7845DBF23F8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41DD6-5865-4631-BC9F-1ADB2F169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93782-1BC7-4F16-816B-7845DBF23F8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41DD6-5865-4631-BC9F-1ADB2F1695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93782-1BC7-4F16-816B-7845DBF23F8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41DD6-5865-4631-BC9F-1ADB2F1695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93782-1BC7-4F16-816B-7845DBF23F8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41DD6-5865-4631-BC9F-1ADB2F1695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93782-1BC7-4F16-816B-7845DBF23F8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41DD6-5865-4631-BC9F-1ADB2F1695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93782-1BC7-4F16-816B-7845DBF23F8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41DD6-5865-4631-BC9F-1ADB2F16955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93782-1BC7-4F16-816B-7845DBF23F8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41DD6-5865-4631-BC9F-1ADB2F169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993782-1BC7-4F16-816B-7845DBF23F8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41DD6-5865-4631-BC9F-1ADB2F1695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993782-1BC7-4F16-816B-7845DBF23F8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441DD6-5865-4631-BC9F-1ADB2F1695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993782-1BC7-4F16-816B-7845DBF23F8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441DD6-5865-4631-BC9F-1ADB2F1695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fi@cofionline.org" TargetMode="External"/><Relationship Id="rId2" Type="http://schemas.openxmlformats.org/officeDocument/2006/relationships/hyperlink" Target="http://www.cofionlin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ublication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1000"/>
            <a:ext cx="3276601" cy="25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99" y="2438400"/>
            <a:ext cx="8153401" cy="3962400"/>
          </a:xfrm>
        </p:spPr>
        <p:txBody>
          <a:bodyPr>
            <a:noAutofit/>
          </a:bodyPr>
          <a:lstStyle/>
          <a:p>
            <a:pPr algn="l"/>
            <a:endParaRPr lang="en-US" sz="800" b="1" dirty="0" smtClean="0">
              <a:solidFill>
                <a:schemeClr val="tx1"/>
              </a:solidFill>
            </a:endParaRPr>
          </a:p>
          <a:p>
            <a:pPr algn="l"/>
            <a:endParaRPr lang="en-US" sz="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Community Organizing &amp; Family Issues (COFI)</a:t>
            </a:r>
          </a:p>
          <a:p>
            <a:pPr algn="l"/>
            <a:endParaRPr lang="en-US" sz="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Chicago </a:t>
            </a:r>
            <a:r>
              <a:rPr lang="en-US" sz="2200" dirty="0">
                <a:solidFill>
                  <a:schemeClr val="tx1"/>
                </a:solidFill>
                <a:latin typeface="Bodoni MT" panose="02070603080606020203" pitchFamily="18" charset="0"/>
              </a:rPr>
              <a:t>based non-profit; founded in </a:t>
            </a:r>
            <a:r>
              <a:rPr lang="en-US" sz="22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1995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Our mission is to strengthen the power and voice of low-income and working families at all levels of civic life – from local institutions to the city, state and federal levels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200" dirty="0" smtClean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800" dirty="0" smtClean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We have trained and supported more than 3,400 low-income parent leaders, mainly mothers and grandmothers of color, in our </a:t>
            </a:r>
            <a:r>
              <a:rPr lang="en-US" sz="2200" i="1" dirty="0" smtClean="0">
                <a:solidFill>
                  <a:schemeClr val="tx1"/>
                </a:solidFill>
                <a:latin typeface="Bodoni MT" panose="02070603080606020203" pitchFamily="18" charset="0"/>
              </a:rPr>
              <a:t>Family Focused Organizing </a:t>
            </a:r>
            <a:r>
              <a:rPr lang="en-US" sz="22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Model</a:t>
            </a:r>
            <a:endParaRPr lang="en-US" sz="2200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K:\Publication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1001"/>
            <a:ext cx="2133601" cy="166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63414" y="1752600"/>
            <a:ext cx="8349344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200"/>
              </a:spcBef>
            </a:pPr>
            <a:r>
              <a:rPr lang="en-US" sz="2200" dirty="0" smtClean="0">
                <a:latin typeface="Bodoni MT" panose="02070603080606020203" pitchFamily="18" charset="0"/>
              </a:rPr>
              <a:t>Started out of the recognition that many parents – in particular low-income mothers and grandmothers of color – weren’t part of public policy decisions that affect their families </a:t>
            </a:r>
          </a:p>
          <a:p>
            <a:pPr marL="457200" indent="-457200">
              <a:spcBef>
                <a:spcPts val="200"/>
              </a:spcBef>
            </a:pPr>
            <a:endParaRPr lang="en-US" sz="800" dirty="0" smtClean="0">
              <a:latin typeface="Bodoni MT" panose="02070603080606020203" pitchFamily="18" charset="0"/>
            </a:endParaRPr>
          </a:p>
          <a:p>
            <a:pPr marL="457200" indent="-457200"/>
            <a:r>
              <a:rPr lang="en-US" sz="2600" b="1" dirty="0" smtClean="0"/>
              <a:t>COFI believes:</a:t>
            </a:r>
          </a:p>
          <a:p>
            <a:pPr marL="857250" lvl="1" indent="-457200"/>
            <a:r>
              <a:rPr lang="en-US" sz="2200" dirty="0" smtClean="0">
                <a:latin typeface="Bodoni MT" panose="02070603080606020203" pitchFamily="18" charset="0"/>
              </a:rPr>
              <a:t>Parents are natural leaders as experts on their families and their communities</a:t>
            </a:r>
          </a:p>
          <a:p>
            <a:pPr marL="857250" lvl="1" indent="-457200"/>
            <a:r>
              <a:rPr lang="en-US" sz="2200" dirty="0" smtClean="0">
                <a:latin typeface="Bodoni MT" panose="02070603080606020203" pitchFamily="18" charset="0"/>
              </a:rPr>
              <a:t>Leadership starts from within</a:t>
            </a:r>
          </a:p>
          <a:p>
            <a:pPr marL="857250" lvl="1" indent="-457200"/>
            <a:r>
              <a:rPr lang="en-US" sz="2200" dirty="0" smtClean="0">
                <a:latin typeface="Bodoni MT" panose="02070603080606020203" pitchFamily="18" charset="0"/>
              </a:rPr>
              <a:t>Day-to-day struggles are often rooted in public policy, systems or practices</a:t>
            </a:r>
          </a:p>
          <a:p>
            <a:pPr marL="857250" lvl="1" indent="-457200"/>
            <a:r>
              <a:rPr lang="en-US" sz="2200" dirty="0" smtClean="0">
                <a:latin typeface="Bodoni MT" panose="02070603080606020203" pitchFamily="18" charset="0"/>
              </a:rPr>
              <a:t>Collective leadership</a:t>
            </a:r>
          </a:p>
          <a:p>
            <a:pPr marL="857250" lvl="1" indent="-457200"/>
            <a:r>
              <a:rPr lang="en-US" sz="2200" dirty="0" smtClean="0">
                <a:latin typeface="Bodoni MT" panose="02070603080606020203" pitchFamily="18" charset="0"/>
              </a:rPr>
              <a:t>Collaboration and partnership</a:t>
            </a:r>
          </a:p>
          <a:p>
            <a:pPr marL="857250" lvl="1" indent="-457200"/>
            <a:endParaRPr lang="en-US" sz="2200" dirty="0" smtClean="0">
              <a:latin typeface="Bodoni MT" panose="02070603080606020203" pitchFamily="18" charset="0"/>
            </a:endParaRPr>
          </a:p>
          <a:p>
            <a:pPr marL="857250" lvl="1" indent="-457200"/>
            <a:endParaRPr lang="en-US" sz="2200" dirty="0" smtClean="0"/>
          </a:p>
          <a:p>
            <a:pPr marL="857250" lvl="1" indent="-45720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6180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chemeClr val="accent1"/>
                </a:solidFill>
              </a:rPr>
              <a:t>COFI’s </a:t>
            </a:r>
            <a:r>
              <a:rPr lang="en-US" sz="3600" b="1" i="1" u="sng" dirty="0" smtClean="0">
                <a:solidFill>
                  <a:schemeClr val="accent1"/>
                </a:solidFill>
              </a:rPr>
              <a:t>Family Focused Organizing </a:t>
            </a:r>
            <a:r>
              <a:rPr lang="en-US" sz="3600" b="1" u="sng" dirty="0" smtClean="0">
                <a:solidFill>
                  <a:schemeClr val="accent1"/>
                </a:solidFill>
              </a:rPr>
              <a:t>Model</a:t>
            </a:r>
            <a:endParaRPr lang="en-US" sz="3600" b="1" u="sng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t="13333" r="8730"/>
          <a:stretch/>
        </p:blipFill>
        <p:spPr>
          <a:xfrm>
            <a:off x="590098" y="2010152"/>
            <a:ext cx="3137003" cy="421872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95950" y="1371599"/>
            <a:ext cx="4600575" cy="5257801"/>
            <a:chOff x="0" y="0"/>
            <a:chExt cx="4695825" cy="581025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4600575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625" y="2124075"/>
              <a:ext cx="4600575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5250" y="4229100"/>
              <a:ext cx="4600575" cy="15811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2009775" y="1238250"/>
              <a:ext cx="571500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2019300" y="3390900"/>
              <a:ext cx="571500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42609" y="1371599"/>
            <a:ext cx="4460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PHASE 1: </a:t>
            </a:r>
            <a:r>
              <a:rPr lang="en-US" sz="2000" b="1" i="1" dirty="0"/>
              <a:t>SELF, FAMILY &amp; </a:t>
            </a:r>
            <a:r>
              <a:rPr lang="en-US" sz="2000" b="1" i="1" dirty="0" smtClean="0"/>
              <a:t>TEAM</a:t>
            </a:r>
          </a:p>
          <a:p>
            <a:pPr algn="ctr"/>
            <a:endParaRPr lang="en-US" sz="800" dirty="0"/>
          </a:p>
          <a:p>
            <a:pPr algn="ctr"/>
            <a:r>
              <a:rPr lang="en-US" b="1" dirty="0"/>
              <a:t>Orientation and 6 </a:t>
            </a:r>
            <a:r>
              <a:rPr lang="en-US" b="1" dirty="0" err="1" smtClean="0"/>
              <a:t>wksps</a:t>
            </a:r>
            <a:r>
              <a:rPr lang="en-US" b="1" dirty="0" smtClean="0"/>
              <a:t> </a:t>
            </a:r>
            <a:r>
              <a:rPr lang="en-US" b="1" dirty="0"/>
              <a:t>(2 </a:t>
            </a:r>
            <a:r>
              <a:rPr lang="en-US" b="1" dirty="0" err="1" smtClean="0"/>
              <a:t>hrs</a:t>
            </a:r>
            <a:r>
              <a:rPr lang="en-US" b="1" dirty="0" smtClean="0"/>
              <a:t> </a:t>
            </a:r>
            <a:r>
              <a:rPr lang="en-US" b="1" dirty="0"/>
              <a:t>each)</a:t>
            </a:r>
            <a:endParaRPr lang="en-US" dirty="0"/>
          </a:p>
          <a:p>
            <a:pPr algn="ctr"/>
            <a:r>
              <a:rPr lang="en-US" b="1" dirty="0"/>
              <a:t>Team Building Process (3-6 months)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89268" y="3293713"/>
            <a:ext cx="4413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PHASE 2: </a:t>
            </a:r>
            <a:r>
              <a:rPr lang="en-US" b="1" i="1" dirty="0"/>
              <a:t>COMMUNITY OUTREACH        </a:t>
            </a:r>
            <a:endParaRPr lang="en-US" b="1" i="1" dirty="0" smtClean="0"/>
          </a:p>
          <a:p>
            <a:pPr algn="ctr"/>
            <a:r>
              <a:rPr lang="en-US" b="1" i="1" dirty="0" smtClean="0"/>
              <a:t>&amp; </a:t>
            </a:r>
            <a:r>
              <a:rPr lang="en-US" b="1" i="1" dirty="0"/>
              <a:t>ACTION</a:t>
            </a:r>
            <a:endParaRPr lang="en-US" dirty="0"/>
          </a:p>
          <a:p>
            <a:pPr algn="ctr"/>
            <a:r>
              <a:rPr lang="en-US" b="1" dirty="0"/>
              <a:t>5 workshops (2 </a:t>
            </a:r>
            <a:r>
              <a:rPr lang="en-US" b="1" dirty="0" err="1" smtClean="0"/>
              <a:t>hrs</a:t>
            </a:r>
            <a:r>
              <a:rPr lang="en-US" b="1" dirty="0" smtClean="0"/>
              <a:t> </a:t>
            </a:r>
            <a:r>
              <a:rPr lang="en-US" b="1" dirty="0"/>
              <a:t>each)</a:t>
            </a:r>
            <a:endParaRPr lang="en-US" dirty="0"/>
          </a:p>
          <a:p>
            <a:pPr algn="ctr"/>
            <a:r>
              <a:rPr lang="en-US" b="1" dirty="0" smtClean="0"/>
              <a:t>Outreach and Action </a:t>
            </a:r>
            <a:r>
              <a:rPr lang="en-US" b="1" dirty="0"/>
              <a:t>(6-9 months)</a:t>
            </a:r>
            <a:endParaRPr lang="en-US" dirty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68486" y="53138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PHASE 3: </a:t>
            </a:r>
            <a:r>
              <a:rPr lang="en-US" b="1" i="1" dirty="0"/>
              <a:t>POLICY &amp; SYSTEMS CHANGE                                                     </a:t>
            </a:r>
            <a:r>
              <a:rPr lang="en-US" b="1" dirty="0" smtClean="0"/>
              <a:t>Building </a:t>
            </a:r>
            <a:r>
              <a:rPr lang="en-US" b="1" dirty="0"/>
              <a:t>a </a:t>
            </a:r>
            <a:r>
              <a:rPr lang="en-US" b="1" dirty="0" smtClean="0"/>
              <a:t>Parent Policy </a:t>
            </a:r>
          </a:p>
          <a:p>
            <a:pPr algn="ctr"/>
            <a:r>
              <a:rPr lang="en-US" b="1" dirty="0" smtClean="0"/>
              <a:t>Leadership </a:t>
            </a:r>
            <a:r>
              <a:rPr lang="en-US" b="1" dirty="0"/>
              <a:t>Structure; </a:t>
            </a:r>
            <a:endParaRPr lang="en-US" b="1" dirty="0" smtClean="0"/>
          </a:p>
          <a:p>
            <a:pPr algn="ctr"/>
            <a:r>
              <a:rPr lang="en-US" b="1" dirty="0" smtClean="0"/>
              <a:t>Ex</a:t>
            </a:r>
            <a:r>
              <a:rPr lang="en-US" b="1" dirty="0"/>
              <a:t>: POWER-PAC, Parents </a:t>
            </a:r>
            <a:r>
              <a:rPr lang="en-US" b="1" dirty="0" smtClean="0"/>
              <a:t>Peer </a:t>
            </a:r>
            <a:r>
              <a:rPr lang="en-US" b="1" dirty="0"/>
              <a:t>Trainers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733800" cy="3428999"/>
          </a:xfrm>
        </p:spPr>
        <p:txBody>
          <a:bodyPr>
            <a:normAutofit fontScale="92500" lnSpcReduction="10000"/>
          </a:bodyPr>
          <a:lstStyle/>
          <a:p>
            <a:endParaRPr lang="en-US" sz="8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Aurora </a:t>
            </a:r>
          </a:p>
          <a:p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Austin – Chicago</a:t>
            </a:r>
          </a:p>
          <a:p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East St. Louis</a:t>
            </a:r>
          </a:p>
          <a:p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Elgin</a:t>
            </a:r>
          </a:p>
          <a:p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Englewood – Chicago</a:t>
            </a:r>
          </a:p>
          <a:p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Evanston</a:t>
            </a:r>
          </a:p>
          <a:p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Pilsen and Little Village </a:t>
            </a:r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– Chicago</a:t>
            </a:r>
          </a:p>
          <a:p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West Chicago</a:t>
            </a:r>
            <a:endParaRPr lang="en-US" sz="24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24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8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95750"/>
            <a:ext cx="3167149" cy="236081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COFI’s Parent Engagement work with Early Childhood Collaborations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52600"/>
            <a:ext cx="3124200" cy="2343150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524000" y="4724400"/>
            <a:ext cx="4038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Parents at collaboration tables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Parent-led efforts – Ambassador programs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 Parents shaping policy</a:t>
            </a:r>
          </a:p>
          <a:p>
            <a:pPr marL="0" indent="0">
              <a:buFont typeface="Arial" pitchFamily="34" charset="0"/>
              <a:buNone/>
            </a:pPr>
            <a:endParaRPr lang="en-US" sz="18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8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2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91947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Relationships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- Develop relationships and trust with parents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4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Support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- Provide parents with logistical support – childcare, refreshments, convenient meeting times, full translation, welcoming atmosphere and transportation</a:t>
            </a:r>
          </a:p>
          <a:p>
            <a:pPr marL="109728" indent="0">
              <a:buNone/>
            </a:pPr>
            <a:endParaRPr lang="en-US" sz="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4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Decision-making role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- Include parents in planning from beginning and incorporate their input </a:t>
            </a:r>
            <a:endParaRPr lang="en-US" sz="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109728" indent="0">
              <a:buNone/>
            </a:pPr>
            <a:endParaRPr lang="en-US" sz="9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4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Parents leading/teaching other parents</a:t>
            </a:r>
          </a:p>
          <a:p>
            <a:endParaRPr lang="en-US" sz="2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2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3148127" cy="1676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Parent Engagement Practices</a:t>
            </a:r>
            <a:endParaRPr lang="en-US" dirty="0"/>
          </a:p>
        </p:txBody>
      </p:sp>
      <p:pic>
        <p:nvPicPr>
          <p:cNvPr id="6" name="Picture 5" descr="C:\Users\slarrimore\AppData\Local\Microsoft\Windows\Temporary Internet Files\Content.Outlook\33TPRZS9\20150626_092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12012" r="16666"/>
          <a:stretch>
            <a:fillRect/>
          </a:stretch>
        </p:blipFill>
        <p:spPr bwMode="auto">
          <a:xfrm>
            <a:off x="6096000" y="5105400"/>
            <a:ext cx="212947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\\SBS2011\RedirectedFolders\ProjectStaff06\My Documents\My Pictures\SELN\SPU 3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99" y="3048000"/>
            <a:ext cx="2533767" cy="18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38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ttps://scontent.xx.fbcdn.net/v/t1.0-9/13119037_1009902839046308_6419129788365800901_n.jpg?oh=3a02638d7dd2ba641b67956526a0653b&amp;oe=57C36B3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3" t="66471" r="33522" b="-1116"/>
          <a:stretch/>
        </p:blipFill>
        <p:spPr bwMode="auto">
          <a:xfrm>
            <a:off x="2438400" y="1600200"/>
            <a:ext cx="4044462" cy="36927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Nohemi</a:t>
            </a:r>
            <a:r>
              <a:rPr lang="en-US" sz="3200" dirty="0" smtClean="0"/>
              <a:t> Perez – Parent Leader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2349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422" y="2667000"/>
            <a:ext cx="4800600" cy="3200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1436 W. Randolph, 4</a:t>
            </a:r>
            <a:r>
              <a:rPr lang="en-US" baseline="30000" dirty="0" smtClean="0"/>
              <a:t>th</a:t>
            </a:r>
            <a:r>
              <a:rPr lang="en-US" dirty="0" smtClean="0"/>
              <a:t> FL</a:t>
            </a:r>
          </a:p>
          <a:p>
            <a:pPr marL="0" indent="0">
              <a:buNone/>
            </a:pPr>
            <a:r>
              <a:rPr lang="en-US" dirty="0" smtClean="0"/>
              <a:t>Chicago, IL 60607</a:t>
            </a:r>
          </a:p>
          <a:p>
            <a:pPr marL="0" indent="0">
              <a:buNone/>
            </a:pPr>
            <a:r>
              <a:rPr lang="en-US" dirty="0" smtClean="0"/>
              <a:t>(312) 226-5141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www.cofionline.org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cofi@cofionline.org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chemeClr val="accent1"/>
                </a:solidFill>
              </a:rPr>
              <a:t>Community Organizing &amp;              Family Issues (COFI)</a:t>
            </a:r>
            <a:endParaRPr lang="en-US" sz="4000" dirty="0"/>
          </a:p>
        </p:txBody>
      </p:sp>
      <p:pic>
        <p:nvPicPr>
          <p:cNvPr id="4" name="Picture 2" descr="K:\Publications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0144"/>
            <a:ext cx="3733800" cy="290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1164</TotalTime>
  <Words>331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Aparajita</vt:lpstr>
      <vt:lpstr>Arial</vt:lpstr>
      <vt:lpstr>Bodoni MT</vt:lpstr>
      <vt:lpstr>Calibri</vt:lpstr>
      <vt:lpstr>Lucida Sans Unicode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COFI’s Family Focused Organizing Model</vt:lpstr>
      <vt:lpstr>COFI’s Parent Engagement work with Early Childhood Collaborations</vt:lpstr>
      <vt:lpstr>Parent Engagement Practices</vt:lpstr>
      <vt:lpstr>Nohemi Perez – Parent Leader</vt:lpstr>
      <vt:lpstr>Community Organizing &amp;              Family Issues (COFI)</vt:lpstr>
    </vt:vector>
  </TitlesOfParts>
  <Company>COFI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Magnuson</dc:creator>
  <cp:lastModifiedBy>Rothkopf, Elizabeth</cp:lastModifiedBy>
  <cp:revision>68</cp:revision>
  <dcterms:created xsi:type="dcterms:W3CDTF">2012-05-10T18:17:04Z</dcterms:created>
  <dcterms:modified xsi:type="dcterms:W3CDTF">2016-06-14T16:53:29Z</dcterms:modified>
</cp:coreProperties>
</file>