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256" r:id="rId6"/>
    <p:sldId id="263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5" r:id="rId15"/>
    <p:sldId id="266" r:id="rId16"/>
  </p:sldIdLst>
  <p:sldSz cx="9144000" cy="6858000" type="screen4x3"/>
  <p:notesSz cx="6894513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5295" y="0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9899C956-E5A7-4BD3-9EB8-B5E9B24DC38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8975"/>
            <a:ext cx="4589463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452" y="4360744"/>
            <a:ext cx="5515610" cy="4131231"/>
          </a:xfrm>
          <a:prstGeom prst="rect">
            <a:avLst/>
          </a:prstGeom>
        </p:spPr>
        <p:txBody>
          <a:bodyPr vert="horz" lIns="91851" tIns="45926" rIns="91851" bIns="459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9894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5295" y="8719894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D750A845-1A53-49F5-B949-80744791A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5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Deep disciplinary understanding</a:t>
            </a:r>
          </a:p>
          <a:p>
            <a:r>
              <a:rPr lang="en-US" dirty="0"/>
              <a:t>Discipline-specific practice</a:t>
            </a:r>
          </a:p>
          <a:p>
            <a:r>
              <a:rPr lang="en-US" dirty="0"/>
              <a:t>Advance all students</a:t>
            </a:r>
          </a:p>
          <a:p>
            <a:r>
              <a:rPr lang="en-US" dirty="0"/>
              <a:t>College- and career-ready standards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0A845-1A53-49F5-B949-80744791AA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77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Deep disciplinary understanding</a:t>
            </a:r>
          </a:p>
          <a:p>
            <a:r>
              <a:rPr lang="en-US" dirty="0"/>
              <a:t>Discipline-specific practice</a:t>
            </a:r>
          </a:p>
          <a:p>
            <a:r>
              <a:rPr lang="en-US" dirty="0"/>
              <a:t>Advance all students</a:t>
            </a:r>
          </a:p>
          <a:p>
            <a:r>
              <a:rPr lang="en-US" dirty="0"/>
              <a:t>College- and career-ready standards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0A845-1A53-49F5-B949-80744791AA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7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9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9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6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9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1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3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8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4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7B354-4178-46E1-878D-2FCD40C738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38DA-FB23-422F-929E-85BD3E7F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5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CAEP Standards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" y="1828800"/>
            <a:ext cx="9076030" cy="156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26894"/>
            <a:ext cx="8915400" cy="15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317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Clinical partnerships &amp;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Evidence</a:t>
            </a:r>
          </a:p>
          <a:p>
            <a:pPr marL="400050" lvl="1" indent="0">
              <a:buNone/>
            </a:pPr>
            <a:r>
              <a:rPr lang="en-US" dirty="0"/>
              <a:t>Document mutual benefit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IMPACT = systematic collaborative role in planning &amp; evaluation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Seat on CTE?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Clinical experiences = sequential, progressive, linked to coursework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the case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915400" cy="15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43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the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evidence tagged per component (bucket)</a:t>
            </a:r>
          </a:p>
          <a:p>
            <a:r>
              <a:rPr lang="en-US" dirty="0"/>
              <a:t>Something for each component</a:t>
            </a:r>
          </a:p>
          <a:p>
            <a:r>
              <a:rPr lang="en-US" dirty="0"/>
              <a:t>Address the standard with reference to evidence (pool)</a:t>
            </a:r>
          </a:p>
          <a:p>
            <a:r>
              <a:rPr lang="en-US" dirty="0"/>
              <a:t>Preponderance of evidence across components</a:t>
            </a:r>
          </a:p>
        </p:txBody>
      </p:sp>
    </p:spTree>
    <p:extLst>
      <p:ext uri="{BB962C8B-B14F-4D97-AF65-F5344CB8AC3E}">
        <p14:creationId xmlns:p14="http://schemas.microsoft.com/office/powerpoint/2010/main" val="399201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Content &amp; Pedagogical Knowledge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Component</a:t>
            </a:r>
          </a:p>
          <a:p>
            <a:pPr marL="0" indent="0">
              <a:buNone/>
            </a:pPr>
            <a:r>
              <a:rPr lang="en-US" dirty="0"/>
              <a:t>1.1 </a:t>
            </a:r>
            <a:r>
              <a:rPr lang="en-US" dirty="0" err="1"/>
              <a:t>InTASC</a:t>
            </a:r>
            <a:r>
              <a:rPr lang="en-US" dirty="0"/>
              <a:t> categories</a:t>
            </a:r>
          </a:p>
          <a:p>
            <a:pPr marL="400050" lvl="1" indent="0">
              <a:buNone/>
            </a:pPr>
            <a:r>
              <a:rPr lang="en-US" dirty="0"/>
              <a:t>The learner and learning</a:t>
            </a:r>
          </a:p>
          <a:p>
            <a:pPr marL="400050" lvl="1" indent="0">
              <a:buNone/>
            </a:pPr>
            <a:r>
              <a:rPr lang="en-US" dirty="0"/>
              <a:t>Content</a:t>
            </a:r>
          </a:p>
          <a:p>
            <a:pPr marL="400050" lvl="1" indent="0">
              <a:buNone/>
            </a:pPr>
            <a:r>
              <a:rPr lang="en-US" dirty="0"/>
              <a:t>Instructional practice</a:t>
            </a:r>
          </a:p>
          <a:p>
            <a:pPr marL="400050" lvl="1" indent="0">
              <a:buNone/>
            </a:pPr>
            <a:r>
              <a:rPr lang="en-US" dirty="0"/>
              <a:t>Professional responsibility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Sources of evidence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edTPA </a:t>
            </a:r>
            <a:r>
              <a:rPr lang="en-US" dirty="0" err="1"/>
              <a:t>Rs</a:t>
            </a:r>
            <a:r>
              <a:rPr lang="en-US" dirty="0"/>
              <a:t> 2, 3, 4, 6</a:t>
            </a:r>
          </a:p>
          <a:p>
            <a:pPr marL="400050" lvl="1" indent="0">
              <a:buNone/>
            </a:pPr>
            <a:r>
              <a:rPr lang="en-US" dirty="0"/>
              <a:t>Course grades, content test</a:t>
            </a:r>
          </a:p>
          <a:p>
            <a:pPr marL="400050" lvl="1" indent="0">
              <a:buNone/>
            </a:pPr>
            <a:r>
              <a:rPr lang="en-US" dirty="0"/>
              <a:t>edTPA </a:t>
            </a:r>
            <a:r>
              <a:rPr lang="en-US" dirty="0" err="1"/>
              <a:t>Rs</a:t>
            </a:r>
            <a:r>
              <a:rPr lang="en-US" dirty="0"/>
              <a:t> 1, 5, 7-9, 11-13</a:t>
            </a:r>
          </a:p>
          <a:p>
            <a:pPr marL="400050" lvl="1" indent="0">
              <a:buNone/>
            </a:pPr>
            <a:r>
              <a:rPr lang="en-US" dirty="0"/>
              <a:t>edDispositions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3493019" y="4724400"/>
            <a:ext cx="2157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248024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Content &amp; Pedagogical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Component</a:t>
            </a:r>
          </a:p>
          <a:p>
            <a:pPr marL="0" indent="0">
              <a:buNone/>
            </a:pPr>
            <a:r>
              <a:rPr lang="en-US" dirty="0"/>
              <a:t>1.2 Research- &amp; evidence-based measures of student progress and professional practice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Sources of evidence</a:t>
            </a:r>
          </a:p>
          <a:p>
            <a:pPr marL="400050" lvl="1" indent="0">
              <a:buNone/>
            </a:pPr>
            <a:r>
              <a:rPr lang="en-US" dirty="0"/>
              <a:t>edTPA Task 3</a:t>
            </a:r>
          </a:p>
        </p:txBody>
      </p:sp>
      <p:sp>
        <p:nvSpPr>
          <p:cNvPr id="5" name="Rectangle 4"/>
          <p:cNvSpPr/>
          <p:nvPr/>
        </p:nvSpPr>
        <p:spPr>
          <a:xfrm>
            <a:off x="3493019" y="4724400"/>
            <a:ext cx="2157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35948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Content &amp; Pedagogical Knowledge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Component</a:t>
            </a:r>
          </a:p>
          <a:p>
            <a:pPr marL="0" indent="0">
              <a:buNone/>
            </a:pPr>
            <a:r>
              <a:rPr lang="en-US" dirty="0"/>
              <a:t>1.3 Application of content &amp; pedagogical knowledge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Sources of evidence</a:t>
            </a:r>
          </a:p>
          <a:p>
            <a:pPr marL="400050" lvl="1" indent="0">
              <a:buNone/>
            </a:pPr>
            <a:r>
              <a:rPr lang="en-US" dirty="0"/>
              <a:t>edTPA </a:t>
            </a:r>
            <a:r>
              <a:rPr lang="en-US" dirty="0" err="1"/>
              <a:t>Rs</a:t>
            </a:r>
            <a:r>
              <a:rPr lang="en-US" dirty="0"/>
              <a:t> 1 &amp; 9</a:t>
            </a:r>
          </a:p>
        </p:txBody>
      </p:sp>
      <p:sp>
        <p:nvSpPr>
          <p:cNvPr id="5" name="Rectangle 4"/>
          <p:cNvSpPr/>
          <p:nvPr/>
        </p:nvSpPr>
        <p:spPr>
          <a:xfrm>
            <a:off x="3493019" y="4724400"/>
            <a:ext cx="2157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1361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Content &amp; Pedagogical Knowledge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Component</a:t>
            </a:r>
          </a:p>
          <a:p>
            <a:pPr marL="0" indent="0">
              <a:buNone/>
            </a:pPr>
            <a:r>
              <a:rPr lang="en-US" dirty="0"/>
              <a:t>1.4 Advance the learning of all P-12 students with college- and career-ready standards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Sources of evidence</a:t>
            </a:r>
          </a:p>
          <a:p>
            <a:pPr marL="400050" lvl="1" indent="0">
              <a:buNone/>
            </a:pPr>
            <a:r>
              <a:rPr lang="en-US" dirty="0"/>
              <a:t>IPTS matrix</a:t>
            </a:r>
          </a:p>
          <a:p>
            <a:pPr marL="400050" lvl="1" indent="0">
              <a:buNone/>
            </a:pPr>
            <a:r>
              <a:rPr lang="en-US" dirty="0"/>
              <a:t>Danielson Domain 1?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7439" y="5172670"/>
            <a:ext cx="5949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Some work to be done</a:t>
            </a:r>
          </a:p>
        </p:txBody>
      </p:sp>
    </p:spTree>
    <p:extLst>
      <p:ext uri="{BB962C8B-B14F-4D97-AF65-F5344CB8AC3E}">
        <p14:creationId xmlns:p14="http://schemas.microsoft.com/office/powerpoint/2010/main" val="19145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Content &amp; Pedagogical Knowledge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Component</a:t>
            </a:r>
          </a:p>
          <a:p>
            <a:pPr marL="0" indent="0">
              <a:buNone/>
            </a:pPr>
            <a:r>
              <a:rPr lang="en-US" dirty="0"/>
              <a:t>1.5 Technology to engage students, improve learning, and enrich practice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Sources of evidence</a:t>
            </a:r>
          </a:p>
          <a:p>
            <a:pPr marL="400050" lvl="1" indent="0">
              <a:buNone/>
            </a:pPr>
            <a:r>
              <a:rPr lang="en-US" dirty="0"/>
              <a:t>IPTS matrix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97439" y="5172670"/>
            <a:ext cx="5949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Some work to be done</a:t>
            </a:r>
          </a:p>
        </p:txBody>
      </p:sp>
    </p:spTree>
    <p:extLst>
      <p:ext uri="{BB962C8B-B14F-4D97-AF65-F5344CB8AC3E}">
        <p14:creationId xmlns:p14="http://schemas.microsoft.com/office/powerpoint/2010/main" val="135920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the case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" y="1752600"/>
            <a:ext cx="9076030" cy="156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40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Clinical partnerships &amp;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2.1 Effective partnerships</a:t>
            </a:r>
            <a:r>
              <a:rPr lang="en-US" dirty="0"/>
              <a:t>:  mutually beneficial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2.2 High quality clinical practice</a:t>
            </a:r>
            <a:r>
              <a:rPr lang="en-US" dirty="0"/>
              <a:t>: co-establish criteria for performance &amp; retention of clinical educators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2.3 Function</a:t>
            </a:r>
            <a:r>
              <a:rPr lang="en-US" dirty="0"/>
              <a:t>: contribute to development of knowledge, skills</a:t>
            </a:r>
            <a:r>
              <a:rPr lang="en-US"/>
              <a:t>, dispositions, </a:t>
            </a:r>
            <a:r>
              <a:rPr lang="en-US" dirty="0"/>
              <a:t>and positive impact on all students</a:t>
            </a:r>
          </a:p>
        </p:txBody>
      </p:sp>
    </p:spTree>
    <p:extLst>
      <p:ext uri="{BB962C8B-B14F-4D97-AF65-F5344CB8AC3E}">
        <p14:creationId xmlns:p14="http://schemas.microsoft.com/office/powerpoint/2010/main" val="340432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4A6E1BDF3EB449993AB09145C44106" ma:contentTypeVersion="4" ma:contentTypeDescription="Create a new document." ma:contentTypeScope="" ma:versionID="9056e36d9fa2b976ee58f5f8860d4252">
  <xsd:schema xmlns:xsd="http://www.w3.org/2001/XMLSchema" xmlns:xs="http://www.w3.org/2001/XMLSchema" xmlns:p="http://schemas.microsoft.com/office/2006/metadata/properties" xmlns:ns2="8c7559d6-2557-42f0-b5b3-85b868642538" xmlns:ns3="302ff239-e5a9-4162-b8c7-0519f6c13993" targetNamespace="http://schemas.microsoft.com/office/2006/metadata/properties" ma:root="true" ma:fieldsID="5ed8cdf38a14a822c131289bc90f0cc3" ns2:_="" ns3:_="">
    <xsd:import namespace="8c7559d6-2557-42f0-b5b3-85b868642538"/>
    <xsd:import namespace="302ff239-e5a9-4162-b8c7-0519f6c1399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inute_x002d_Agenda_x0020_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559d6-2557-42f0-b5b3-85b8686425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2ff239-e5a9-4162-b8c7-0519f6c13993" elementFormDefault="qualified">
    <xsd:import namespace="http://schemas.microsoft.com/office/2006/documentManagement/types"/>
    <xsd:import namespace="http://schemas.microsoft.com/office/infopath/2007/PartnerControls"/>
    <xsd:element name="Minute_x002d_Agenda_x0020_Date" ma:index="11" ma:displayName="Date" ma:default="[today]" ma:format="DateOnly" ma:internalName="Minute_x002d_Agenda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nute_x002d_Agenda_x0020_Date xmlns="302ff239-e5a9-4162-b8c7-0519f6c13993">2016-02-02T06:00:00+00:00</Minute_x002d_Agenda_x0020_Date>
    <_dlc_DocId xmlns="8c7559d6-2557-42f0-b5b3-85b868642538">45HMENKEYPSR-34-534</_dlc_DocId>
    <_dlc_DocIdUrl xmlns="8c7559d6-2557-42f0-b5b3-85b868642538">
      <Url>https://education.sharepoint.illinoisstate.edu/cte/_layouts/DocIdRedir.aspx?ID=45HMENKEYPSR-34-534</Url>
      <Description>45HMENKEYPSR-34-534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E5518AE-9DBB-4DDA-B88C-8F9F452A36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8C9DA2-A7CA-48BB-8CFF-013C616A2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7559d6-2557-42f0-b5b3-85b868642538"/>
    <ds:schemaRef ds:uri="302ff239-e5a9-4162-b8c7-0519f6c139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7B8AAB-A4E5-4A43-A993-6D20AA179CD9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302ff239-e5a9-4162-b8c7-0519f6c13993"/>
    <ds:schemaRef ds:uri="http://purl.org/dc/dcmitype/"/>
    <ds:schemaRef ds:uri="http://schemas.openxmlformats.org/package/2006/metadata/core-properties"/>
    <ds:schemaRef ds:uri="http://purl.org/dc/elements/1.1/"/>
    <ds:schemaRef ds:uri="8c7559d6-2557-42f0-b5b3-85b868642538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B6627CE1-8A2E-432D-AD32-0B9367DE2C6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304</Words>
  <Application>Microsoft Office PowerPoint</Application>
  <PresentationFormat>On-screen Show (4:3)</PresentationFormat>
  <Paragraphs>76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CAEP Standards</vt:lpstr>
      <vt:lpstr>Meeting the standard</vt:lpstr>
      <vt:lpstr>1. Content &amp; Pedagogical Knowledge</vt:lpstr>
      <vt:lpstr>1. Content &amp; Pedagogical Knowledge</vt:lpstr>
      <vt:lpstr>1. Content &amp; Pedagogical Knowledge</vt:lpstr>
      <vt:lpstr>1. Content &amp; Pedagogical Knowledge</vt:lpstr>
      <vt:lpstr>1. Content &amp; Pedagogical Knowledge</vt:lpstr>
      <vt:lpstr>Make the case</vt:lpstr>
      <vt:lpstr>2. Clinical partnerships &amp; practice</vt:lpstr>
      <vt:lpstr>2. Clinical partnerships &amp; practice</vt:lpstr>
      <vt:lpstr>Make the 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Navickas, Tommy</cp:lastModifiedBy>
  <cp:revision>12</cp:revision>
  <cp:lastPrinted>2016-02-02T18:33:11Z</cp:lastPrinted>
  <dcterms:created xsi:type="dcterms:W3CDTF">2016-02-02T15:20:11Z</dcterms:created>
  <dcterms:modified xsi:type="dcterms:W3CDTF">2017-11-15T19:59:40Z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0x010100154A6E1BDF3EB449993AB09145C44106</vt:lpwstr>
  </property>
  <property fmtid="{D5CDD505-2E9C-101B-9397-08002B2CF9AE}" pid="3" name="_dlc_DocIdItemGuid">
    <vt:lpwstr>d1a802b0-9f70-4e99-b7ed-997cd80c28f1</vt:lpwstr>
  </property>
</Properties>
</file>