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9" r:id="rId5"/>
  </p:sldMasterIdLst>
  <p:notesMasterIdLst>
    <p:notesMasterId r:id="rId18"/>
  </p:notesMasterIdLst>
  <p:handoutMasterIdLst>
    <p:handoutMasterId r:id="rId19"/>
  </p:handoutMasterIdLst>
  <p:sldIdLst>
    <p:sldId id="256" r:id="rId6"/>
    <p:sldId id="257" r:id="rId7"/>
    <p:sldId id="264" r:id="rId8"/>
    <p:sldId id="263" r:id="rId9"/>
    <p:sldId id="261" r:id="rId10"/>
    <p:sldId id="268" r:id="rId11"/>
    <p:sldId id="269" r:id="rId12"/>
    <p:sldId id="273" r:id="rId13"/>
    <p:sldId id="267" r:id="rId14"/>
    <p:sldId id="266" r:id="rId15"/>
    <p:sldId id="272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/>
    <p:restoredTop sz="94614"/>
  </p:normalViewPr>
  <p:slideViewPr>
    <p:cSldViewPr snapToGrid="0" snapToObjects="1">
      <p:cViewPr varScale="1">
        <p:scale>
          <a:sx n="123" d="100"/>
          <a:sy n="123" d="100"/>
        </p:scale>
        <p:origin x="125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5/10/relationships/revisionInfo" Target="revisionInfo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elpalme\OneDrive%20-%20Illinois%20State%20University\Desktop\Fall%202017\F17_edTPA_Scores\F17_edTPA_Scores_All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cap="none" spc="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/>
              <a:t>F17 edTPA Mean Scores by Rubric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cap="none" spc="5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4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Sheet1!$D$163:$R$163</c:f>
              <c:numCache>
                <c:formatCode>0.0</c:formatCode>
                <c:ptCount val="15"/>
                <c:pt idx="0">
                  <c:v>3.2278481012658231</c:v>
                </c:pt>
                <c:pt idx="1">
                  <c:v>3.1625000000000001</c:v>
                </c:pt>
                <c:pt idx="2">
                  <c:v>3.1281249999999998</c:v>
                </c:pt>
                <c:pt idx="3">
                  <c:v>3.085443037974684</c:v>
                </c:pt>
                <c:pt idx="4">
                  <c:v>3.1749999999999998</c:v>
                </c:pt>
                <c:pt idx="5">
                  <c:v>3.171875</c:v>
                </c:pt>
                <c:pt idx="6">
                  <c:v>3.1031249999999999</c:v>
                </c:pt>
                <c:pt idx="7">
                  <c:v>3.0562499999999968</c:v>
                </c:pt>
                <c:pt idx="8">
                  <c:v>2.8062499999999968</c:v>
                </c:pt>
                <c:pt idx="9">
                  <c:v>2.8012422360248421</c:v>
                </c:pt>
                <c:pt idx="10">
                  <c:v>3.132075471698113</c:v>
                </c:pt>
                <c:pt idx="11">
                  <c:v>3.1749999999999998</c:v>
                </c:pt>
                <c:pt idx="12">
                  <c:v>2.8522012578616351</c:v>
                </c:pt>
                <c:pt idx="13">
                  <c:v>3.018987341772152</c:v>
                </c:pt>
                <c:pt idx="14">
                  <c:v>3.0471698113207548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5F-45DD-BC90-CC7ECC16ACC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25"/>
        <c:axId val="97747696"/>
        <c:axId val="176645936"/>
      </c:barChart>
      <c:catAx>
        <c:axId val="97747696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645936"/>
        <c:crosses val="autoZero"/>
        <c:auto val="1"/>
        <c:lblAlgn val="ctr"/>
        <c:lblOffset val="100"/>
        <c:noMultiLvlLbl val="0"/>
      </c:catAx>
      <c:valAx>
        <c:axId val="176645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747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1600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B03E6D-2191-E14A-A784-51DDFC360252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D5A0E5-3DDA-5643-A39C-1267F3E83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1991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A5921E-6817-004B-973E-30D648A0074C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C64C0A-1EAA-3B45-B1CF-F277A03A1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887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BB9CFC-0A01-F648-A083-DD99829D743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3102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64C0A-1EAA-3B45-B1CF-F277A03A175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63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DB26B24-320F-824F-8116-AA09851FB842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48C96F9-15E4-0F49-8823-7BBCCE6D8081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26B24-320F-824F-8116-AA09851FB842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C96F9-15E4-0F49-8823-7BBCCE6D80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26B24-320F-824F-8116-AA09851FB842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C96F9-15E4-0F49-8823-7BBCCE6D80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26B24-320F-824F-8116-AA09851FB842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C96F9-15E4-0F49-8823-7BBCCE6D80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B26B24-320F-824F-8116-AA09851FB842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48C96F9-15E4-0F49-8823-7BBCCE6D80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26B24-320F-824F-8116-AA09851FB842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C96F9-15E4-0F49-8823-7BBCCE6D80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26B24-320F-824F-8116-AA09851FB842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C96F9-15E4-0F49-8823-7BBCCE6D80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26B24-320F-824F-8116-AA09851FB842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C96F9-15E4-0F49-8823-7BBCCE6D80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26B24-320F-824F-8116-AA09851FB842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C96F9-15E4-0F49-8823-7BBCCE6D80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B26B24-320F-824F-8116-AA09851FB842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48C96F9-15E4-0F49-8823-7BBCCE6D808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B26B24-320F-824F-8116-AA09851FB842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48C96F9-15E4-0F49-8823-7BBCCE6D808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4DB26B24-320F-824F-8116-AA09851FB842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548C96F9-15E4-0F49-8823-7BBCCE6D808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91968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Fall 2017 </a:t>
            </a:r>
            <a:r>
              <a:rPr lang="en-US" dirty="0" err="1"/>
              <a:t>edTPA</a:t>
            </a:r>
            <a:r>
              <a:rPr lang="en-US" dirty="0"/>
              <a:t> Performance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Council for Teacher Education</a:t>
            </a:r>
          </a:p>
          <a:p>
            <a:r>
              <a:rPr lang="en-US" dirty="0"/>
              <a:t>December 5, 2017</a:t>
            </a:r>
          </a:p>
        </p:txBody>
      </p:sp>
    </p:spTree>
    <p:extLst>
      <p:ext uri="{BB962C8B-B14F-4D97-AF65-F5344CB8AC3E}">
        <p14:creationId xmlns:p14="http://schemas.microsoft.com/office/powerpoint/2010/main" val="10126316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Financial Assistance Provided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4049998"/>
              </p:ext>
            </p:extLst>
          </p:nvPr>
        </p:nvGraphicFramePr>
        <p:xfrm>
          <a:off x="900113" y="1714504"/>
          <a:ext cx="7345362" cy="44576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4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84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84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91539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  <a:p>
                      <a:pPr algn="ctr"/>
                      <a:r>
                        <a:rPr lang="en-US" sz="1600" dirty="0"/>
                        <a:t>Type</a:t>
                      </a:r>
                      <a:r>
                        <a:rPr lang="en-US" sz="1600" baseline="0" dirty="0"/>
                        <a:t> of Voucher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  <a:p>
                      <a:pPr algn="ctr"/>
                      <a:r>
                        <a:rPr lang="en-US" sz="1600" dirty="0"/>
                        <a:t>Number of</a:t>
                      </a:r>
                      <a:r>
                        <a:rPr lang="en-US" sz="1600" baseline="0" dirty="0"/>
                        <a:t> Recipients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  <a:p>
                      <a:pPr algn="ctr"/>
                      <a:r>
                        <a:rPr lang="en-US" sz="1600" dirty="0"/>
                        <a:t>Total</a:t>
                      </a:r>
                      <a:r>
                        <a:rPr lang="en-US" sz="1600" baseline="0" dirty="0"/>
                        <a:t> Dollars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1539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  <a:p>
                      <a:pPr algn="ctr"/>
                      <a:r>
                        <a:rPr lang="en-US" sz="1600"/>
                        <a:t>$</a:t>
                      </a:r>
                      <a:r>
                        <a:rPr lang="en-US" sz="1600" dirty="0"/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  <a:p>
                      <a:pPr algn="ctr"/>
                      <a:r>
                        <a:rPr lang="en-US" sz="1600" dirty="0"/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  <a:p>
                      <a:pPr algn="ctr"/>
                      <a:r>
                        <a:rPr lang="en-US" sz="1600" dirty="0"/>
                        <a:t>$10,800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1539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  <a:p>
                      <a:pPr algn="ctr"/>
                      <a:r>
                        <a:rPr lang="en-US" sz="1600" dirty="0"/>
                        <a:t>$200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  <a:p>
                      <a:pPr algn="ctr"/>
                      <a:r>
                        <a:rPr lang="en-US" sz="1600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  <a:p>
                      <a:pPr algn="ctr"/>
                      <a:r>
                        <a:rPr lang="en-US" sz="1600" dirty="0"/>
                        <a:t>$6,000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1539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  <a:p>
                      <a:pPr algn="ctr"/>
                      <a:r>
                        <a:rPr lang="en-US" sz="1600" dirty="0"/>
                        <a:t>$100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  <a:p>
                      <a:pPr algn="ctr"/>
                      <a:r>
                        <a:rPr lang="en-US" sz="1600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  <a:p>
                      <a:pPr algn="ctr"/>
                      <a:r>
                        <a:rPr lang="en-US" sz="1600" dirty="0"/>
                        <a:t>$2,400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1539"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  <a:p>
                      <a:pPr algn="ctr"/>
                      <a:r>
                        <a:rPr lang="en-US" sz="2000" b="1" dirty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  <a:p>
                      <a:pPr algn="ctr"/>
                      <a:r>
                        <a:rPr lang="en-US" sz="2000" b="1" dirty="0"/>
                        <a:t>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  <a:p>
                      <a:pPr algn="ctr"/>
                      <a:r>
                        <a:rPr lang="en-US" sz="2000" b="1" dirty="0"/>
                        <a:t>$19,200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79203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271463"/>
            <a:ext cx="7200900" cy="559593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Thank you, SO MUCH! ISU has given me so many opportunities, and this is another layer that is a total surprise. This truly is a blessing as I have been struggling this semester to keep my head above water financially. I appreciate this gift and, it couldn't come at a better time. This means to much to me, and my future.</a:t>
            </a:r>
          </a:p>
          <a:p>
            <a:r>
              <a:rPr lang="en-US" dirty="0"/>
              <a:t>Wow, thank you!  I was just thinking today about how I was going to pay for my </a:t>
            </a:r>
            <a:r>
              <a:rPr lang="en-US" dirty="0" err="1"/>
              <a:t>ed</a:t>
            </a:r>
            <a:r>
              <a:rPr lang="en-US" dirty="0"/>
              <a:t> TPA.  This really helps out a lot!!!</a:t>
            </a:r>
          </a:p>
          <a:p>
            <a:r>
              <a:rPr lang="en-US" dirty="0"/>
              <a:t>Thank you so much! Words cannot describe how much I appreciate this and how much it means to me. I am very grateful. </a:t>
            </a:r>
          </a:p>
          <a:p>
            <a:r>
              <a:rPr lang="en-US" dirty="0"/>
              <a:t>Your email came as a wonderful surprise and a huge relief. I cannot tell you how much this means to me! Words cannot express how thankful I am for this. Please express my gratitude to any others who were involved with this decision. </a:t>
            </a:r>
          </a:p>
          <a:p>
            <a:r>
              <a:rPr lang="en-US" dirty="0"/>
              <a:t>Thank you so very much for this wonderful news! My student teaching experience has been a great but stressful time, and this voucher has lifted a great weight off of my shoulders. My sincerest thanks to the College of Education and The </a:t>
            </a:r>
            <a:r>
              <a:rPr lang="en-US" dirty="0" err="1"/>
              <a:t>Lauby</a:t>
            </a:r>
            <a:r>
              <a:rPr lang="en-US" dirty="0"/>
              <a:t> Center for making this voucher a possibility. 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3296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785813"/>
          </a:xfrm>
        </p:spPr>
        <p:txBody>
          <a:bodyPr/>
          <a:lstStyle/>
          <a:p>
            <a:pPr algn="ctr"/>
            <a:r>
              <a:rPr lang="en-US" b="1" dirty="0"/>
              <a:t>Midwest </a:t>
            </a:r>
            <a:r>
              <a:rPr lang="en-US" b="1" dirty="0" err="1"/>
              <a:t>edTPA</a:t>
            </a:r>
            <a:r>
              <a:rPr lang="en-US" b="1" dirty="0"/>
              <a:t> Conference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471613"/>
            <a:ext cx="7200900" cy="4395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1200" b="1" i="1" dirty="0"/>
          </a:p>
          <a:p>
            <a:pPr marL="0" indent="0" algn="ctr">
              <a:buNone/>
            </a:pPr>
            <a:r>
              <a:rPr lang="en-US" sz="5400" b="1" i="1" dirty="0"/>
              <a:t>Raising the Bar</a:t>
            </a:r>
            <a:endParaRPr lang="en-US" sz="5400" dirty="0"/>
          </a:p>
          <a:p>
            <a:pPr marL="0" indent="0" algn="ctr">
              <a:buNone/>
            </a:pPr>
            <a:r>
              <a:rPr lang="en-US" sz="2800" b="1" dirty="0"/>
              <a:t>Friday, May 4, 2018</a:t>
            </a:r>
          </a:p>
          <a:p>
            <a:pPr marL="0" indent="0" algn="ctr">
              <a:buNone/>
            </a:pPr>
            <a:r>
              <a:rPr lang="en-US" sz="2800" b="1" dirty="0"/>
              <a:t>ISU Alumni Center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Proposals due December 15, 2017</a:t>
            </a:r>
          </a:p>
          <a:p>
            <a:pPr marL="0" indent="0" algn="ctr">
              <a:buNone/>
            </a:pPr>
            <a:r>
              <a:rPr lang="en-US" dirty="0"/>
              <a:t>Registration opens January 8, 2018</a:t>
            </a:r>
          </a:p>
          <a:p>
            <a:pPr marL="0" indent="0" algn="ctr">
              <a:buNone/>
            </a:pPr>
            <a:r>
              <a:rPr lang="en-US" dirty="0"/>
              <a:t>Cost is $45</a:t>
            </a:r>
          </a:p>
        </p:txBody>
      </p:sp>
    </p:spTree>
    <p:extLst>
      <p:ext uri="{BB962C8B-B14F-4D97-AF65-F5344CB8AC3E}">
        <p14:creationId xmlns:p14="http://schemas.microsoft.com/office/powerpoint/2010/main" val="1751135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Essential Stats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161 candidates</a:t>
            </a:r>
          </a:p>
          <a:p>
            <a:r>
              <a:rPr lang="en-US" sz="2800" dirty="0"/>
              <a:t>Initial pass rate: 92%</a:t>
            </a:r>
          </a:p>
          <a:p>
            <a:r>
              <a:rPr lang="en-US" sz="2800" dirty="0"/>
              <a:t>Mean portfolio score: 46</a:t>
            </a:r>
          </a:p>
          <a:p>
            <a:r>
              <a:rPr lang="en-US" sz="2800" dirty="0"/>
              <a:t>Range: 30-63</a:t>
            </a:r>
          </a:p>
        </p:txBody>
      </p:sp>
    </p:spTree>
    <p:extLst>
      <p:ext uri="{BB962C8B-B14F-4D97-AF65-F5344CB8AC3E}">
        <p14:creationId xmlns:p14="http://schemas.microsoft.com/office/powerpoint/2010/main" val="2638300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4102059"/>
              </p:ext>
            </p:extLst>
          </p:nvPr>
        </p:nvGraphicFramePr>
        <p:xfrm>
          <a:off x="565151" y="871536"/>
          <a:ext cx="8007350" cy="4605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13169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Retakes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Due to condition codes: 5 (3%) </a:t>
            </a:r>
          </a:p>
          <a:p>
            <a:r>
              <a:rPr lang="en-US" sz="2800" dirty="0"/>
              <a:t>Due to scores &lt; 37: 8 (5</a:t>
            </a:r>
            <a:r>
              <a:rPr lang="en-US" sz="2800" dirty="0">
                <a:sym typeface="Wingdings"/>
              </a:rPr>
              <a:t>)</a:t>
            </a:r>
          </a:p>
          <a:p>
            <a:r>
              <a:rPr lang="en-US" sz="2800" dirty="0">
                <a:sym typeface="Wingdings"/>
              </a:rPr>
              <a:t>Breakdown:</a:t>
            </a:r>
          </a:p>
          <a:p>
            <a:pPr lvl="3"/>
            <a:r>
              <a:rPr lang="en-US" sz="2200" dirty="0">
                <a:sym typeface="Wingdings"/>
              </a:rPr>
              <a:t>1 task: 10</a:t>
            </a:r>
          </a:p>
          <a:p>
            <a:pPr lvl="1"/>
            <a:r>
              <a:rPr lang="en-US" sz="2400" dirty="0">
                <a:sym typeface="Wingdings"/>
              </a:rPr>
              <a:t>2 tasks: 2</a:t>
            </a:r>
          </a:p>
          <a:p>
            <a:pPr lvl="1"/>
            <a:r>
              <a:rPr lang="en-US" sz="2400" dirty="0">
                <a:sym typeface="Wingdings"/>
              </a:rPr>
              <a:t>Full retake: 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90938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Projected Pass Rates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9868556"/>
              </p:ext>
            </p:extLst>
          </p:nvPr>
        </p:nvGraphicFramePr>
        <p:xfrm>
          <a:off x="666005" y="1571626"/>
          <a:ext cx="7899116" cy="4587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47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47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47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47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42999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  <a:p>
                      <a:pPr algn="ctr"/>
                      <a:endParaRPr lang="en-US" sz="2000" dirty="0"/>
                    </a:p>
                    <a:p>
                      <a:pPr algn="ctr"/>
                      <a:r>
                        <a:rPr lang="en-US" sz="2000" dirty="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  <a:p>
                      <a:pPr algn="ctr"/>
                      <a:endParaRPr lang="en-US" sz="2000" dirty="0"/>
                    </a:p>
                    <a:p>
                      <a:pPr algn="ctr"/>
                      <a:r>
                        <a:rPr lang="en-US" sz="2000" dirty="0"/>
                        <a:t>Cut Score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  <a:p>
                      <a:pPr algn="ctr"/>
                      <a:r>
                        <a:rPr lang="en-US" sz="2000" dirty="0"/>
                        <a:t>Projected Pass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  <a:p>
                      <a:pPr algn="ctr"/>
                      <a:r>
                        <a:rPr lang="en-US" sz="2000" dirty="0"/>
                        <a:t>Projected</a:t>
                      </a:r>
                      <a:r>
                        <a:rPr lang="en-US" sz="2000" baseline="0" dirty="0"/>
                        <a:t> Number of Retakes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6972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  <a:p>
                      <a:pPr algn="ctr"/>
                      <a:endParaRPr lang="en-US" sz="2000" dirty="0"/>
                    </a:p>
                    <a:p>
                      <a:pPr algn="ctr"/>
                      <a:r>
                        <a:rPr lang="en-US" sz="2000" dirty="0"/>
                        <a:t>2018-19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  <a:p>
                      <a:pPr algn="ctr"/>
                      <a:endParaRPr lang="en-US" sz="2000" dirty="0"/>
                    </a:p>
                    <a:p>
                      <a:pPr algn="ctr"/>
                      <a:r>
                        <a:rPr lang="en-US" sz="2000" dirty="0"/>
                        <a:t>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  <a:p>
                      <a:pPr algn="ctr"/>
                      <a:endParaRPr lang="en-US" sz="2000" dirty="0"/>
                    </a:p>
                    <a:p>
                      <a:pPr algn="ctr"/>
                      <a:r>
                        <a:rPr lang="en-US" sz="2000" dirty="0"/>
                        <a:t>88%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  <a:p>
                      <a:pPr algn="ctr"/>
                      <a:endParaRPr lang="en-US" sz="2000" dirty="0"/>
                    </a:p>
                    <a:p>
                      <a:pPr algn="ctr"/>
                      <a:r>
                        <a:rPr lang="en-US" sz="2000" dirty="0"/>
                        <a:t>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9942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  <a:p>
                      <a:pPr algn="ctr"/>
                      <a:endParaRPr lang="en-US" sz="2000" dirty="0"/>
                    </a:p>
                    <a:p>
                      <a:pPr algn="ctr"/>
                      <a:r>
                        <a:rPr lang="en-US" sz="2000" dirty="0"/>
                        <a:t>2019-20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  <a:p>
                      <a:pPr algn="ctr"/>
                      <a:endParaRPr lang="en-US" sz="2000" dirty="0"/>
                    </a:p>
                    <a:p>
                      <a:pPr algn="ctr"/>
                      <a:r>
                        <a:rPr lang="en-US" sz="2000" dirty="0"/>
                        <a:t>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  <a:p>
                      <a:pPr algn="ctr"/>
                      <a:endParaRPr lang="en-US" sz="2000" dirty="0"/>
                    </a:p>
                    <a:p>
                      <a:pPr algn="ctr"/>
                      <a:r>
                        <a:rPr lang="en-US" sz="2000" dirty="0"/>
                        <a:t>81%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  <a:p>
                      <a:pPr algn="ctr"/>
                      <a:endParaRPr lang="en-US" sz="2000" dirty="0"/>
                    </a:p>
                    <a:p>
                      <a:pPr algn="ctr"/>
                      <a:r>
                        <a:rPr lang="en-US" sz="2000" dirty="0"/>
                        <a:t>152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9464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20015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Approach to Retakes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671638"/>
            <a:ext cx="7200900" cy="4195762"/>
          </a:xfrm>
        </p:spPr>
        <p:txBody>
          <a:bodyPr>
            <a:normAutofit/>
          </a:bodyPr>
          <a:lstStyle/>
          <a:p>
            <a:endParaRPr lang="en-US" sz="2800" dirty="0"/>
          </a:p>
          <a:p>
            <a:r>
              <a:rPr lang="en-US" sz="2800" dirty="0"/>
              <a:t>Review original portfolio in light of scores to determine what went wrong</a:t>
            </a:r>
          </a:p>
          <a:p>
            <a:r>
              <a:rPr lang="en-US" sz="2800" dirty="0"/>
              <a:t>Review findings with teacher candidate</a:t>
            </a:r>
          </a:p>
          <a:p>
            <a:r>
              <a:rPr lang="en-US" sz="2800" dirty="0"/>
              <a:t>Discuss the performance expectations and logistics for retake</a:t>
            </a:r>
          </a:p>
          <a:p>
            <a:r>
              <a:rPr lang="en-US" sz="2800" dirty="0"/>
              <a:t>Outline timeline for retake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599" y="4572000"/>
            <a:ext cx="1857375" cy="185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25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367873" y="648953"/>
            <a:ext cx="2459836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Student engages in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75309" y="2571376"/>
            <a:ext cx="2459836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Teacher reviews student performance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67873" y="4653402"/>
            <a:ext cx="2459836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Teacher provides feedback to student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08037" y="2407813"/>
            <a:ext cx="2459836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Student reviews and uses feedback</a:t>
            </a:r>
          </a:p>
        </p:txBody>
      </p:sp>
      <p:sp>
        <p:nvSpPr>
          <p:cNvPr id="9" name="Right Arrow 8"/>
          <p:cNvSpPr/>
          <p:nvPr/>
        </p:nvSpPr>
        <p:spPr>
          <a:xfrm rot="3195715">
            <a:off x="5938482" y="1655837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7714400">
            <a:off x="5985377" y="3877534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14226156">
            <a:off x="2117915" y="3710677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 rot="19179033">
            <a:off x="2084444" y="1216517"/>
            <a:ext cx="1051215" cy="56127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555599" y="2004846"/>
            <a:ext cx="20936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The Feedback Cycle</a:t>
            </a:r>
          </a:p>
        </p:txBody>
      </p:sp>
    </p:spTree>
    <p:extLst>
      <p:ext uri="{BB962C8B-B14F-4D97-AF65-F5344CB8AC3E}">
        <p14:creationId xmlns:p14="http://schemas.microsoft.com/office/powerpoint/2010/main" val="1840150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742950"/>
          </a:xfrm>
        </p:spPr>
        <p:txBody>
          <a:bodyPr/>
          <a:lstStyle/>
          <a:p>
            <a:r>
              <a:rPr lang="en-US" dirty="0"/>
              <a:t>Retake Timelines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428750"/>
            <a:ext cx="7200900" cy="4438650"/>
          </a:xfrm>
        </p:spPr>
        <p:txBody>
          <a:bodyPr/>
          <a:lstStyle/>
          <a:p>
            <a:r>
              <a:rPr lang="en-US" sz="2400" dirty="0"/>
              <a:t>Based on submission windows</a:t>
            </a:r>
          </a:p>
          <a:p>
            <a:r>
              <a:rPr lang="en-US" sz="2400" dirty="0"/>
              <a:t>F17 dates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1254999"/>
              </p:ext>
            </p:extLst>
          </p:nvPr>
        </p:nvGraphicFramePr>
        <p:xfrm>
          <a:off x="1814514" y="2420470"/>
          <a:ext cx="6415086" cy="34469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2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320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93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Submit by…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Scores Returned on…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93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October 26, 2017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November 16, 2017</a:t>
                      </a:r>
                      <a:endParaRPr lang="en-US" sz="20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93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November 9, 2017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November 30, 2017</a:t>
                      </a:r>
                      <a:endParaRPr lang="en-US" sz="20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93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November 22, 2017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December 14, 2017</a:t>
                      </a:r>
                      <a:endParaRPr lang="en-US" sz="20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93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December 7, 2017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December 28, 2017</a:t>
                      </a:r>
                      <a:endParaRPr lang="en-US" sz="20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2929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Professional Development for Faculty on Facilitating Retakes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Workshops to be held in January and February 2018</a:t>
            </a:r>
          </a:p>
          <a:p>
            <a:endParaRPr lang="en-US" sz="2800" dirty="0"/>
          </a:p>
          <a:p>
            <a:r>
              <a:rPr lang="en-US" sz="2800" dirty="0"/>
              <a:t>Content </a:t>
            </a:r>
          </a:p>
          <a:p>
            <a:endParaRPr lang="en-US" sz="2800" dirty="0"/>
          </a:p>
          <a:p>
            <a:r>
              <a:rPr lang="en-US" sz="2800" dirty="0"/>
              <a:t>Presenters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9150" y="3457575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90524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</a:majorFont>
      <a:minorFont>
        <a:latin typeface="Franklin Gothic Book" panose="020B0503020102020204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inute_x002d_Agenda_x0020_Date xmlns="302ff239-e5a9-4162-b8c7-0519f6c13993">2017-12-05T06:00:00+00:00</Minute_x002d_Agenda_x0020_Date>
    <_dlc_DocId xmlns="8c7559d6-2557-42f0-b5b3-85b868642538">45HMENKEYPSR-34-598</_dlc_DocId>
    <_dlc_DocIdUrl xmlns="8c7559d6-2557-42f0-b5b3-85b868642538">
      <Url>https://education.sharepoint.illinoisstate.edu/cte/_layouts/DocIdRedir.aspx?ID=45HMENKEYPSR-34-598</Url>
      <Description>45HMENKEYPSR-34-598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4A6E1BDF3EB449993AB09145C44106" ma:contentTypeVersion="4" ma:contentTypeDescription="Create a new document." ma:contentTypeScope="" ma:versionID="9056e36d9fa2b976ee58f5f8860d4252">
  <xsd:schema xmlns:xsd="http://www.w3.org/2001/XMLSchema" xmlns:xs="http://www.w3.org/2001/XMLSchema" xmlns:p="http://schemas.microsoft.com/office/2006/metadata/properties" xmlns:ns2="8c7559d6-2557-42f0-b5b3-85b868642538" xmlns:ns3="302ff239-e5a9-4162-b8c7-0519f6c13993" targetNamespace="http://schemas.microsoft.com/office/2006/metadata/properties" ma:root="true" ma:fieldsID="5ed8cdf38a14a822c131289bc90f0cc3" ns2:_="" ns3:_="">
    <xsd:import namespace="8c7559d6-2557-42f0-b5b3-85b868642538"/>
    <xsd:import namespace="302ff239-e5a9-4162-b8c7-0519f6c1399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inute_x002d_Agenda_x0020_Date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7559d6-2557-42f0-b5b3-85b86864253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2ff239-e5a9-4162-b8c7-0519f6c13993" elementFormDefault="qualified">
    <xsd:import namespace="http://schemas.microsoft.com/office/2006/documentManagement/types"/>
    <xsd:import namespace="http://schemas.microsoft.com/office/infopath/2007/PartnerControls"/>
    <xsd:element name="Minute_x002d_Agenda_x0020_Date" ma:index="11" ma:displayName="Date" ma:default="[today]" ma:format="DateOnly" ma:internalName="Minute_x002d_Agenda_x0020_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78BE1675-F551-4B19-94E0-6938A0FE1B72}">
  <ds:schemaRefs>
    <ds:schemaRef ds:uri="http://www.w3.org/XML/1998/namespace"/>
    <ds:schemaRef ds:uri="302ff239-e5a9-4162-b8c7-0519f6c13993"/>
    <ds:schemaRef ds:uri="8c7559d6-2557-42f0-b5b3-85b868642538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316C4C5-DF81-4EE8-8A63-89BF03401B2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1345C2E-E24B-454D-AF50-675901C0C8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c7559d6-2557-42f0-b5b3-85b868642538"/>
    <ds:schemaRef ds:uri="302ff239-e5a9-4162-b8c7-0519f6c1399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69230554-5999-491D-BE63-1771F7C0AE6E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149</TotalTime>
  <Words>274</Words>
  <Application>Microsoft Office PowerPoint</Application>
  <PresentationFormat>On-screen Show (4:3)</PresentationFormat>
  <Paragraphs>139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Franklin Gothic Book</vt:lpstr>
      <vt:lpstr>Times New Roman</vt:lpstr>
      <vt:lpstr>Wingdings</vt:lpstr>
      <vt:lpstr>Crop</vt:lpstr>
      <vt:lpstr>Fall 2017 edTPA Performance</vt:lpstr>
      <vt:lpstr>Essential Stats</vt:lpstr>
      <vt:lpstr>PowerPoint Presentation</vt:lpstr>
      <vt:lpstr>Retakes</vt:lpstr>
      <vt:lpstr>Projected Pass Rates</vt:lpstr>
      <vt:lpstr> Approach to Retakes</vt:lpstr>
      <vt:lpstr>PowerPoint Presentation</vt:lpstr>
      <vt:lpstr>Retake Timelines</vt:lpstr>
      <vt:lpstr>Professional Development for Faculty on Facilitating Retakes</vt:lpstr>
      <vt:lpstr>Financial Assistance Provided</vt:lpstr>
      <vt:lpstr>PowerPoint Presentation</vt:lpstr>
      <vt:lpstr>Midwest edTPA Conference</vt:lpstr>
    </vt:vector>
  </TitlesOfParts>
  <Company>Illinois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Fall 2017 edTPA Performance</dc:title>
  <dc:creator>Palmer, Elisa</dc:creator>
  <cp:lastModifiedBy>tjnavic@ilstu.edu</cp:lastModifiedBy>
  <cp:revision>23</cp:revision>
  <cp:lastPrinted>2017-01-17T15:35:27Z</cp:lastPrinted>
  <dcterms:created xsi:type="dcterms:W3CDTF">2017-01-12T20:39:34Z</dcterms:created>
  <dcterms:modified xsi:type="dcterms:W3CDTF">2017-12-19T20:14:46Z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0x010100154A6E1BDF3EB449993AB09145C44106</vt:lpwstr>
  </property>
  <property fmtid="{D5CDD505-2E9C-101B-9397-08002B2CF9AE}" pid="3" name="_dlc_DocIdItemGuid">
    <vt:lpwstr>17458f1f-c167-4add-9b96-358703050b31</vt:lpwstr>
  </property>
</Properties>
</file>