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87" r:id="rId3"/>
    <p:sldId id="288" r:id="rId4"/>
    <p:sldId id="278" r:id="rId5"/>
    <p:sldId id="279" r:id="rId6"/>
    <p:sldId id="280" r:id="rId7"/>
    <p:sldId id="281" r:id="rId8"/>
    <p:sldId id="282" r:id="rId9"/>
    <p:sldId id="325" r:id="rId10"/>
    <p:sldId id="289" r:id="rId11"/>
    <p:sldId id="296" r:id="rId12"/>
    <p:sldId id="290" r:id="rId13"/>
    <p:sldId id="308" r:id="rId14"/>
    <p:sldId id="309" r:id="rId15"/>
    <p:sldId id="265" r:id="rId16"/>
    <p:sldId id="306" r:id="rId17"/>
    <p:sldId id="266" r:id="rId18"/>
    <p:sldId id="311" r:id="rId19"/>
    <p:sldId id="291" r:id="rId20"/>
    <p:sldId id="268" r:id="rId21"/>
    <p:sldId id="310" r:id="rId22"/>
    <p:sldId id="286" r:id="rId23"/>
    <p:sldId id="319" r:id="rId24"/>
    <p:sldId id="320" r:id="rId25"/>
    <p:sldId id="304" r:id="rId26"/>
    <p:sldId id="323" r:id="rId27"/>
    <p:sldId id="322" r:id="rId28"/>
    <p:sldId id="321" r:id="rId29"/>
    <p:sldId id="292" r:id="rId30"/>
    <p:sldId id="302" r:id="rId31"/>
    <p:sldId id="305" r:id="rId32"/>
    <p:sldId id="313" r:id="rId33"/>
    <p:sldId id="314" r:id="rId34"/>
    <p:sldId id="299" r:id="rId35"/>
    <p:sldId id="275" r:id="rId36"/>
    <p:sldId id="301" r:id="rId37"/>
    <p:sldId id="317" r:id="rId38"/>
    <p:sldId id="31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66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53" autoAdjust="0"/>
  </p:normalViewPr>
  <p:slideViewPr>
    <p:cSldViewPr>
      <p:cViewPr>
        <p:scale>
          <a:sx n="81" d="100"/>
          <a:sy n="81" d="100"/>
        </p:scale>
        <p:origin x="-2400"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2800" dirty="0" smtClean="0">
                <a:solidFill>
                  <a:schemeClr val="tx2"/>
                </a:solidFill>
              </a:rPr>
              <a:t>Program Growth</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dirty="0" smtClean="0"/>
              <a:t>Number</a:t>
            </a:r>
            <a:r>
              <a:rPr lang="en-US" baseline="0" dirty="0" smtClean="0"/>
              <a:t> of Programs Granting Degrees &amp; Certificates</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800" b="1" i="0" baseline="0" dirty="0" smtClean="0">
                <a:effectLst/>
              </a:rPr>
              <a:t>In Educational Leadership/Admin/Higher Ed</a:t>
            </a:r>
            <a:endParaRPr lang="en-US"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n-US" dirty="0"/>
          </a:p>
        </c:rich>
      </c:tx>
      <c:layout/>
      <c:overlay val="0"/>
    </c:title>
    <c:autoTitleDeleted val="0"/>
    <c:plotArea>
      <c:layout/>
      <c:scatterChart>
        <c:scatterStyle val="lineMarker"/>
        <c:varyColors val="0"/>
        <c:ser>
          <c:idx val="0"/>
          <c:order val="0"/>
          <c:tx>
            <c:strRef>
              <c:f>Sheet1!$B$1</c:f>
              <c:strCache>
                <c:ptCount val="1"/>
                <c:pt idx="0">
                  <c:v>Public</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Sheet1!$B$2:$B$22</c:f>
              <c:numCache>
                <c:formatCode>General</c:formatCode>
                <c:ptCount val="21"/>
                <c:pt idx="0">
                  <c:v>588</c:v>
                </c:pt>
                <c:pt idx="1">
                  <c:v>609</c:v>
                </c:pt>
                <c:pt idx="2">
                  <c:v>613</c:v>
                </c:pt>
                <c:pt idx="3">
                  <c:v>615</c:v>
                </c:pt>
                <c:pt idx="4">
                  <c:v>671</c:v>
                </c:pt>
                <c:pt idx="5">
                  <c:v>674</c:v>
                </c:pt>
                <c:pt idx="6">
                  <c:v>676</c:v>
                </c:pt>
                <c:pt idx="7">
                  <c:v>690</c:v>
                </c:pt>
                <c:pt idx="8">
                  <c:v>635</c:v>
                </c:pt>
                <c:pt idx="9">
                  <c:v>687</c:v>
                </c:pt>
                <c:pt idx="10">
                  <c:v>695</c:v>
                </c:pt>
                <c:pt idx="11">
                  <c:v>718</c:v>
                </c:pt>
                <c:pt idx="12">
                  <c:v>731</c:v>
                </c:pt>
                <c:pt idx="13">
                  <c:v>756</c:v>
                </c:pt>
                <c:pt idx="14">
                  <c:v>761</c:v>
                </c:pt>
                <c:pt idx="15">
                  <c:v>810</c:v>
                </c:pt>
                <c:pt idx="16">
                  <c:v>788</c:v>
                </c:pt>
                <c:pt idx="17">
                  <c:v>818</c:v>
                </c:pt>
                <c:pt idx="18">
                  <c:v>835</c:v>
                </c:pt>
                <c:pt idx="19">
                  <c:v>888</c:v>
                </c:pt>
                <c:pt idx="20">
                  <c:v>890</c:v>
                </c:pt>
              </c:numCache>
            </c:numRef>
          </c:yVal>
          <c:smooth val="0"/>
        </c:ser>
        <c:ser>
          <c:idx val="1"/>
          <c:order val="1"/>
          <c:tx>
            <c:strRef>
              <c:f>Sheet1!$C$1</c:f>
              <c:strCache>
                <c:ptCount val="1"/>
                <c:pt idx="0">
                  <c:v>Private Non-Profit</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Sheet1!$C$2:$C$22</c:f>
              <c:numCache>
                <c:formatCode>General</c:formatCode>
                <c:ptCount val="21"/>
                <c:pt idx="0">
                  <c:v>255</c:v>
                </c:pt>
                <c:pt idx="1">
                  <c:v>292</c:v>
                </c:pt>
                <c:pt idx="2">
                  <c:v>295</c:v>
                </c:pt>
                <c:pt idx="3">
                  <c:v>306</c:v>
                </c:pt>
                <c:pt idx="4">
                  <c:v>348</c:v>
                </c:pt>
                <c:pt idx="5">
                  <c:v>337</c:v>
                </c:pt>
                <c:pt idx="6">
                  <c:v>351</c:v>
                </c:pt>
                <c:pt idx="7">
                  <c:v>393</c:v>
                </c:pt>
                <c:pt idx="8">
                  <c:v>354</c:v>
                </c:pt>
                <c:pt idx="9">
                  <c:v>416</c:v>
                </c:pt>
                <c:pt idx="10">
                  <c:v>446</c:v>
                </c:pt>
                <c:pt idx="11">
                  <c:v>493</c:v>
                </c:pt>
                <c:pt idx="12">
                  <c:v>525</c:v>
                </c:pt>
                <c:pt idx="13">
                  <c:v>531</c:v>
                </c:pt>
                <c:pt idx="14">
                  <c:v>564</c:v>
                </c:pt>
                <c:pt idx="15">
                  <c:v>612</c:v>
                </c:pt>
                <c:pt idx="16">
                  <c:v>656</c:v>
                </c:pt>
                <c:pt idx="17">
                  <c:v>685</c:v>
                </c:pt>
                <c:pt idx="18">
                  <c:v>741</c:v>
                </c:pt>
                <c:pt idx="19">
                  <c:v>782</c:v>
                </c:pt>
                <c:pt idx="20">
                  <c:v>794</c:v>
                </c:pt>
              </c:numCache>
            </c:numRef>
          </c:yVal>
          <c:smooth val="0"/>
        </c:ser>
        <c:ser>
          <c:idx val="2"/>
          <c:order val="2"/>
          <c:tx>
            <c:strRef>
              <c:f>Sheet1!$D$1</c:f>
              <c:strCache>
                <c:ptCount val="1"/>
                <c:pt idx="0">
                  <c:v>Private For Profit</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Sheet1!$D$2:$D$22</c:f>
              <c:numCache>
                <c:formatCode>General</c:formatCode>
                <c:ptCount val="21"/>
                <c:pt idx="0">
                  <c:v>1</c:v>
                </c:pt>
                <c:pt idx="1">
                  <c:v>2</c:v>
                </c:pt>
                <c:pt idx="2">
                  <c:v>2</c:v>
                </c:pt>
                <c:pt idx="3">
                  <c:v>6</c:v>
                </c:pt>
                <c:pt idx="4">
                  <c:v>7</c:v>
                </c:pt>
                <c:pt idx="5">
                  <c:v>4</c:v>
                </c:pt>
                <c:pt idx="6">
                  <c:v>9</c:v>
                </c:pt>
                <c:pt idx="7">
                  <c:v>8</c:v>
                </c:pt>
                <c:pt idx="8">
                  <c:v>10</c:v>
                </c:pt>
                <c:pt idx="9">
                  <c:v>8</c:v>
                </c:pt>
                <c:pt idx="10">
                  <c:v>16</c:v>
                </c:pt>
                <c:pt idx="11">
                  <c:v>23</c:v>
                </c:pt>
                <c:pt idx="12">
                  <c:v>20</c:v>
                </c:pt>
                <c:pt idx="13">
                  <c:v>29</c:v>
                </c:pt>
                <c:pt idx="14">
                  <c:v>41</c:v>
                </c:pt>
                <c:pt idx="15">
                  <c:v>57</c:v>
                </c:pt>
                <c:pt idx="16">
                  <c:v>62</c:v>
                </c:pt>
                <c:pt idx="17">
                  <c:v>77</c:v>
                </c:pt>
                <c:pt idx="18">
                  <c:v>138</c:v>
                </c:pt>
                <c:pt idx="19">
                  <c:v>175</c:v>
                </c:pt>
                <c:pt idx="20">
                  <c:v>141</c:v>
                </c:pt>
              </c:numCache>
            </c:numRef>
          </c:yVal>
          <c:smooth val="0"/>
        </c:ser>
        <c:dLbls>
          <c:showLegendKey val="0"/>
          <c:showVal val="0"/>
          <c:showCatName val="0"/>
          <c:showSerName val="0"/>
          <c:showPercent val="0"/>
          <c:showBubbleSize val="0"/>
        </c:dLbls>
        <c:axId val="97686272"/>
        <c:axId val="97688192"/>
      </c:scatterChart>
      <c:valAx>
        <c:axId val="97686272"/>
        <c:scaling>
          <c:orientation val="minMax"/>
          <c:max val="2011"/>
          <c:min val="1991"/>
        </c:scaling>
        <c:delete val="0"/>
        <c:axPos val="b"/>
        <c:title>
          <c:tx>
            <c:rich>
              <a:bodyPr/>
              <a:lstStyle/>
              <a:p>
                <a:pPr>
                  <a:defRPr/>
                </a:pPr>
                <a:r>
                  <a:rPr lang="en-US" dirty="0" smtClean="0"/>
                  <a:t>Year</a:t>
                </a:r>
                <a:endParaRPr lang="en-US" dirty="0"/>
              </a:p>
            </c:rich>
          </c:tx>
          <c:layout/>
          <c:overlay val="0"/>
        </c:title>
        <c:numFmt formatCode="General" sourceLinked="1"/>
        <c:majorTickMark val="none"/>
        <c:minorTickMark val="none"/>
        <c:tickLblPos val="nextTo"/>
        <c:crossAx val="97688192"/>
        <c:crosses val="autoZero"/>
        <c:crossBetween val="midCat"/>
      </c:valAx>
      <c:valAx>
        <c:axId val="97688192"/>
        <c:scaling>
          <c:orientation val="minMax"/>
        </c:scaling>
        <c:delete val="0"/>
        <c:axPos val="l"/>
        <c:majorGridlines/>
        <c:title>
          <c:tx>
            <c:rich>
              <a:bodyPr rot="-5400000" vert="horz"/>
              <a:lstStyle/>
              <a:p>
                <a:pPr>
                  <a:defRPr/>
                </a:pPr>
                <a:r>
                  <a:rPr lang="en-US" dirty="0" smtClean="0"/>
                  <a:t># of Programs</a:t>
                </a:r>
                <a:endParaRPr lang="en-US" dirty="0"/>
              </a:p>
            </c:rich>
          </c:tx>
          <c:layout/>
          <c:overlay val="0"/>
        </c:title>
        <c:numFmt formatCode="General" sourceLinked="1"/>
        <c:majorTickMark val="none"/>
        <c:minorTickMark val="none"/>
        <c:tickLblPos val="nextTo"/>
        <c:crossAx val="9768627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2800" dirty="0" smtClean="0">
                <a:solidFill>
                  <a:srgbClr val="073E87"/>
                </a:solidFill>
              </a:rPr>
              <a:t>Degree</a:t>
            </a:r>
            <a:r>
              <a:rPr lang="en-US" sz="2800" baseline="0" dirty="0" smtClean="0">
                <a:solidFill>
                  <a:srgbClr val="073E87"/>
                </a:solidFill>
              </a:rPr>
              <a:t> Production</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dirty="0" smtClean="0"/>
              <a:t>Degrees &amp; Certificates</a:t>
            </a:r>
            <a:r>
              <a:rPr lang="en-US" baseline="0" dirty="0" smtClean="0"/>
              <a:t> Completed</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800" b="1" i="0" baseline="0" dirty="0" smtClean="0">
                <a:effectLst/>
              </a:rPr>
              <a:t>Educational Leadership/Admin/Higher Ed</a:t>
            </a:r>
            <a:endParaRPr lang="en-US"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n-US" dirty="0"/>
          </a:p>
        </c:rich>
      </c:tx>
      <c:layout/>
      <c:overlay val="0"/>
    </c:title>
    <c:autoTitleDeleted val="0"/>
    <c:plotArea>
      <c:layout/>
      <c:scatterChart>
        <c:scatterStyle val="lineMarker"/>
        <c:varyColors val="0"/>
        <c:ser>
          <c:idx val="0"/>
          <c:order val="0"/>
          <c:tx>
            <c:strRef>
              <c:f>Sheet1!$B$1</c:f>
              <c:strCache>
                <c:ptCount val="1"/>
                <c:pt idx="0">
                  <c:v>Public</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Sheet1!$B$2:$B$22</c:f>
              <c:numCache>
                <c:formatCode>#,##0</c:formatCode>
                <c:ptCount val="21"/>
                <c:pt idx="0">
                  <c:v>10018</c:v>
                </c:pt>
                <c:pt idx="1">
                  <c:v>10313</c:v>
                </c:pt>
                <c:pt idx="2">
                  <c:v>10359</c:v>
                </c:pt>
                <c:pt idx="3">
                  <c:v>10597</c:v>
                </c:pt>
                <c:pt idx="4">
                  <c:v>10941</c:v>
                </c:pt>
                <c:pt idx="5">
                  <c:v>11750</c:v>
                </c:pt>
                <c:pt idx="6">
                  <c:v>12053</c:v>
                </c:pt>
                <c:pt idx="7">
                  <c:v>12446</c:v>
                </c:pt>
                <c:pt idx="8">
                  <c:v>13446</c:v>
                </c:pt>
                <c:pt idx="9">
                  <c:v>14087</c:v>
                </c:pt>
                <c:pt idx="10">
                  <c:v>14092</c:v>
                </c:pt>
                <c:pt idx="11">
                  <c:v>14639</c:v>
                </c:pt>
                <c:pt idx="12">
                  <c:v>16747</c:v>
                </c:pt>
                <c:pt idx="13">
                  <c:v>18034</c:v>
                </c:pt>
                <c:pt idx="14">
                  <c:v>19049</c:v>
                </c:pt>
                <c:pt idx="15">
                  <c:v>18825</c:v>
                </c:pt>
                <c:pt idx="16">
                  <c:v>19131</c:v>
                </c:pt>
                <c:pt idx="17">
                  <c:v>19234</c:v>
                </c:pt>
                <c:pt idx="18">
                  <c:v>19752</c:v>
                </c:pt>
                <c:pt idx="19">
                  <c:v>21050</c:v>
                </c:pt>
                <c:pt idx="20">
                  <c:v>20251</c:v>
                </c:pt>
              </c:numCache>
            </c:numRef>
          </c:yVal>
          <c:smooth val="0"/>
        </c:ser>
        <c:ser>
          <c:idx val="1"/>
          <c:order val="1"/>
          <c:tx>
            <c:strRef>
              <c:f>Sheet1!$C$1</c:f>
              <c:strCache>
                <c:ptCount val="1"/>
                <c:pt idx="0">
                  <c:v>Private Non-Profit</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Sheet1!$C$2:$C$22</c:f>
              <c:numCache>
                <c:formatCode>#,##0</c:formatCode>
                <c:ptCount val="21"/>
                <c:pt idx="0">
                  <c:v>4100</c:v>
                </c:pt>
                <c:pt idx="1">
                  <c:v>4916</c:v>
                </c:pt>
                <c:pt idx="2">
                  <c:v>5143</c:v>
                </c:pt>
                <c:pt idx="3">
                  <c:v>5017</c:v>
                </c:pt>
                <c:pt idx="4">
                  <c:v>5050</c:v>
                </c:pt>
                <c:pt idx="5">
                  <c:v>5174</c:v>
                </c:pt>
                <c:pt idx="6">
                  <c:v>5132</c:v>
                </c:pt>
                <c:pt idx="7">
                  <c:v>5569</c:v>
                </c:pt>
                <c:pt idx="8">
                  <c:v>6588</c:v>
                </c:pt>
                <c:pt idx="9">
                  <c:v>7345</c:v>
                </c:pt>
                <c:pt idx="10">
                  <c:v>8036</c:v>
                </c:pt>
                <c:pt idx="11">
                  <c:v>9662</c:v>
                </c:pt>
                <c:pt idx="12">
                  <c:v>10774</c:v>
                </c:pt>
                <c:pt idx="13">
                  <c:v>11842</c:v>
                </c:pt>
                <c:pt idx="14">
                  <c:v>12535</c:v>
                </c:pt>
                <c:pt idx="15">
                  <c:v>14343</c:v>
                </c:pt>
                <c:pt idx="16">
                  <c:v>15440</c:v>
                </c:pt>
                <c:pt idx="17">
                  <c:v>15824</c:v>
                </c:pt>
                <c:pt idx="18">
                  <c:v>17273</c:v>
                </c:pt>
                <c:pt idx="19">
                  <c:v>17203</c:v>
                </c:pt>
                <c:pt idx="20">
                  <c:v>15977</c:v>
                </c:pt>
              </c:numCache>
            </c:numRef>
          </c:yVal>
          <c:smooth val="0"/>
        </c:ser>
        <c:ser>
          <c:idx val="2"/>
          <c:order val="2"/>
          <c:tx>
            <c:strRef>
              <c:f>Sheet1!$D$1</c:f>
              <c:strCache>
                <c:ptCount val="1"/>
                <c:pt idx="0">
                  <c:v>Private For Profit</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Sheet1!$D$2:$D$22</c:f>
              <c:numCache>
                <c:formatCode>General</c:formatCode>
                <c:ptCount val="21"/>
                <c:pt idx="0">
                  <c:v>108</c:v>
                </c:pt>
                <c:pt idx="1">
                  <c:v>81</c:v>
                </c:pt>
                <c:pt idx="2">
                  <c:v>91</c:v>
                </c:pt>
                <c:pt idx="3">
                  <c:v>300</c:v>
                </c:pt>
                <c:pt idx="4">
                  <c:v>204</c:v>
                </c:pt>
                <c:pt idx="5">
                  <c:v>339</c:v>
                </c:pt>
                <c:pt idx="6">
                  <c:v>283</c:v>
                </c:pt>
                <c:pt idx="7">
                  <c:v>372</c:v>
                </c:pt>
                <c:pt idx="8">
                  <c:v>376</c:v>
                </c:pt>
                <c:pt idx="9">
                  <c:v>398</c:v>
                </c:pt>
                <c:pt idx="10">
                  <c:v>438</c:v>
                </c:pt>
                <c:pt idx="11">
                  <c:v>436</c:v>
                </c:pt>
                <c:pt idx="12">
                  <c:v>355</c:v>
                </c:pt>
                <c:pt idx="13">
                  <c:v>683</c:v>
                </c:pt>
                <c:pt idx="14" formatCode="#,##0">
                  <c:v>1089</c:v>
                </c:pt>
                <c:pt idx="15" formatCode="#,##0">
                  <c:v>1677</c:v>
                </c:pt>
                <c:pt idx="16" formatCode="#,##0">
                  <c:v>2382</c:v>
                </c:pt>
                <c:pt idx="17" formatCode="#,##0">
                  <c:v>3256</c:v>
                </c:pt>
                <c:pt idx="18" formatCode="#,##0">
                  <c:v>4673</c:v>
                </c:pt>
                <c:pt idx="19" formatCode="#,##0">
                  <c:v>5409</c:v>
                </c:pt>
                <c:pt idx="20" formatCode="#,##0">
                  <c:v>4761</c:v>
                </c:pt>
              </c:numCache>
            </c:numRef>
          </c:yVal>
          <c:smooth val="0"/>
        </c:ser>
        <c:dLbls>
          <c:showLegendKey val="0"/>
          <c:showVal val="0"/>
          <c:showCatName val="0"/>
          <c:showSerName val="0"/>
          <c:showPercent val="0"/>
          <c:showBubbleSize val="0"/>
        </c:dLbls>
        <c:axId val="97741440"/>
        <c:axId val="97751808"/>
      </c:scatterChart>
      <c:valAx>
        <c:axId val="97741440"/>
        <c:scaling>
          <c:orientation val="minMax"/>
          <c:max val="2011"/>
          <c:min val="1991"/>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97751808"/>
        <c:crosses val="autoZero"/>
        <c:crossBetween val="midCat"/>
      </c:valAx>
      <c:valAx>
        <c:axId val="97751808"/>
        <c:scaling>
          <c:orientation val="minMax"/>
        </c:scaling>
        <c:delete val="0"/>
        <c:axPos val="l"/>
        <c:majorGridlines/>
        <c:title>
          <c:tx>
            <c:rich>
              <a:bodyPr rot="-5400000" vert="horz"/>
              <a:lstStyle/>
              <a:p>
                <a:pPr>
                  <a:defRPr/>
                </a:pPr>
                <a:r>
                  <a:rPr lang="en-US" dirty="0" smtClean="0"/>
                  <a:t># of Degrees</a:t>
                </a:r>
                <a:endParaRPr lang="en-US" dirty="0"/>
              </a:p>
            </c:rich>
          </c:tx>
          <c:layout/>
          <c:overlay val="0"/>
        </c:title>
        <c:numFmt formatCode="#,##0" sourceLinked="1"/>
        <c:majorTickMark val="out"/>
        <c:minorTickMark val="none"/>
        <c:tickLblPos val="nextTo"/>
        <c:crossAx val="97741440"/>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Degree (all levels) Production</a:t>
            </a:r>
            <a:r>
              <a:rPr lang="en-US" baseline="0" dirty="0" smtClean="0"/>
              <a:t> in Educational Leadership/Admin/Higher Ed from 1991 to 2011 </a:t>
            </a:r>
          </a:p>
          <a:p>
            <a:pPr>
              <a:defRPr/>
            </a:pPr>
            <a:r>
              <a:rPr lang="en-US" sz="1800" baseline="0" dirty="0" smtClean="0"/>
              <a:t>by 1994 Carnegie Classification</a:t>
            </a:r>
            <a:endParaRPr lang="en-US" sz="1800" dirty="0"/>
          </a:p>
        </c:rich>
      </c:tx>
      <c:layout/>
      <c:overlay val="0"/>
    </c:title>
    <c:autoTitleDeleted val="0"/>
    <c:plotArea>
      <c:layout>
        <c:manualLayout>
          <c:layoutTarget val="inner"/>
          <c:xMode val="edge"/>
          <c:yMode val="edge"/>
          <c:x val="0.122544461037198"/>
          <c:y val="0.21154983675821001"/>
          <c:w val="0.708920943071771"/>
          <c:h val="0.60577395813328205"/>
        </c:manualLayout>
      </c:layout>
      <c:scatterChart>
        <c:scatterStyle val="lineMarker"/>
        <c:varyColors val="0"/>
        <c:ser>
          <c:idx val="0"/>
          <c:order val="0"/>
          <c:tx>
            <c:strRef>
              <c:f>Sheet1!$B$1</c:f>
              <c:strCache>
                <c:ptCount val="1"/>
                <c:pt idx="0">
                  <c:v>RU1</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Sheet1!$B$2:$B$22</c:f>
              <c:numCache>
                <c:formatCode>General</c:formatCode>
                <c:ptCount val="21"/>
                <c:pt idx="0">
                  <c:v>0.185</c:v>
                </c:pt>
                <c:pt idx="1">
                  <c:v>0.17036600536895199</c:v>
                </c:pt>
                <c:pt idx="2">
                  <c:v>0.17379283739471499</c:v>
                </c:pt>
                <c:pt idx="3">
                  <c:v>0.15890497168030199</c:v>
                </c:pt>
                <c:pt idx="4">
                  <c:v>0.170739251469224</c:v>
                </c:pt>
                <c:pt idx="5">
                  <c:v>0.15311503911909599</c:v>
                </c:pt>
                <c:pt idx="6">
                  <c:v>0.15981630309988501</c:v>
                </c:pt>
                <c:pt idx="7">
                  <c:v>0.14591831185076401</c:v>
                </c:pt>
                <c:pt idx="8">
                  <c:v>0.121901028907398</c:v>
                </c:pt>
                <c:pt idx="9">
                  <c:v>0.106962895098488</c:v>
                </c:pt>
                <c:pt idx="10">
                  <c:v>0.111982628733493</c:v>
                </c:pt>
                <c:pt idx="11">
                  <c:v>0.100408592580606</c:v>
                </c:pt>
                <c:pt idx="12">
                  <c:v>0.101407538068325</c:v>
                </c:pt>
                <c:pt idx="13">
                  <c:v>0.10244783965828801</c:v>
                </c:pt>
                <c:pt idx="14">
                  <c:v>0.101941151176362</c:v>
                </c:pt>
                <c:pt idx="15">
                  <c:v>0.102031394275162</c:v>
                </c:pt>
                <c:pt idx="16">
                  <c:v>9.0716382215458205E-2</c:v>
                </c:pt>
                <c:pt idx="17">
                  <c:v>0.100499722376458</c:v>
                </c:pt>
                <c:pt idx="18">
                  <c:v>9.1565078192340901E-2</c:v>
                </c:pt>
                <c:pt idx="19">
                  <c:v>9.54208419207353E-2</c:v>
                </c:pt>
                <c:pt idx="20">
                  <c:v>9.7594189741261897E-2</c:v>
                </c:pt>
              </c:numCache>
            </c:numRef>
          </c:yVal>
          <c:smooth val="0"/>
        </c:ser>
        <c:ser>
          <c:idx val="1"/>
          <c:order val="1"/>
          <c:tx>
            <c:strRef>
              <c:f>Sheet1!$C$1</c:f>
              <c:strCache>
                <c:ptCount val="1"/>
                <c:pt idx="0">
                  <c:v>RU2</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Sheet1!$C$2:$C$22</c:f>
              <c:numCache>
                <c:formatCode>General</c:formatCode>
                <c:ptCount val="21"/>
                <c:pt idx="0">
                  <c:v>7.2042253521126795E-2</c:v>
                </c:pt>
                <c:pt idx="1">
                  <c:v>6.9534472598703601E-2</c:v>
                </c:pt>
                <c:pt idx="2">
                  <c:v>6.9504275702436794E-2</c:v>
                </c:pt>
                <c:pt idx="3">
                  <c:v>6.9540591567023302E-2</c:v>
                </c:pt>
                <c:pt idx="4">
                  <c:v>6.5573770491803296E-2</c:v>
                </c:pt>
                <c:pt idx="5">
                  <c:v>6.4155317299333506E-2</c:v>
                </c:pt>
                <c:pt idx="6">
                  <c:v>7.3249138920780693E-2</c:v>
                </c:pt>
                <c:pt idx="7">
                  <c:v>6.6405612661119301E-2</c:v>
                </c:pt>
                <c:pt idx="8">
                  <c:v>6.07545320921117E-2</c:v>
                </c:pt>
                <c:pt idx="9">
                  <c:v>6.4040311497938596E-2</c:v>
                </c:pt>
                <c:pt idx="10">
                  <c:v>6.0134715944341097E-2</c:v>
                </c:pt>
                <c:pt idx="11">
                  <c:v>5.6070229378211101E-2</c:v>
                </c:pt>
                <c:pt idx="12">
                  <c:v>5.9361388098923697E-2</c:v>
                </c:pt>
                <c:pt idx="13">
                  <c:v>6.2165270248069698E-2</c:v>
                </c:pt>
                <c:pt idx="14">
                  <c:v>5.7528103691873E-2</c:v>
                </c:pt>
                <c:pt idx="15">
                  <c:v>5.7017543859649099E-2</c:v>
                </c:pt>
                <c:pt idx="16">
                  <c:v>5.0793564517882403E-2</c:v>
                </c:pt>
                <c:pt idx="17">
                  <c:v>5.2907115094788598E-2</c:v>
                </c:pt>
                <c:pt idx="18">
                  <c:v>4.6028814185445098E-2</c:v>
                </c:pt>
                <c:pt idx="19">
                  <c:v>4.8231587425674502E-2</c:v>
                </c:pt>
                <c:pt idx="20">
                  <c:v>4.7687496847732901E-2</c:v>
                </c:pt>
              </c:numCache>
            </c:numRef>
          </c:yVal>
          <c:smooth val="0"/>
        </c:ser>
        <c:ser>
          <c:idx val="2"/>
          <c:order val="2"/>
          <c:tx>
            <c:strRef>
              <c:f>Sheet1!$D$1</c:f>
              <c:strCache>
                <c:ptCount val="1"/>
                <c:pt idx="0">
                  <c:v>Doc1</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Sheet1!$D$2:$D$22</c:f>
              <c:numCache>
                <c:formatCode>General</c:formatCode>
                <c:ptCount val="21"/>
                <c:pt idx="0">
                  <c:v>0.15598591549295801</c:v>
                </c:pt>
                <c:pt idx="1">
                  <c:v>0.15170562430432799</c:v>
                </c:pt>
                <c:pt idx="2">
                  <c:v>0.16041921172764101</c:v>
                </c:pt>
                <c:pt idx="3">
                  <c:v>0.154877281308999</c:v>
                </c:pt>
                <c:pt idx="4">
                  <c:v>0.155644911846582</c:v>
                </c:pt>
                <c:pt idx="5">
                  <c:v>0.16093885830194099</c:v>
                </c:pt>
                <c:pt idx="6">
                  <c:v>0.157405281285878</c:v>
                </c:pt>
                <c:pt idx="7">
                  <c:v>0.157828900853864</c:v>
                </c:pt>
                <c:pt idx="8">
                  <c:v>0.14811366976972101</c:v>
                </c:pt>
                <c:pt idx="9">
                  <c:v>0.14356390288593701</c:v>
                </c:pt>
                <c:pt idx="10">
                  <c:v>0.150624833820792</c:v>
                </c:pt>
                <c:pt idx="11">
                  <c:v>0.136777377725636</c:v>
                </c:pt>
                <c:pt idx="12">
                  <c:v>0.136865977896973</c:v>
                </c:pt>
                <c:pt idx="13">
                  <c:v>0.127353376047314</c:v>
                </c:pt>
                <c:pt idx="14">
                  <c:v>0.132256281098348</c:v>
                </c:pt>
                <c:pt idx="15">
                  <c:v>0.114092797783934</c:v>
                </c:pt>
                <c:pt idx="16">
                  <c:v>0.117539949994565</c:v>
                </c:pt>
                <c:pt idx="17">
                  <c:v>0.115332751645911</c:v>
                </c:pt>
                <c:pt idx="18">
                  <c:v>0.10991257234330699</c:v>
                </c:pt>
                <c:pt idx="19">
                  <c:v>9.7173856394949396E-2</c:v>
                </c:pt>
                <c:pt idx="20">
                  <c:v>9.4794976547132703E-2</c:v>
                </c:pt>
              </c:numCache>
            </c:numRef>
          </c:yVal>
          <c:smooth val="0"/>
        </c:ser>
        <c:ser>
          <c:idx val="3"/>
          <c:order val="3"/>
          <c:tx>
            <c:strRef>
              <c:f>Sheet1!$E$1</c:f>
              <c:strCache>
                <c:ptCount val="1"/>
                <c:pt idx="0">
                  <c:v>Doc2</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Sheet1!$E$2:$E$22</c:f>
              <c:numCache>
                <c:formatCode>General</c:formatCode>
                <c:ptCount val="21"/>
                <c:pt idx="0">
                  <c:v>7.0211267605633801E-2</c:v>
                </c:pt>
                <c:pt idx="1">
                  <c:v>7.6867674981994399E-2</c:v>
                </c:pt>
                <c:pt idx="2">
                  <c:v>8.1399086992863107E-2</c:v>
                </c:pt>
                <c:pt idx="3">
                  <c:v>7.5456261799874094E-2</c:v>
                </c:pt>
                <c:pt idx="4">
                  <c:v>8.20909372100216E-2</c:v>
                </c:pt>
                <c:pt idx="5">
                  <c:v>8.6062011011301107E-2</c:v>
                </c:pt>
                <c:pt idx="6">
                  <c:v>9.11595866819747E-2</c:v>
                </c:pt>
                <c:pt idx="7">
                  <c:v>8.4733779300592796E-2</c:v>
                </c:pt>
                <c:pt idx="8">
                  <c:v>9.0739833414992699E-2</c:v>
                </c:pt>
                <c:pt idx="9">
                  <c:v>7.9111314704535002E-2</c:v>
                </c:pt>
                <c:pt idx="10">
                  <c:v>8.0209164229371605E-2</c:v>
                </c:pt>
                <c:pt idx="11">
                  <c:v>7.4800760548565895E-2</c:v>
                </c:pt>
                <c:pt idx="12">
                  <c:v>6.9368947766298303E-2</c:v>
                </c:pt>
                <c:pt idx="13">
                  <c:v>6.1179563003121398E-2</c:v>
                </c:pt>
                <c:pt idx="14">
                  <c:v>6.5083850359358694E-2</c:v>
                </c:pt>
                <c:pt idx="15">
                  <c:v>5.7825484764542898E-2</c:v>
                </c:pt>
                <c:pt idx="16">
                  <c:v>5.9462985107076899E-2</c:v>
                </c:pt>
                <c:pt idx="17">
                  <c:v>5.7111128738002698E-2</c:v>
                </c:pt>
                <c:pt idx="18">
                  <c:v>5.5485777613594398E-2</c:v>
                </c:pt>
                <c:pt idx="19">
                  <c:v>5.1500722526235998E-2</c:v>
                </c:pt>
                <c:pt idx="20">
                  <c:v>5.4572048217077701E-2</c:v>
                </c:pt>
              </c:numCache>
            </c:numRef>
          </c:yVal>
          <c:smooth val="0"/>
        </c:ser>
        <c:ser>
          <c:idx val="4"/>
          <c:order val="4"/>
          <c:tx>
            <c:strRef>
              <c:f>Sheet1!$F$1</c:f>
              <c:strCache>
                <c:ptCount val="1"/>
                <c:pt idx="0">
                  <c:v>Comp1</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Sheet1!$F$2:$F$22</c:f>
              <c:numCache>
                <c:formatCode>General</c:formatCode>
                <c:ptCount val="21"/>
                <c:pt idx="0">
                  <c:v>0.481478873239437</c:v>
                </c:pt>
                <c:pt idx="1">
                  <c:v>0.49787206180841997</c:v>
                </c:pt>
                <c:pt idx="2">
                  <c:v>0.481643412846396</c:v>
                </c:pt>
                <c:pt idx="3">
                  <c:v>0.49647577092511003</c:v>
                </c:pt>
                <c:pt idx="4">
                  <c:v>0.483513764305599</c:v>
                </c:pt>
                <c:pt idx="5">
                  <c:v>0.48617791944364003</c:v>
                </c:pt>
                <c:pt idx="6">
                  <c:v>0.47083811710677398</c:v>
                </c:pt>
                <c:pt idx="7">
                  <c:v>0.48392886278348801</c:v>
                </c:pt>
                <c:pt idx="8">
                  <c:v>0.50382165605095597</c:v>
                </c:pt>
                <c:pt idx="9">
                  <c:v>0.51951442968392103</c:v>
                </c:pt>
                <c:pt idx="10">
                  <c:v>0.51449082690773695</c:v>
                </c:pt>
                <c:pt idx="11">
                  <c:v>0.537036287875723</c:v>
                </c:pt>
                <c:pt idx="12">
                  <c:v>0.53472047229921904</c:v>
                </c:pt>
                <c:pt idx="13">
                  <c:v>0.52778051585345798</c:v>
                </c:pt>
                <c:pt idx="14">
                  <c:v>0.50423858959395496</c:v>
                </c:pt>
                <c:pt idx="15">
                  <c:v>0.50582871652816297</c:v>
                </c:pt>
                <c:pt idx="16">
                  <c:v>0.49877704098271503</c:v>
                </c:pt>
                <c:pt idx="17">
                  <c:v>0.47994500409825203</c:v>
                </c:pt>
                <c:pt idx="18">
                  <c:v>0.48033493412141398</c:v>
                </c:pt>
                <c:pt idx="19">
                  <c:v>0.47904673915618401</c:v>
                </c:pt>
                <c:pt idx="20">
                  <c:v>0.47906894638624098</c:v>
                </c:pt>
              </c:numCache>
            </c:numRef>
          </c:yVal>
          <c:smooth val="0"/>
        </c:ser>
        <c:ser>
          <c:idx val="5"/>
          <c:order val="5"/>
          <c:tx>
            <c:strRef>
              <c:f>Sheet1!$G$1</c:f>
              <c:strCache>
                <c:ptCount val="1"/>
                <c:pt idx="0">
                  <c:v>Comp2</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Sheet1!$G$2:$G$22</c:f>
              <c:numCache>
                <c:formatCode>General</c:formatCode>
                <c:ptCount val="21"/>
                <c:pt idx="0">
                  <c:v>2.4647887323943699E-3</c:v>
                </c:pt>
                <c:pt idx="1">
                  <c:v>6.9403522556144804E-3</c:v>
                </c:pt>
                <c:pt idx="2">
                  <c:v>5.5937761203626304E-3</c:v>
                </c:pt>
                <c:pt idx="3">
                  <c:v>4.0906230333543096E-3</c:v>
                </c:pt>
                <c:pt idx="4">
                  <c:v>5.2582740488710204E-3</c:v>
                </c:pt>
                <c:pt idx="5">
                  <c:v>6.1431469139379899E-3</c:v>
                </c:pt>
                <c:pt idx="6">
                  <c:v>6.6590126291618803E-3</c:v>
                </c:pt>
                <c:pt idx="7">
                  <c:v>8.5930276826018392E-3</c:v>
                </c:pt>
                <c:pt idx="8">
                  <c:v>1.1709946104850599E-2</c:v>
                </c:pt>
                <c:pt idx="9">
                  <c:v>1.26889601465873E-2</c:v>
                </c:pt>
                <c:pt idx="10">
                  <c:v>1.25409908712222E-2</c:v>
                </c:pt>
                <c:pt idx="11">
                  <c:v>1.78405275294308E-2</c:v>
                </c:pt>
                <c:pt idx="12">
                  <c:v>2.5558875409481999E-2</c:v>
                </c:pt>
                <c:pt idx="13">
                  <c:v>2.6909807787087198E-2</c:v>
                </c:pt>
                <c:pt idx="14">
                  <c:v>2.7458689108667601E-2</c:v>
                </c:pt>
                <c:pt idx="15">
                  <c:v>2.4267082179132E-2</c:v>
                </c:pt>
                <c:pt idx="16">
                  <c:v>2.6361561039243399E-2</c:v>
                </c:pt>
                <c:pt idx="17">
                  <c:v>2.3928505327728E-2</c:v>
                </c:pt>
                <c:pt idx="18">
                  <c:v>2.52431966506588E-2</c:v>
                </c:pt>
                <c:pt idx="19">
                  <c:v>2.8901049439746002E-2</c:v>
                </c:pt>
                <c:pt idx="20">
                  <c:v>2.9076511827306199E-2</c:v>
                </c:pt>
              </c:numCache>
            </c:numRef>
          </c:yVal>
          <c:smooth val="0"/>
        </c:ser>
        <c:ser>
          <c:idx val="6"/>
          <c:order val="6"/>
          <c:tx>
            <c:strRef>
              <c:f>Sheet1!$H$1</c:f>
              <c:strCache>
                <c:ptCount val="1"/>
                <c:pt idx="0">
                  <c:v>LA1</c:v>
                </c:pt>
              </c:strCache>
            </c:strRef>
          </c:tx>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Sheet1!$H$2:$H$22</c:f>
              <c:numCache>
                <c:formatCode>General</c:formatCode>
                <c:ptCount val="21"/>
                <c:pt idx="0">
                  <c:v>3.8732394366197201E-3</c:v>
                </c:pt>
                <c:pt idx="1">
                  <c:v>2.9463759575721902E-3</c:v>
                </c:pt>
                <c:pt idx="2">
                  <c:v>3.8577766347328499E-3</c:v>
                </c:pt>
                <c:pt idx="3">
                  <c:v>3.2095657646318402E-3</c:v>
                </c:pt>
                <c:pt idx="4">
                  <c:v>2.84565419115373E-3</c:v>
                </c:pt>
                <c:pt idx="5">
                  <c:v>2.2022602144306002E-3</c:v>
                </c:pt>
                <c:pt idx="6">
                  <c:v>3.0998851894374299E-3</c:v>
                </c:pt>
                <c:pt idx="7">
                  <c:v>8.3754826779790098E-3</c:v>
                </c:pt>
                <c:pt idx="8">
                  <c:v>2.6457618814306702E-3</c:v>
                </c:pt>
                <c:pt idx="9">
                  <c:v>8.3371507100320694E-3</c:v>
                </c:pt>
                <c:pt idx="10">
                  <c:v>1.1743330674466E-2</c:v>
                </c:pt>
                <c:pt idx="11">
                  <c:v>1.00327683158704E-2</c:v>
                </c:pt>
                <c:pt idx="12">
                  <c:v>8.9996040174232395E-3</c:v>
                </c:pt>
                <c:pt idx="13">
                  <c:v>9.2985050106784897E-3</c:v>
                </c:pt>
                <c:pt idx="14">
                  <c:v>9.3678972909883897E-3</c:v>
                </c:pt>
                <c:pt idx="15">
                  <c:v>6.4923822714681402E-3</c:v>
                </c:pt>
                <c:pt idx="16">
                  <c:v>5.6527883465594102E-3</c:v>
                </c:pt>
                <c:pt idx="17">
                  <c:v>6.6894053568123503E-3</c:v>
                </c:pt>
                <c:pt idx="18">
                  <c:v>4.2113040265977101E-3</c:v>
                </c:pt>
                <c:pt idx="19">
                  <c:v>3.5770971027882402E-3</c:v>
                </c:pt>
                <c:pt idx="20">
                  <c:v>4.1105563120996599E-3</c:v>
                </c:pt>
              </c:numCache>
            </c:numRef>
          </c:yVal>
          <c:smooth val="0"/>
        </c:ser>
        <c:ser>
          <c:idx val="7"/>
          <c:order val="7"/>
          <c:tx>
            <c:strRef>
              <c:f>Sheet1!$I$1</c:f>
              <c:strCache>
                <c:ptCount val="1"/>
                <c:pt idx="0">
                  <c:v>LA2</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Sheet1!$I$2:$I$22</c:f>
              <c:numCache>
                <c:formatCode>General</c:formatCode>
                <c:ptCount val="21"/>
                <c:pt idx="0">
                  <c:v>2.1830985915493001E-3</c:v>
                </c:pt>
                <c:pt idx="1">
                  <c:v>2.5535258298958899E-3</c:v>
                </c:pt>
                <c:pt idx="2">
                  <c:v>4.24355429820613E-3</c:v>
                </c:pt>
                <c:pt idx="3">
                  <c:v>4.2164883574575202E-3</c:v>
                </c:pt>
                <c:pt idx="4">
                  <c:v>3.7117228580266001E-3</c:v>
                </c:pt>
                <c:pt idx="5">
                  <c:v>5.0999710228919201E-3</c:v>
                </c:pt>
                <c:pt idx="6">
                  <c:v>7.0034443168771497E-3</c:v>
                </c:pt>
                <c:pt idx="7">
                  <c:v>1.08228639799859E-2</c:v>
                </c:pt>
                <c:pt idx="8">
                  <c:v>1.7491425771680499E-2</c:v>
                </c:pt>
                <c:pt idx="9">
                  <c:v>1.57123224919835E-2</c:v>
                </c:pt>
                <c:pt idx="10">
                  <c:v>2.1714083133918299E-2</c:v>
                </c:pt>
                <c:pt idx="11">
                  <c:v>2.6781018649621801E-2</c:v>
                </c:pt>
                <c:pt idx="12">
                  <c:v>2.8798732855754301E-2</c:v>
                </c:pt>
                <c:pt idx="13">
                  <c:v>4.04468539510432E-2</c:v>
                </c:pt>
                <c:pt idx="14">
                  <c:v>4.4198046563056703E-2</c:v>
                </c:pt>
                <c:pt idx="15">
                  <c:v>6.5616343490304693E-2</c:v>
                </c:pt>
                <c:pt idx="16">
                  <c:v>7.5633221002282897E-2</c:v>
                </c:pt>
                <c:pt idx="17">
                  <c:v>8.3762988815737294E-2</c:v>
                </c:pt>
                <c:pt idx="18">
                  <c:v>8.7870951853219997E-2</c:v>
                </c:pt>
                <c:pt idx="19">
                  <c:v>9.2151706820173804E-2</c:v>
                </c:pt>
                <c:pt idx="20">
                  <c:v>0.101049074494376</c:v>
                </c:pt>
              </c:numCache>
            </c:numRef>
          </c:yVal>
          <c:smooth val="0"/>
        </c:ser>
        <c:ser>
          <c:idx val="8"/>
          <c:order val="8"/>
          <c:tx>
            <c:strRef>
              <c:f>Sheet1!$J$1</c:f>
              <c:strCache>
                <c:ptCount val="1"/>
                <c:pt idx="0">
                  <c:v>Other</c:v>
                </c:pt>
              </c:strCache>
            </c:strRef>
          </c:tx>
          <c:spPr>
            <a:ln w="57150"/>
          </c:spPr>
          <c:marker>
            <c:symbol val="none"/>
          </c:marker>
          <c:xVal>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xVal>
          <c:yVal>
            <c:numRef>
              <c:f>Sheet1!$J$2:$J$22</c:f>
              <c:numCache>
                <c:formatCode>General</c:formatCode>
                <c:ptCount val="21"/>
                <c:pt idx="0">
                  <c:v>2.85915492957746E-2</c:v>
                </c:pt>
                <c:pt idx="1">
                  <c:v>2.3636482681856901E-2</c:v>
                </c:pt>
                <c:pt idx="2">
                  <c:v>2.2117919372468299E-2</c:v>
                </c:pt>
                <c:pt idx="3">
                  <c:v>3.4738829452485798E-2</c:v>
                </c:pt>
                <c:pt idx="4">
                  <c:v>3.2477575007732802E-2</c:v>
                </c:pt>
                <c:pt idx="5">
                  <c:v>3.6569110402781803E-2</c:v>
                </c:pt>
                <c:pt idx="6">
                  <c:v>3.3524684270952898E-2</c:v>
                </c:pt>
                <c:pt idx="7">
                  <c:v>3.3393158209604597E-2</c:v>
                </c:pt>
                <c:pt idx="8">
                  <c:v>4.28221460068594E-2</c:v>
                </c:pt>
                <c:pt idx="9">
                  <c:v>5.0068712780577201E-2</c:v>
                </c:pt>
                <c:pt idx="10">
                  <c:v>3.6559425684658302E-2</c:v>
                </c:pt>
                <c:pt idx="11">
                  <c:v>4.09806221934544E-2</c:v>
                </c:pt>
                <c:pt idx="12">
                  <c:v>3.8410309946362402E-2</c:v>
                </c:pt>
                <c:pt idx="13">
                  <c:v>4.6492525053392499E-2</c:v>
                </c:pt>
                <c:pt idx="14">
                  <c:v>6.1459549112353302E-2</c:v>
                </c:pt>
                <c:pt idx="15">
                  <c:v>7.2281855955678695E-2</c:v>
                </c:pt>
                <c:pt idx="16">
                  <c:v>7.9329274921187104E-2</c:v>
                </c:pt>
                <c:pt idx="17">
                  <c:v>9.2858464874011795E-2</c:v>
                </c:pt>
                <c:pt idx="18">
                  <c:v>0.12626523827114899</c:v>
                </c:pt>
                <c:pt idx="19">
                  <c:v>0.13832231776940801</c:v>
                </c:pt>
                <c:pt idx="20">
                  <c:v>0.125712412366974</c:v>
                </c:pt>
              </c:numCache>
            </c:numRef>
          </c:yVal>
          <c:smooth val="0"/>
        </c:ser>
        <c:dLbls>
          <c:showLegendKey val="0"/>
          <c:showVal val="0"/>
          <c:showCatName val="0"/>
          <c:showSerName val="0"/>
          <c:showPercent val="0"/>
          <c:showBubbleSize val="0"/>
        </c:dLbls>
        <c:axId val="99158272"/>
        <c:axId val="99168640"/>
      </c:scatterChart>
      <c:valAx>
        <c:axId val="99158272"/>
        <c:scaling>
          <c:orientation val="minMax"/>
          <c:max val="2011"/>
          <c:min val="1991"/>
        </c:scaling>
        <c:delete val="0"/>
        <c:axPos val="b"/>
        <c:title>
          <c:tx>
            <c:rich>
              <a:bodyPr/>
              <a:lstStyle/>
              <a:p>
                <a:pPr>
                  <a:defRPr/>
                </a:pPr>
                <a:r>
                  <a:rPr lang="en-US" dirty="0" smtClean="0"/>
                  <a:t>Year</a:t>
                </a:r>
              </a:p>
            </c:rich>
          </c:tx>
          <c:layout/>
          <c:overlay val="0"/>
        </c:title>
        <c:numFmt formatCode="General" sourceLinked="1"/>
        <c:majorTickMark val="out"/>
        <c:minorTickMark val="none"/>
        <c:tickLblPos val="nextTo"/>
        <c:crossAx val="99168640"/>
        <c:crosses val="autoZero"/>
        <c:crossBetween val="midCat"/>
      </c:valAx>
      <c:valAx>
        <c:axId val="99168640"/>
        <c:scaling>
          <c:orientation val="minMax"/>
        </c:scaling>
        <c:delete val="0"/>
        <c:axPos val="l"/>
        <c:majorGridlines/>
        <c:title>
          <c:tx>
            <c:rich>
              <a:bodyPr rot="-5400000" vert="horz"/>
              <a:lstStyle/>
              <a:p>
                <a:pPr>
                  <a:defRPr/>
                </a:pPr>
                <a:r>
                  <a:rPr lang="en-US" dirty="0" smtClean="0"/>
                  <a:t>% of Degrees</a:t>
                </a:r>
                <a:endParaRPr lang="en-US" dirty="0"/>
              </a:p>
            </c:rich>
          </c:tx>
          <c:layout/>
          <c:overlay val="0"/>
        </c:title>
        <c:numFmt formatCode="0%" sourceLinked="0"/>
        <c:majorTickMark val="out"/>
        <c:minorTickMark val="none"/>
        <c:tickLblPos val="nextTo"/>
        <c:crossAx val="9915827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Top 20 Degree or Certificate Granters in 1992</a:t>
            </a:r>
          </a:p>
          <a:p>
            <a:pPr>
              <a:defRPr/>
            </a:pPr>
            <a:r>
              <a:rPr lang="en-US" sz="1800" dirty="0" smtClean="0"/>
              <a:t>Educational</a:t>
            </a:r>
            <a:r>
              <a:rPr lang="en-US" sz="1800" baseline="0" dirty="0" smtClean="0"/>
              <a:t> Leadership/Admin/Higher Ed</a:t>
            </a:r>
            <a:endParaRPr lang="en-US" sz="1800" dirty="0"/>
          </a:p>
        </c:rich>
      </c:tx>
      <c:layout/>
      <c:overlay val="0"/>
    </c:title>
    <c:autoTitleDeleted val="0"/>
    <c:plotArea>
      <c:layout>
        <c:manualLayout>
          <c:layoutTarget val="inner"/>
          <c:xMode val="edge"/>
          <c:yMode val="edge"/>
          <c:x val="0.19218290682414699"/>
          <c:y val="0.144851624015748"/>
          <c:w val="0.77177559055118095"/>
          <c:h val="0.43647859251968502"/>
        </c:manualLayout>
      </c:layout>
      <c:barChart>
        <c:barDir val="col"/>
        <c:grouping val="clustered"/>
        <c:varyColors val="0"/>
        <c:ser>
          <c:idx val="0"/>
          <c:order val="0"/>
          <c:tx>
            <c:strRef>
              <c:f>Sheet1!$B$1</c:f>
              <c:strCache>
                <c:ptCount val="1"/>
                <c:pt idx="0">
                  <c:v>Total Degrees</c:v>
                </c:pt>
              </c:strCache>
            </c:strRef>
          </c:tx>
          <c:invertIfNegative val="0"/>
          <c:cat>
            <c:strRef>
              <c:f>Sheet1!$A$2:$A$21</c:f>
              <c:strCache>
                <c:ptCount val="20"/>
                <c:pt idx="0">
                  <c:v>NOVA UNIVERSITY</c:v>
                </c:pt>
                <c:pt idx="1">
                  <c:v>TREVECCA NAZARENE COLLEGE</c:v>
                </c:pt>
                <c:pt idx="2">
                  <c:v>GONZAGA UNIVERSITY</c:v>
                </c:pt>
                <c:pt idx="3">
                  <c:v>UNIVERSITY OF DAYTON</c:v>
                </c:pt>
                <c:pt idx="4">
                  <c:v>WAYNE STATE UNIVERSITY</c:v>
                </c:pt>
                <c:pt idx="5">
                  <c:v>NORTHERN ILLINOIS UNIVERSITY</c:v>
                </c:pt>
                <c:pt idx="6">
                  <c:v>MICHIGAN STATE UNIVERSITY</c:v>
                </c:pt>
                <c:pt idx="7">
                  <c:v>NORTHERN ARIZONA UNIVERSITY</c:v>
                </c:pt>
                <c:pt idx="8">
                  <c:v>ROOSEVELT UNIVERSITY</c:v>
                </c:pt>
                <c:pt idx="9">
                  <c:v>SOUTHERN CONNECTICUT STATE UNIVERSITY</c:v>
                </c:pt>
                <c:pt idx="10">
                  <c:v>UNIVERSITY OF SAN FRANCISCO</c:v>
                </c:pt>
                <c:pt idx="11">
                  <c:v>HARVARD UNIVERSITY</c:v>
                </c:pt>
                <c:pt idx="12">
                  <c:v>TEXAS A &amp; I UNIVERSITY</c:v>
                </c:pt>
                <c:pt idx="13">
                  <c:v>COLUMBIA UNIVERSITY IN THE CITY OF NEW</c:v>
                </c:pt>
                <c:pt idx="14">
                  <c:v>EASTERN MICHIGAN UNIVERSITY</c:v>
                </c:pt>
                <c:pt idx="15">
                  <c:v>OHIO STATE UNIVERSITY-MAIN CAMPUS</c:v>
                </c:pt>
                <c:pt idx="16">
                  <c:v>UNIVERSITY OF ILLINOIS AT CHICAGO</c:v>
                </c:pt>
                <c:pt idx="17">
                  <c:v>PEPPERDINE UNIVERSITY</c:v>
                </c:pt>
                <c:pt idx="18">
                  <c:v>UNIVERSITY OF GEORGIA</c:v>
                </c:pt>
                <c:pt idx="19">
                  <c:v>UNIVERSITY OF SOUTH CAROLINA AT COLUMBI</c:v>
                </c:pt>
              </c:strCache>
            </c:strRef>
          </c:cat>
          <c:val>
            <c:numRef>
              <c:f>Sheet1!$B$2:$B$21</c:f>
              <c:numCache>
                <c:formatCode>General</c:formatCode>
                <c:ptCount val="20"/>
                <c:pt idx="0">
                  <c:v>546</c:v>
                </c:pt>
                <c:pt idx="1">
                  <c:v>266</c:v>
                </c:pt>
                <c:pt idx="2">
                  <c:v>230</c:v>
                </c:pt>
                <c:pt idx="3">
                  <c:v>177</c:v>
                </c:pt>
                <c:pt idx="4">
                  <c:v>177</c:v>
                </c:pt>
                <c:pt idx="5">
                  <c:v>173</c:v>
                </c:pt>
                <c:pt idx="6">
                  <c:v>169</c:v>
                </c:pt>
                <c:pt idx="7">
                  <c:v>145</c:v>
                </c:pt>
                <c:pt idx="8">
                  <c:v>138</c:v>
                </c:pt>
                <c:pt idx="9">
                  <c:v>137</c:v>
                </c:pt>
                <c:pt idx="10">
                  <c:v>132</c:v>
                </c:pt>
                <c:pt idx="11">
                  <c:v>127</c:v>
                </c:pt>
                <c:pt idx="12">
                  <c:v>127</c:v>
                </c:pt>
                <c:pt idx="13">
                  <c:v>124</c:v>
                </c:pt>
                <c:pt idx="14">
                  <c:v>122</c:v>
                </c:pt>
                <c:pt idx="15">
                  <c:v>115</c:v>
                </c:pt>
                <c:pt idx="16">
                  <c:v>115</c:v>
                </c:pt>
                <c:pt idx="17">
                  <c:v>111</c:v>
                </c:pt>
                <c:pt idx="18">
                  <c:v>110</c:v>
                </c:pt>
                <c:pt idx="19">
                  <c:v>106</c:v>
                </c:pt>
              </c:numCache>
            </c:numRef>
          </c:val>
        </c:ser>
        <c:dLbls>
          <c:showLegendKey val="0"/>
          <c:showVal val="0"/>
          <c:showCatName val="0"/>
          <c:showSerName val="0"/>
          <c:showPercent val="0"/>
          <c:showBubbleSize val="0"/>
        </c:dLbls>
        <c:gapWidth val="80"/>
        <c:axId val="99182080"/>
        <c:axId val="99183616"/>
      </c:barChart>
      <c:catAx>
        <c:axId val="99182080"/>
        <c:scaling>
          <c:orientation val="minMax"/>
        </c:scaling>
        <c:delete val="0"/>
        <c:axPos val="b"/>
        <c:majorTickMark val="out"/>
        <c:minorTickMark val="none"/>
        <c:tickLblPos val="nextTo"/>
        <c:txPr>
          <a:bodyPr/>
          <a:lstStyle/>
          <a:p>
            <a:pPr>
              <a:defRPr sz="1200"/>
            </a:pPr>
            <a:endParaRPr lang="en-US"/>
          </a:p>
        </c:txPr>
        <c:crossAx val="99183616"/>
        <c:crosses val="autoZero"/>
        <c:auto val="1"/>
        <c:lblAlgn val="ctr"/>
        <c:lblOffset val="100"/>
        <c:noMultiLvlLbl val="0"/>
      </c:catAx>
      <c:valAx>
        <c:axId val="99183616"/>
        <c:scaling>
          <c:orientation val="minMax"/>
        </c:scaling>
        <c:delete val="0"/>
        <c:axPos val="l"/>
        <c:majorGridlines/>
        <c:title>
          <c:tx>
            <c:rich>
              <a:bodyPr rot="-5400000" vert="horz"/>
              <a:lstStyle/>
              <a:p>
                <a:pPr>
                  <a:defRPr/>
                </a:pPr>
                <a:r>
                  <a:rPr lang="en-US" dirty="0" smtClean="0"/>
                  <a:t># Degrees</a:t>
                </a:r>
                <a:endParaRPr lang="en-US" dirty="0"/>
              </a:p>
            </c:rich>
          </c:tx>
          <c:layout/>
          <c:overlay val="0"/>
        </c:title>
        <c:numFmt formatCode="General" sourceLinked="1"/>
        <c:majorTickMark val="out"/>
        <c:minorTickMark val="none"/>
        <c:tickLblPos val="nextTo"/>
        <c:crossAx val="99182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dirty="0" smtClean="0">
                <a:effectLst/>
              </a:rPr>
              <a:t>Top 20(+) Degree or Certificate Granters in 2011</a:t>
            </a:r>
            <a:endParaRPr lang="en-US" dirty="0" smtClean="0">
              <a:effectLst/>
            </a:endParaRPr>
          </a:p>
          <a:p>
            <a:pPr algn="ctr">
              <a:defRPr/>
            </a:pPr>
            <a:r>
              <a:rPr lang="en-US" sz="1800" b="1" i="0" baseline="0" dirty="0" smtClean="0">
                <a:effectLst/>
              </a:rPr>
              <a:t>Educational Leadership/Admin/Higher Ed</a:t>
            </a:r>
            <a:endParaRPr lang="en-US" dirty="0">
              <a:effectLst/>
            </a:endParaRPr>
          </a:p>
        </c:rich>
      </c:tx>
      <c:layout/>
      <c:overlay val="0"/>
    </c:title>
    <c:autoTitleDeleted val="0"/>
    <c:plotArea>
      <c:layout>
        <c:manualLayout>
          <c:layoutTarget val="inner"/>
          <c:xMode val="edge"/>
          <c:yMode val="edge"/>
          <c:x val="0.19218290682414699"/>
          <c:y val="0.144851624015748"/>
          <c:w val="0.77177559055118095"/>
          <c:h val="0.43647859251968502"/>
        </c:manualLayout>
      </c:layout>
      <c:barChart>
        <c:barDir val="col"/>
        <c:grouping val="clustered"/>
        <c:varyColors val="0"/>
        <c:ser>
          <c:idx val="0"/>
          <c:order val="0"/>
          <c:tx>
            <c:strRef>
              <c:f>Sheet1!$B$1</c:f>
              <c:strCache>
                <c:ptCount val="1"/>
                <c:pt idx="0">
                  <c:v>Degrees</c:v>
                </c:pt>
              </c:strCache>
            </c:strRef>
          </c:tx>
          <c:spPr>
            <a:solidFill>
              <a:schemeClr val="accent1"/>
            </a:solidFill>
          </c:spPr>
          <c:invertIfNegative val="0"/>
          <c:cat>
            <c:strRef>
              <c:f>Sheet1!$A$2:$A$23</c:f>
              <c:strCache>
                <c:ptCount val="22"/>
                <c:pt idx="0">
                  <c:v>Lamar University</c:v>
                </c:pt>
                <c:pt idx="1">
                  <c:v>University of Phoenix-Online Campus</c:v>
                </c:pt>
                <c:pt idx="2">
                  <c:v>Grand Canyon University</c:v>
                </c:pt>
                <c:pt idx="3">
                  <c:v>American College of Education</c:v>
                </c:pt>
                <c:pt idx="4">
                  <c:v>William Woods University</c:v>
                </c:pt>
                <c:pt idx="5">
                  <c:v>Nova Southeastern University</c:v>
                </c:pt>
                <c:pt idx="6">
                  <c:v>Concordia University-Chicago</c:v>
                </c:pt>
                <c:pt idx="7">
                  <c:v>Liberty University</c:v>
                </c:pt>
                <c:pt idx="8">
                  <c:v>Northern Arizona University</c:v>
                </c:pt>
                <c:pt idx="9">
                  <c:v>The College of Saint Rose</c:v>
                </c:pt>
                <c:pt idx="10">
                  <c:v>Argosy Combined </c:v>
                </c:pt>
                <c:pt idx="11">
                  <c:v>Lincoln Memorial University</c:v>
                </c:pt>
                <c:pt idx="12">
                  <c:v>Capella University</c:v>
                </c:pt>
                <c:pt idx="13">
                  <c:v>National University</c:v>
                </c:pt>
                <c:pt idx="14">
                  <c:v>Strayer Combined</c:v>
                </c:pt>
                <c:pt idx="15">
                  <c:v>Lindenwood University</c:v>
                </c:pt>
                <c:pt idx="16">
                  <c:v>U. of Phoenix All Other</c:v>
                </c:pt>
                <c:pt idx="17">
                  <c:v>Tennessee Technological University</c:v>
                </c:pt>
                <c:pt idx="18">
                  <c:v>National Louis University</c:v>
                </c:pt>
                <c:pt idx="19">
                  <c:v>California State University-Northridge</c:v>
                </c:pt>
                <c:pt idx="20">
                  <c:v>Kaplan University-Davenport Campus</c:v>
                </c:pt>
                <c:pt idx="21">
                  <c:v>Teachers College at Columbia University</c:v>
                </c:pt>
              </c:strCache>
            </c:strRef>
          </c:cat>
          <c:val>
            <c:numRef>
              <c:f>Sheet1!$B$2:$B$23</c:f>
              <c:numCache>
                <c:formatCode>#,##0</c:formatCode>
                <c:ptCount val="22"/>
                <c:pt idx="0">
                  <c:v>1652</c:v>
                </c:pt>
                <c:pt idx="1">
                  <c:v>1304</c:v>
                </c:pt>
                <c:pt idx="2" formatCode="General">
                  <c:v>866</c:v>
                </c:pt>
                <c:pt idx="3" formatCode="General">
                  <c:v>732</c:v>
                </c:pt>
                <c:pt idx="4" formatCode="General">
                  <c:v>587</c:v>
                </c:pt>
                <c:pt idx="5" formatCode="General">
                  <c:v>560</c:v>
                </c:pt>
                <c:pt idx="6" formatCode="General">
                  <c:v>529</c:v>
                </c:pt>
                <c:pt idx="7" formatCode="General">
                  <c:v>442</c:v>
                </c:pt>
                <c:pt idx="8" formatCode="General">
                  <c:v>441</c:v>
                </c:pt>
                <c:pt idx="9" formatCode="General">
                  <c:v>421</c:v>
                </c:pt>
                <c:pt idx="10" formatCode="General">
                  <c:v>392</c:v>
                </c:pt>
                <c:pt idx="11" formatCode="General">
                  <c:v>389</c:v>
                </c:pt>
                <c:pt idx="12" formatCode="General">
                  <c:v>372</c:v>
                </c:pt>
                <c:pt idx="13" formatCode="General">
                  <c:v>367</c:v>
                </c:pt>
                <c:pt idx="14" formatCode="General">
                  <c:v>346</c:v>
                </c:pt>
                <c:pt idx="15" formatCode="General">
                  <c:v>319</c:v>
                </c:pt>
                <c:pt idx="16" formatCode="General">
                  <c:v>318</c:v>
                </c:pt>
                <c:pt idx="17" formatCode="General">
                  <c:v>316</c:v>
                </c:pt>
                <c:pt idx="18" formatCode="General">
                  <c:v>297</c:v>
                </c:pt>
                <c:pt idx="19" formatCode="General">
                  <c:v>288</c:v>
                </c:pt>
                <c:pt idx="20" formatCode="General">
                  <c:v>281</c:v>
                </c:pt>
                <c:pt idx="21" formatCode="General">
                  <c:v>248</c:v>
                </c:pt>
              </c:numCache>
            </c:numRef>
          </c:val>
        </c:ser>
        <c:dLbls>
          <c:showLegendKey val="0"/>
          <c:showVal val="0"/>
          <c:showCatName val="0"/>
          <c:showSerName val="0"/>
          <c:showPercent val="0"/>
          <c:showBubbleSize val="0"/>
        </c:dLbls>
        <c:gapWidth val="80"/>
        <c:axId val="96800128"/>
        <c:axId val="96822400"/>
      </c:barChart>
      <c:catAx>
        <c:axId val="96800128"/>
        <c:scaling>
          <c:orientation val="minMax"/>
        </c:scaling>
        <c:delete val="0"/>
        <c:axPos val="b"/>
        <c:majorTickMark val="out"/>
        <c:minorTickMark val="none"/>
        <c:tickLblPos val="nextTo"/>
        <c:txPr>
          <a:bodyPr/>
          <a:lstStyle/>
          <a:p>
            <a:pPr>
              <a:defRPr sz="1200"/>
            </a:pPr>
            <a:endParaRPr lang="en-US"/>
          </a:p>
        </c:txPr>
        <c:crossAx val="96822400"/>
        <c:crosses val="autoZero"/>
        <c:auto val="1"/>
        <c:lblAlgn val="ctr"/>
        <c:lblOffset val="100"/>
        <c:noMultiLvlLbl val="0"/>
      </c:catAx>
      <c:valAx>
        <c:axId val="96822400"/>
        <c:scaling>
          <c:orientation val="minMax"/>
        </c:scaling>
        <c:delete val="0"/>
        <c:axPos val="l"/>
        <c:majorGridlines/>
        <c:title>
          <c:tx>
            <c:rich>
              <a:bodyPr rot="-5400000" vert="horz"/>
              <a:lstStyle/>
              <a:p>
                <a:pPr>
                  <a:defRPr/>
                </a:pPr>
                <a:r>
                  <a:rPr lang="en-US" dirty="0" smtClean="0"/>
                  <a:t># Degrees</a:t>
                </a:r>
                <a:endParaRPr lang="en-US" dirty="0"/>
              </a:p>
            </c:rich>
          </c:tx>
          <c:layout/>
          <c:overlay val="0"/>
        </c:title>
        <c:numFmt formatCode="#,##0" sourceLinked="1"/>
        <c:majorTickMark val="out"/>
        <c:minorTickMark val="none"/>
        <c:tickLblPos val="nextTo"/>
        <c:crossAx val="96800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26941-65E2-C44C-A3F8-506F5A61E814}" type="doc">
      <dgm:prSet loTypeId="urn:microsoft.com/office/officeart/2008/layout/AlternatingPictureBlocks" loCatId="" qsTypeId="urn:microsoft.com/office/officeart/2005/8/quickstyle/simple4" qsCatId="simple" csTypeId="urn:microsoft.com/office/officeart/2005/8/colors/accent0_2" csCatId="mainScheme" phldr="1"/>
      <dgm:spPr/>
      <dgm:t>
        <a:bodyPr/>
        <a:lstStyle/>
        <a:p>
          <a:endParaRPr lang="en-US"/>
        </a:p>
      </dgm:t>
    </dgm:pt>
    <dgm:pt modelId="{F050E779-5048-514D-AA68-1B8B49AEF04B}">
      <dgm:prSet custT="1"/>
      <dgm:spPr/>
      <dgm:t>
        <a:bodyPr/>
        <a:lstStyle/>
        <a:p>
          <a:pPr rtl="0"/>
          <a:r>
            <a:rPr lang="en-US" sz="3200" dirty="0" smtClean="0"/>
            <a:t>What Is Happening Nationally?</a:t>
          </a:r>
          <a:endParaRPr lang="en-US" sz="3200" dirty="0"/>
        </a:p>
      </dgm:t>
    </dgm:pt>
    <dgm:pt modelId="{19B40C00-DF6E-5642-9595-1031A4DFA1FD}" type="parTrans" cxnId="{13628D62-58DC-6541-A80E-1954748847A3}">
      <dgm:prSet/>
      <dgm:spPr/>
      <dgm:t>
        <a:bodyPr/>
        <a:lstStyle/>
        <a:p>
          <a:endParaRPr lang="en-US"/>
        </a:p>
      </dgm:t>
    </dgm:pt>
    <dgm:pt modelId="{AA6EE7AE-BEE8-454B-97F8-B5D4B392F0F2}" type="sibTrans" cxnId="{13628D62-58DC-6541-A80E-1954748847A3}">
      <dgm:prSet/>
      <dgm:spPr/>
      <dgm:t>
        <a:bodyPr/>
        <a:lstStyle/>
        <a:p>
          <a:endParaRPr lang="en-US"/>
        </a:p>
      </dgm:t>
    </dgm:pt>
    <dgm:pt modelId="{877B0111-9533-6944-AF76-F1392A7CB40C}">
      <dgm:prSet custT="1"/>
      <dgm:spPr/>
      <dgm:t>
        <a:bodyPr/>
        <a:lstStyle/>
        <a:p>
          <a:pPr rtl="0"/>
          <a:r>
            <a:rPr lang="en-US" sz="3200" dirty="0" smtClean="0"/>
            <a:t>What Do We Want?</a:t>
          </a:r>
          <a:endParaRPr lang="en-US" sz="3200" dirty="0"/>
        </a:p>
      </dgm:t>
    </dgm:pt>
    <dgm:pt modelId="{FEFE4266-BE60-3140-BFA1-37808F80AF49}" type="parTrans" cxnId="{98B9317B-DFC9-664B-B511-A19819E105D2}">
      <dgm:prSet/>
      <dgm:spPr/>
      <dgm:t>
        <a:bodyPr/>
        <a:lstStyle/>
        <a:p>
          <a:endParaRPr lang="en-US"/>
        </a:p>
      </dgm:t>
    </dgm:pt>
    <dgm:pt modelId="{E90DE3C1-EA78-7E47-BC3D-DC8C13FA68AB}" type="sibTrans" cxnId="{98B9317B-DFC9-664B-B511-A19819E105D2}">
      <dgm:prSet/>
      <dgm:spPr/>
      <dgm:t>
        <a:bodyPr/>
        <a:lstStyle/>
        <a:p>
          <a:endParaRPr lang="en-US"/>
        </a:p>
      </dgm:t>
    </dgm:pt>
    <dgm:pt modelId="{8CDD0B35-DBBC-D84F-93F3-6E59E62BCEE2}">
      <dgm:prSet custT="1"/>
      <dgm:spPr/>
      <dgm:t>
        <a:bodyPr/>
        <a:lstStyle/>
        <a:p>
          <a:pPr rtl="0"/>
          <a:r>
            <a:rPr lang="en-US" sz="3200" dirty="0" smtClean="0"/>
            <a:t>What Do We Know?</a:t>
          </a:r>
          <a:endParaRPr lang="en-US" sz="3200" dirty="0"/>
        </a:p>
      </dgm:t>
    </dgm:pt>
    <dgm:pt modelId="{CD8AD753-16BC-0F43-879D-BD5770434290}" type="parTrans" cxnId="{836ED111-90A2-6248-A384-64916CB75966}">
      <dgm:prSet/>
      <dgm:spPr/>
      <dgm:t>
        <a:bodyPr/>
        <a:lstStyle/>
        <a:p>
          <a:endParaRPr lang="en-US"/>
        </a:p>
      </dgm:t>
    </dgm:pt>
    <dgm:pt modelId="{5D89DDE7-1D83-CC4B-97A9-833579874F3D}" type="sibTrans" cxnId="{836ED111-90A2-6248-A384-64916CB75966}">
      <dgm:prSet/>
      <dgm:spPr/>
      <dgm:t>
        <a:bodyPr/>
        <a:lstStyle/>
        <a:p>
          <a:endParaRPr lang="en-US"/>
        </a:p>
      </dgm:t>
    </dgm:pt>
    <dgm:pt modelId="{D531382D-EEB1-6941-B43C-079BD98C3D34}">
      <dgm:prSet custT="1"/>
      <dgm:spPr/>
      <dgm:t>
        <a:bodyPr/>
        <a:lstStyle/>
        <a:p>
          <a:pPr rtl="0"/>
          <a:r>
            <a:rPr lang="en-US" sz="3200" dirty="0" smtClean="0"/>
            <a:t>Are We Getting What We Want?</a:t>
          </a:r>
          <a:endParaRPr lang="en-US" sz="3200" dirty="0"/>
        </a:p>
      </dgm:t>
    </dgm:pt>
    <dgm:pt modelId="{23DEFB77-DC65-5B44-83FA-9D4B5B43850D}" type="parTrans" cxnId="{15172B00-2151-3746-B334-47B6E9653F00}">
      <dgm:prSet/>
      <dgm:spPr/>
      <dgm:t>
        <a:bodyPr/>
        <a:lstStyle/>
        <a:p>
          <a:endParaRPr lang="en-US"/>
        </a:p>
      </dgm:t>
    </dgm:pt>
    <dgm:pt modelId="{D6911041-C163-1949-8360-B49E6BEEE98F}" type="sibTrans" cxnId="{15172B00-2151-3746-B334-47B6E9653F00}">
      <dgm:prSet/>
      <dgm:spPr/>
      <dgm:t>
        <a:bodyPr/>
        <a:lstStyle/>
        <a:p>
          <a:endParaRPr lang="en-US"/>
        </a:p>
      </dgm:t>
    </dgm:pt>
    <dgm:pt modelId="{D32A8456-AEBA-3140-8E8B-4180361C7832}">
      <dgm:prSet custT="1"/>
      <dgm:spPr/>
      <dgm:t>
        <a:bodyPr/>
        <a:lstStyle/>
        <a:p>
          <a:pPr rtl="0"/>
          <a:r>
            <a:rPr lang="en-US" sz="3200" dirty="0" smtClean="0"/>
            <a:t>What Else Could We Be Doing?</a:t>
          </a:r>
          <a:endParaRPr lang="en-US" sz="3200" dirty="0"/>
        </a:p>
      </dgm:t>
    </dgm:pt>
    <dgm:pt modelId="{C15EC9C2-F070-D847-A338-EE7345E78882}" type="parTrans" cxnId="{AAE00123-EFAB-1947-86EF-3BD3A1889D36}">
      <dgm:prSet/>
      <dgm:spPr/>
      <dgm:t>
        <a:bodyPr/>
        <a:lstStyle/>
        <a:p>
          <a:endParaRPr lang="en-US"/>
        </a:p>
      </dgm:t>
    </dgm:pt>
    <dgm:pt modelId="{815959B5-4B42-C843-BAC6-A7C502F33460}" type="sibTrans" cxnId="{AAE00123-EFAB-1947-86EF-3BD3A1889D36}">
      <dgm:prSet/>
      <dgm:spPr/>
      <dgm:t>
        <a:bodyPr/>
        <a:lstStyle/>
        <a:p>
          <a:endParaRPr lang="en-US"/>
        </a:p>
      </dgm:t>
    </dgm:pt>
    <dgm:pt modelId="{CCEACA8D-B322-0043-B085-8DCDC3610ABA}" type="pres">
      <dgm:prSet presAssocID="{5E226941-65E2-C44C-A3F8-506F5A61E814}" presName="linearFlow" presStyleCnt="0">
        <dgm:presLayoutVars>
          <dgm:dir/>
          <dgm:resizeHandles val="exact"/>
        </dgm:presLayoutVars>
      </dgm:prSet>
      <dgm:spPr/>
      <dgm:t>
        <a:bodyPr/>
        <a:lstStyle/>
        <a:p>
          <a:endParaRPr lang="en-US"/>
        </a:p>
      </dgm:t>
    </dgm:pt>
    <dgm:pt modelId="{4AC7D44E-4B06-7E4F-812C-20C8FA12310E}" type="pres">
      <dgm:prSet presAssocID="{F050E779-5048-514D-AA68-1B8B49AEF04B}" presName="comp" presStyleCnt="0"/>
      <dgm:spPr/>
    </dgm:pt>
    <dgm:pt modelId="{D0B42DB1-70FE-934F-8128-AB9ED1F8E84E}" type="pres">
      <dgm:prSet presAssocID="{F050E779-5048-514D-AA68-1B8B49AEF04B}" presName="rect2" presStyleLbl="node1" presStyleIdx="0" presStyleCnt="5" custScaleX="176774" custLinFactNeighborX="3198" custLinFactNeighborY="1357">
        <dgm:presLayoutVars>
          <dgm:bulletEnabled val="1"/>
        </dgm:presLayoutVars>
      </dgm:prSet>
      <dgm:spPr/>
      <dgm:t>
        <a:bodyPr/>
        <a:lstStyle/>
        <a:p>
          <a:endParaRPr lang="en-US"/>
        </a:p>
      </dgm:t>
    </dgm:pt>
    <dgm:pt modelId="{744C861B-FF4A-5048-8B3B-C44BFA29377F}" type="pres">
      <dgm:prSet presAssocID="{F050E779-5048-514D-AA68-1B8B49AEF04B}" presName="rect1" presStyleLbl="lnNode1" presStyleIdx="0" presStyleCnt="5" custScaleX="101281" custLinFactNeighborX="-92579" custLinFactNeighborY="1357"/>
      <dgm:spPr>
        <a:prstGeom prst="rect">
          <a:avLst/>
        </a:prstGeom>
      </dgm:spPr>
    </dgm:pt>
    <dgm:pt modelId="{2FBCA91E-8C8E-3A4F-BE0F-C62E38FB2483}" type="pres">
      <dgm:prSet presAssocID="{AA6EE7AE-BEE8-454B-97F8-B5D4B392F0F2}" presName="sibTrans" presStyleCnt="0"/>
      <dgm:spPr/>
    </dgm:pt>
    <dgm:pt modelId="{FA8DF9B9-259F-9646-B36F-AEE13FA35EE7}" type="pres">
      <dgm:prSet presAssocID="{877B0111-9533-6944-AF76-F1392A7CB40C}" presName="comp" presStyleCnt="0"/>
      <dgm:spPr/>
    </dgm:pt>
    <dgm:pt modelId="{084CAE88-F712-7648-8F5E-F0FC7BF201A5}" type="pres">
      <dgm:prSet presAssocID="{877B0111-9533-6944-AF76-F1392A7CB40C}" presName="rect2" presStyleLbl="node1" presStyleIdx="1" presStyleCnt="5" custScaleX="187509" custLinFactNeighborX="-39056" custLinFactNeighborY="-4746">
        <dgm:presLayoutVars>
          <dgm:bulletEnabled val="1"/>
        </dgm:presLayoutVars>
      </dgm:prSet>
      <dgm:spPr/>
      <dgm:t>
        <a:bodyPr/>
        <a:lstStyle/>
        <a:p>
          <a:endParaRPr lang="en-US"/>
        </a:p>
      </dgm:t>
    </dgm:pt>
    <dgm:pt modelId="{89AAB489-BA74-BE42-A76D-7C7C4665EE25}" type="pres">
      <dgm:prSet presAssocID="{877B0111-9533-6944-AF76-F1392A7CB40C}" presName="rect1" presStyleLbl="lnNode1" presStyleIdx="1" presStyleCnt="5" custLinFactNeighborX="14651" custLinFactNeighborY="-4746"/>
      <dgm:spPr/>
    </dgm:pt>
    <dgm:pt modelId="{8C9D69A4-E799-C949-80F0-73A7244BA833}" type="pres">
      <dgm:prSet presAssocID="{E90DE3C1-EA78-7E47-BC3D-DC8C13FA68AB}" presName="sibTrans" presStyleCnt="0"/>
      <dgm:spPr/>
    </dgm:pt>
    <dgm:pt modelId="{D07632E7-B685-3C4D-BCFF-3681091CBF8F}" type="pres">
      <dgm:prSet presAssocID="{8CDD0B35-DBBC-D84F-93F3-6E59E62BCEE2}" presName="comp" presStyleCnt="0"/>
      <dgm:spPr/>
    </dgm:pt>
    <dgm:pt modelId="{C7B9F53A-781F-5947-9415-E7927201D834}" type="pres">
      <dgm:prSet presAssocID="{8CDD0B35-DBBC-D84F-93F3-6E59E62BCEE2}" presName="rect2" presStyleLbl="node1" presStyleIdx="2" presStyleCnt="5" custScaleX="179394" custLinFactNeighborX="5163" custLinFactNeighborY="-10849">
        <dgm:presLayoutVars>
          <dgm:bulletEnabled val="1"/>
        </dgm:presLayoutVars>
      </dgm:prSet>
      <dgm:spPr/>
      <dgm:t>
        <a:bodyPr/>
        <a:lstStyle/>
        <a:p>
          <a:endParaRPr lang="en-US"/>
        </a:p>
      </dgm:t>
    </dgm:pt>
    <dgm:pt modelId="{324B3A2A-CACA-2E47-9BA9-AA96A59CCC23}" type="pres">
      <dgm:prSet presAssocID="{8CDD0B35-DBBC-D84F-93F3-6E59E62BCEE2}" presName="rect1" presStyleLbl="lnNode1" presStyleIdx="2" presStyleCnt="5" custLinFactNeighborX="-91757" custLinFactNeighborY="-10849"/>
      <dgm:spPr/>
    </dgm:pt>
    <dgm:pt modelId="{A424D52D-A6D3-8640-A7AB-9252AFF5D796}" type="pres">
      <dgm:prSet presAssocID="{5D89DDE7-1D83-CC4B-97A9-833579874F3D}" presName="sibTrans" presStyleCnt="0"/>
      <dgm:spPr/>
    </dgm:pt>
    <dgm:pt modelId="{49B7B26F-7641-A149-B18C-283C60A0C31D}" type="pres">
      <dgm:prSet presAssocID="{D531382D-EEB1-6941-B43C-079BD98C3D34}" presName="comp" presStyleCnt="0"/>
      <dgm:spPr/>
    </dgm:pt>
    <dgm:pt modelId="{950397B3-C0DE-3745-A990-81B67BCBDA0A}" type="pres">
      <dgm:prSet presAssocID="{D531382D-EEB1-6941-B43C-079BD98C3D34}" presName="rect2" presStyleLbl="node1" presStyleIdx="3" presStyleCnt="5" custScaleX="187974" custLinFactNeighborX="-38940" custLinFactNeighborY="-16952">
        <dgm:presLayoutVars>
          <dgm:bulletEnabled val="1"/>
        </dgm:presLayoutVars>
      </dgm:prSet>
      <dgm:spPr/>
      <dgm:t>
        <a:bodyPr/>
        <a:lstStyle/>
        <a:p>
          <a:endParaRPr lang="en-US"/>
        </a:p>
      </dgm:t>
    </dgm:pt>
    <dgm:pt modelId="{6998F350-2461-2D48-8B73-3D844CEDC92E}" type="pres">
      <dgm:prSet presAssocID="{D531382D-EEB1-6941-B43C-079BD98C3D34}" presName="rect1" presStyleLbl="lnNode1" presStyleIdx="3" presStyleCnt="5" custLinFactNeighborX="16915" custLinFactNeighborY="-16952"/>
      <dgm:spPr/>
    </dgm:pt>
    <dgm:pt modelId="{1DBF5E3F-F224-6849-9B35-81EB0F9F4742}" type="pres">
      <dgm:prSet presAssocID="{D6911041-C163-1949-8360-B49E6BEEE98F}" presName="sibTrans" presStyleCnt="0"/>
      <dgm:spPr/>
    </dgm:pt>
    <dgm:pt modelId="{141F73D8-73FE-4B45-B93C-0C71B3F7EC5B}" type="pres">
      <dgm:prSet presAssocID="{D32A8456-AEBA-3140-8E8B-4180361C7832}" presName="comp" presStyleCnt="0"/>
      <dgm:spPr/>
    </dgm:pt>
    <dgm:pt modelId="{16AB7E94-47CF-294A-8855-A13A9B03493B}" type="pres">
      <dgm:prSet presAssocID="{D32A8456-AEBA-3140-8E8B-4180361C7832}" presName="rect2" presStyleLbl="node1" presStyleIdx="4" presStyleCnt="5" custScaleX="183985" custLinFactNeighborX="8606" custLinFactNeighborY="-23055">
        <dgm:presLayoutVars>
          <dgm:bulletEnabled val="1"/>
        </dgm:presLayoutVars>
      </dgm:prSet>
      <dgm:spPr/>
      <dgm:t>
        <a:bodyPr/>
        <a:lstStyle/>
        <a:p>
          <a:endParaRPr lang="en-US"/>
        </a:p>
      </dgm:t>
    </dgm:pt>
    <dgm:pt modelId="{EFA1E1D8-9833-AE43-8F14-EAF007175DAB}" type="pres">
      <dgm:prSet presAssocID="{D32A8456-AEBA-3140-8E8B-4180361C7832}" presName="rect1" presStyleLbl="lnNode1" presStyleIdx="4" presStyleCnt="5" custLinFactNeighborX="-89193" custLinFactNeighborY="-23055"/>
      <dgm:spPr/>
    </dgm:pt>
  </dgm:ptLst>
  <dgm:cxnLst>
    <dgm:cxn modelId="{15172B00-2151-3746-B334-47B6E9653F00}" srcId="{5E226941-65E2-C44C-A3F8-506F5A61E814}" destId="{D531382D-EEB1-6941-B43C-079BD98C3D34}" srcOrd="3" destOrd="0" parTransId="{23DEFB77-DC65-5B44-83FA-9D4B5B43850D}" sibTransId="{D6911041-C163-1949-8360-B49E6BEEE98F}"/>
    <dgm:cxn modelId="{30FFFEB8-746E-2E46-B1DD-1B036689DA6E}" type="presOf" srcId="{D32A8456-AEBA-3140-8E8B-4180361C7832}" destId="{16AB7E94-47CF-294A-8855-A13A9B03493B}" srcOrd="0" destOrd="0" presId="urn:microsoft.com/office/officeart/2008/layout/AlternatingPictureBlocks"/>
    <dgm:cxn modelId="{13628D62-58DC-6541-A80E-1954748847A3}" srcId="{5E226941-65E2-C44C-A3F8-506F5A61E814}" destId="{F050E779-5048-514D-AA68-1B8B49AEF04B}" srcOrd="0" destOrd="0" parTransId="{19B40C00-DF6E-5642-9595-1031A4DFA1FD}" sibTransId="{AA6EE7AE-BEE8-454B-97F8-B5D4B392F0F2}"/>
    <dgm:cxn modelId="{F89036C5-C12A-064F-9341-121BDD43AD51}" type="presOf" srcId="{F050E779-5048-514D-AA68-1B8B49AEF04B}" destId="{D0B42DB1-70FE-934F-8128-AB9ED1F8E84E}" srcOrd="0" destOrd="0" presId="urn:microsoft.com/office/officeart/2008/layout/AlternatingPictureBlocks"/>
    <dgm:cxn modelId="{98B9317B-DFC9-664B-B511-A19819E105D2}" srcId="{5E226941-65E2-C44C-A3F8-506F5A61E814}" destId="{877B0111-9533-6944-AF76-F1392A7CB40C}" srcOrd="1" destOrd="0" parTransId="{FEFE4266-BE60-3140-BFA1-37808F80AF49}" sibTransId="{E90DE3C1-EA78-7E47-BC3D-DC8C13FA68AB}"/>
    <dgm:cxn modelId="{81D76763-377D-8C40-A994-58235D6F3B3B}" type="presOf" srcId="{5E226941-65E2-C44C-A3F8-506F5A61E814}" destId="{CCEACA8D-B322-0043-B085-8DCDC3610ABA}" srcOrd="0" destOrd="0" presId="urn:microsoft.com/office/officeart/2008/layout/AlternatingPictureBlocks"/>
    <dgm:cxn modelId="{836ED111-90A2-6248-A384-64916CB75966}" srcId="{5E226941-65E2-C44C-A3F8-506F5A61E814}" destId="{8CDD0B35-DBBC-D84F-93F3-6E59E62BCEE2}" srcOrd="2" destOrd="0" parTransId="{CD8AD753-16BC-0F43-879D-BD5770434290}" sibTransId="{5D89DDE7-1D83-CC4B-97A9-833579874F3D}"/>
    <dgm:cxn modelId="{0BA3D816-68C7-ED49-B127-835A9B6B4C5D}" type="presOf" srcId="{D531382D-EEB1-6941-B43C-079BD98C3D34}" destId="{950397B3-C0DE-3745-A990-81B67BCBDA0A}" srcOrd="0" destOrd="0" presId="urn:microsoft.com/office/officeart/2008/layout/AlternatingPictureBlocks"/>
    <dgm:cxn modelId="{694E9CB9-05C6-2A40-B315-326E9261CA07}" type="presOf" srcId="{877B0111-9533-6944-AF76-F1392A7CB40C}" destId="{084CAE88-F712-7648-8F5E-F0FC7BF201A5}" srcOrd="0" destOrd="0" presId="urn:microsoft.com/office/officeart/2008/layout/AlternatingPictureBlocks"/>
    <dgm:cxn modelId="{897AB7ED-22C5-2A4D-890A-DD03DF3AC11C}" type="presOf" srcId="{8CDD0B35-DBBC-D84F-93F3-6E59E62BCEE2}" destId="{C7B9F53A-781F-5947-9415-E7927201D834}" srcOrd="0" destOrd="0" presId="urn:microsoft.com/office/officeart/2008/layout/AlternatingPictureBlocks"/>
    <dgm:cxn modelId="{AAE00123-EFAB-1947-86EF-3BD3A1889D36}" srcId="{5E226941-65E2-C44C-A3F8-506F5A61E814}" destId="{D32A8456-AEBA-3140-8E8B-4180361C7832}" srcOrd="4" destOrd="0" parTransId="{C15EC9C2-F070-D847-A338-EE7345E78882}" sibTransId="{815959B5-4B42-C843-BAC6-A7C502F33460}"/>
    <dgm:cxn modelId="{306280D9-64A3-BD41-B08D-499206DA30A5}" type="presParOf" srcId="{CCEACA8D-B322-0043-B085-8DCDC3610ABA}" destId="{4AC7D44E-4B06-7E4F-812C-20C8FA12310E}" srcOrd="0" destOrd="0" presId="urn:microsoft.com/office/officeart/2008/layout/AlternatingPictureBlocks"/>
    <dgm:cxn modelId="{CBF6D3C3-B42A-2A44-B51C-4FD1D0E1A34C}" type="presParOf" srcId="{4AC7D44E-4B06-7E4F-812C-20C8FA12310E}" destId="{D0B42DB1-70FE-934F-8128-AB9ED1F8E84E}" srcOrd="0" destOrd="0" presId="urn:microsoft.com/office/officeart/2008/layout/AlternatingPictureBlocks"/>
    <dgm:cxn modelId="{C27EFE54-2BC9-9747-894B-E42B7694745B}" type="presParOf" srcId="{4AC7D44E-4B06-7E4F-812C-20C8FA12310E}" destId="{744C861B-FF4A-5048-8B3B-C44BFA29377F}" srcOrd="1" destOrd="0" presId="urn:microsoft.com/office/officeart/2008/layout/AlternatingPictureBlocks"/>
    <dgm:cxn modelId="{48F6A0F3-30ED-174C-A74F-4DFA5BB6CFF5}" type="presParOf" srcId="{CCEACA8D-B322-0043-B085-8DCDC3610ABA}" destId="{2FBCA91E-8C8E-3A4F-BE0F-C62E38FB2483}" srcOrd="1" destOrd="0" presId="urn:microsoft.com/office/officeart/2008/layout/AlternatingPictureBlocks"/>
    <dgm:cxn modelId="{22250FC3-A705-D440-838B-F2907ECEC76A}" type="presParOf" srcId="{CCEACA8D-B322-0043-B085-8DCDC3610ABA}" destId="{FA8DF9B9-259F-9646-B36F-AEE13FA35EE7}" srcOrd="2" destOrd="0" presId="urn:microsoft.com/office/officeart/2008/layout/AlternatingPictureBlocks"/>
    <dgm:cxn modelId="{3184B5B6-A256-164E-BE90-BB8C9F546C23}" type="presParOf" srcId="{FA8DF9B9-259F-9646-B36F-AEE13FA35EE7}" destId="{084CAE88-F712-7648-8F5E-F0FC7BF201A5}" srcOrd="0" destOrd="0" presId="urn:microsoft.com/office/officeart/2008/layout/AlternatingPictureBlocks"/>
    <dgm:cxn modelId="{B010FF97-3BDC-454F-A56B-6BCF3F3B4B1C}" type="presParOf" srcId="{FA8DF9B9-259F-9646-B36F-AEE13FA35EE7}" destId="{89AAB489-BA74-BE42-A76D-7C7C4665EE25}" srcOrd="1" destOrd="0" presId="urn:microsoft.com/office/officeart/2008/layout/AlternatingPictureBlocks"/>
    <dgm:cxn modelId="{3C767E3F-20C3-F24A-A3DA-FD59CE6E015C}" type="presParOf" srcId="{CCEACA8D-B322-0043-B085-8DCDC3610ABA}" destId="{8C9D69A4-E799-C949-80F0-73A7244BA833}" srcOrd="3" destOrd="0" presId="urn:microsoft.com/office/officeart/2008/layout/AlternatingPictureBlocks"/>
    <dgm:cxn modelId="{7BA8A035-8637-E64C-B389-5A7C992A8E05}" type="presParOf" srcId="{CCEACA8D-B322-0043-B085-8DCDC3610ABA}" destId="{D07632E7-B685-3C4D-BCFF-3681091CBF8F}" srcOrd="4" destOrd="0" presId="urn:microsoft.com/office/officeart/2008/layout/AlternatingPictureBlocks"/>
    <dgm:cxn modelId="{1E68C780-C3F2-C841-8218-94CBF251F4A0}" type="presParOf" srcId="{D07632E7-B685-3C4D-BCFF-3681091CBF8F}" destId="{C7B9F53A-781F-5947-9415-E7927201D834}" srcOrd="0" destOrd="0" presId="urn:microsoft.com/office/officeart/2008/layout/AlternatingPictureBlocks"/>
    <dgm:cxn modelId="{05DB74BF-CD1D-B04D-B3BC-FE0F5AE76E14}" type="presParOf" srcId="{D07632E7-B685-3C4D-BCFF-3681091CBF8F}" destId="{324B3A2A-CACA-2E47-9BA9-AA96A59CCC23}" srcOrd="1" destOrd="0" presId="urn:microsoft.com/office/officeart/2008/layout/AlternatingPictureBlocks"/>
    <dgm:cxn modelId="{5412E808-8701-3243-B2FB-1BE91997057E}" type="presParOf" srcId="{CCEACA8D-B322-0043-B085-8DCDC3610ABA}" destId="{A424D52D-A6D3-8640-A7AB-9252AFF5D796}" srcOrd="5" destOrd="0" presId="urn:microsoft.com/office/officeart/2008/layout/AlternatingPictureBlocks"/>
    <dgm:cxn modelId="{C34E1EC6-CC8C-4442-9C3F-F04CF2DD8044}" type="presParOf" srcId="{CCEACA8D-B322-0043-B085-8DCDC3610ABA}" destId="{49B7B26F-7641-A149-B18C-283C60A0C31D}" srcOrd="6" destOrd="0" presId="urn:microsoft.com/office/officeart/2008/layout/AlternatingPictureBlocks"/>
    <dgm:cxn modelId="{B7A83466-543C-374B-A747-49A34628400F}" type="presParOf" srcId="{49B7B26F-7641-A149-B18C-283C60A0C31D}" destId="{950397B3-C0DE-3745-A990-81B67BCBDA0A}" srcOrd="0" destOrd="0" presId="urn:microsoft.com/office/officeart/2008/layout/AlternatingPictureBlocks"/>
    <dgm:cxn modelId="{D619928E-4E83-9549-817A-1A7A9FB4D2AE}" type="presParOf" srcId="{49B7B26F-7641-A149-B18C-283C60A0C31D}" destId="{6998F350-2461-2D48-8B73-3D844CEDC92E}" srcOrd="1" destOrd="0" presId="urn:microsoft.com/office/officeart/2008/layout/AlternatingPictureBlocks"/>
    <dgm:cxn modelId="{94BEE697-DFC8-C842-AFF5-49F2F881906D}" type="presParOf" srcId="{CCEACA8D-B322-0043-B085-8DCDC3610ABA}" destId="{1DBF5E3F-F224-6849-9B35-81EB0F9F4742}" srcOrd="7" destOrd="0" presId="urn:microsoft.com/office/officeart/2008/layout/AlternatingPictureBlocks"/>
    <dgm:cxn modelId="{13524ADB-AEE4-3C41-908F-DE589ADF363B}" type="presParOf" srcId="{CCEACA8D-B322-0043-B085-8DCDC3610ABA}" destId="{141F73D8-73FE-4B45-B93C-0C71B3F7EC5B}" srcOrd="8" destOrd="0" presId="urn:microsoft.com/office/officeart/2008/layout/AlternatingPictureBlocks"/>
    <dgm:cxn modelId="{1D42BC16-B1AD-9340-8310-3C0E3A9F1C95}" type="presParOf" srcId="{141F73D8-73FE-4B45-B93C-0C71B3F7EC5B}" destId="{16AB7E94-47CF-294A-8855-A13A9B03493B}" srcOrd="0" destOrd="0" presId="urn:microsoft.com/office/officeart/2008/layout/AlternatingPictureBlocks"/>
    <dgm:cxn modelId="{A571F512-70B6-BA43-91DB-6CCEC64919D9}" type="presParOf" srcId="{141F73D8-73FE-4B45-B93C-0C71B3F7EC5B}" destId="{EFA1E1D8-9833-AE43-8F14-EAF007175DA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pyramid2" loCatId="hierarchy" qsTypeId="urn:microsoft.com/office/officeart/2005/8/quickstyle/3D5" qsCatId="3D" csTypeId="urn:microsoft.com/office/officeart/2005/8/colors/accent2_4" csCatId="accent2" phldr="1"/>
      <dgm:spPr/>
      <dgm:t>
        <a:bodyPr/>
        <a:lstStyle/>
        <a:p>
          <a:endParaRPr lang="en-US"/>
        </a:p>
      </dgm:t>
    </dgm:pt>
    <dgm:pt modelId="{F9A846BA-06FB-46AF-80ED-5EA0073A08FA}">
      <dgm:prSet phldrT="[Text]"/>
      <dgm:spPr/>
      <dgm:t>
        <a:bodyPr/>
        <a:lstStyle/>
        <a:p>
          <a:r>
            <a:rPr lang="en-US" dirty="0" smtClean="0"/>
            <a:t>Quality Leadership Practice</a:t>
          </a:r>
          <a:endParaRPr lang="en-US" dirty="0"/>
        </a:p>
      </dgm:t>
    </dgm:pt>
    <dgm:pt modelId="{867140E2-327F-4343-AA77-39B40F758E20}" type="parTrans" cxnId="{E0A59ECF-A5D6-4165-81D6-37160CDE59E0}">
      <dgm:prSet/>
      <dgm:spPr/>
      <dgm:t>
        <a:bodyPr/>
        <a:lstStyle/>
        <a:p>
          <a:endParaRPr lang="en-US"/>
        </a:p>
      </dgm:t>
    </dgm:pt>
    <dgm:pt modelId="{D054D334-137E-4116-BF8C-3B5A64D95A38}" type="sibTrans" cxnId="{E0A59ECF-A5D6-4165-81D6-37160CDE59E0}">
      <dgm:prSet/>
      <dgm:spPr/>
      <dgm:t>
        <a:bodyPr/>
        <a:lstStyle/>
        <a:p>
          <a:endParaRPr lang="en-US"/>
        </a:p>
      </dgm:t>
    </dgm:pt>
    <dgm:pt modelId="{1D5437B4-AE63-4725-B3BF-757CE9D3B51A}">
      <dgm:prSet phldrT="[Text]"/>
      <dgm:spPr/>
      <dgm:t>
        <a:bodyPr/>
        <a:lstStyle/>
        <a:p>
          <a:r>
            <a:rPr lang="en-US" dirty="0" smtClean="0"/>
            <a:t>Leadership Retention</a:t>
          </a:r>
          <a:endParaRPr lang="en-US" dirty="0"/>
        </a:p>
      </dgm:t>
    </dgm:pt>
    <dgm:pt modelId="{EE3EA5B9-D085-48DC-A4C9-23E6FD27D486}" type="parTrans" cxnId="{1890C31B-6C5A-492A-B02D-6A7C8BDE111A}">
      <dgm:prSet/>
      <dgm:spPr/>
      <dgm:t>
        <a:bodyPr/>
        <a:lstStyle/>
        <a:p>
          <a:endParaRPr lang="en-US"/>
        </a:p>
      </dgm:t>
    </dgm:pt>
    <dgm:pt modelId="{77151872-762C-4E0C-84E2-38FC583BA821}" type="sibTrans" cxnId="{1890C31B-6C5A-492A-B02D-6A7C8BDE111A}">
      <dgm:prSet/>
      <dgm:spPr/>
      <dgm:t>
        <a:bodyPr/>
        <a:lstStyle/>
        <a:p>
          <a:endParaRPr lang="en-US"/>
        </a:p>
      </dgm:t>
    </dgm:pt>
    <dgm:pt modelId="{F4DD7773-E0F0-4CA0-AE12-39FE24E2D38B}">
      <dgm:prSet phldrT="[Text]"/>
      <dgm:spPr/>
      <dgm:t>
        <a:bodyPr/>
        <a:lstStyle/>
        <a:p>
          <a:r>
            <a:rPr lang="en-US" dirty="0" smtClean="0"/>
            <a:t>Stronger Teacher Quality</a:t>
          </a:r>
          <a:endParaRPr lang="en-US" dirty="0"/>
        </a:p>
      </dgm:t>
    </dgm:pt>
    <dgm:pt modelId="{5EB1A185-9242-4C2E-BC90-611B22CE7796}" type="parTrans" cxnId="{71F9C174-A9A7-4C4B-82AD-F0A584F94B69}">
      <dgm:prSet/>
      <dgm:spPr/>
      <dgm:t>
        <a:bodyPr/>
        <a:lstStyle/>
        <a:p>
          <a:endParaRPr lang="en-US"/>
        </a:p>
      </dgm:t>
    </dgm:pt>
    <dgm:pt modelId="{BDF0DF6A-C77C-48ED-8BA1-44B4EE5AE580}" type="sibTrans" cxnId="{71F9C174-A9A7-4C4B-82AD-F0A584F94B69}">
      <dgm:prSet/>
      <dgm:spPr/>
      <dgm:t>
        <a:bodyPr/>
        <a:lstStyle/>
        <a:p>
          <a:endParaRPr lang="en-US"/>
        </a:p>
      </dgm:t>
    </dgm:pt>
    <dgm:pt modelId="{2DA2076D-582E-C944-802A-69795D18AC74}" type="pres">
      <dgm:prSet presAssocID="{105D35E0-9A5D-4EB8-8A48-4ED52D2D6EAC}" presName="compositeShape" presStyleCnt="0">
        <dgm:presLayoutVars>
          <dgm:dir/>
          <dgm:resizeHandles/>
        </dgm:presLayoutVars>
      </dgm:prSet>
      <dgm:spPr/>
      <dgm:t>
        <a:bodyPr/>
        <a:lstStyle/>
        <a:p>
          <a:endParaRPr lang="en-US"/>
        </a:p>
      </dgm:t>
    </dgm:pt>
    <dgm:pt modelId="{B2EFB835-FDBE-6A42-96F5-38A13782B722}" type="pres">
      <dgm:prSet presAssocID="{105D35E0-9A5D-4EB8-8A48-4ED52D2D6EAC}" presName="pyramid" presStyleLbl="node1" presStyleIdx="0" presStyleCnt="1" custLinFactNeighborX="27845"/>
      <dgm:spPr/>
      <dgm:t>
        <a:bodyPr/>
        <a:lstStyle/>
        <a:p>
          <a:endParaRPr lang="en-US"/>
        </a:p>
      </dgm:t>
    </dgm:pt>
    <dgm:pt modelId="{15716F67-060A-844C-853E-24912D664723}" type="pres">
      <dgm:prSet presAssocID="{105D35E0-9A5D-4EB8-8A48-4ED52D2D6EAC}" presName="theList" presStyleCnt="0"/>
      <dgm:spPr/>
      <dgm:t>
        <a:bodyPr/>
        <a:lstStyle/>
        <a:p>
          <a:endParaRPr lang="en-US"/>
        </a:p>
      </dgm:t>
    </dgm:pt>
    <dgm:pt modelId="{A88146AE-CAA1-454A-95FE-C542716E17BF}" type="pres">
      <dgm:prSet presAssocID="{F9A846BA-06FB-46AF-80ED-5EA0073A08FA}" presName="aNode" presStyleLbl="fgAcc1" presStyleIdx="0" presStyleCnt="3">
        <dgm:presLayoutVars>
          <dgm:bulletEnabled val="1"/>
        </dgm:presLayoutVars>
      </dgm:prSet>
      <dgm:spPr/>
      <dgm:t>
        <a:bodyPr/>
        <a:lstStyle/>
        <a:p>
          <a:endParaRPr lang="en-US"/>
        </a:p>
      </dgm:t>
    </dgm:pt>
    <dgm:pt modelId="{7037C191-069B-204D-8A77-589C984F327E}" type="pres">
      <dgm:prSet presAssocID="{F9A846BA-06FB-46AF-80ED-5EA0073A08FA}" presName="aSpace" presStyleCnt="0"/>
      <dgm:spPr/>
      <dgm:t>
        <a:bodyPr/>
        <a:lstStyle/>
        <a:p>
          <a:endParaRPr lang="en-US"/>
        </a:p>
      </dgm:t>
    </dgm:pt>
    <dgm:pt modelId="{6B75EA12-5372-2B43-A2B9-13CB71503A6E}" type="pres">
      <dgm:prSet presAssocID="{1D5437B4-AE63-4725-B3BF-757CE9D3B51A}" presName="aNode" presStyleLbl="fgAcc1" presStyleIdx="1" presStyleCnt="3">
        <dgm:presLayoutVars>
          <dgm:bulletEnabled val="1"/>
        </dgm:presLayoutVars>
      </dgm:prSet>
      <dgm:spPr/>
      <dgm:t>
        <a:bodyPr/>
        <a:lstStyle/>
        <a:p>
          <a:endParaRPr lang="en-US"/>
        </a:p>
      </dgm:t>
    </dgm:pt>
    <dgm:pt modelId="{5BA36A1D-9AEF-AD48-A5AD-A3644DC97D36}" type="pres">
      <dgm:prSet presAssocID="{1D5437B4-AE63-4725-B3BF-757CE9D3B51A}" presName="aSpace" presStyleCnt="0"/>
      <dgm:spPr/>
      <dgm:t>
        <a:bodyPr/>
        <a:lstStyle/>
        <a:p>
          <a:endParaRPr lang="en-US"/>
        </a:p>
      </dgm:t>
    </dgm:pt>
    <dgm:pt modelId="{5A13656E-9FE6-CB4A-A5BC-6E6D59C440BB}" type="pres">
      <dgm:prSet presAssocID="{F4DD7773-E0F0-4CA0-AE12-39FE24E2D38B}" presName="aNode" presStyleLbl="fgAcc1" presStyleIdx="2" presStyleCnt="3">
        <dgm:presLayoutVars>
          <dgm:bulletEnabled val="1"/>
        </dgm:presLayoutVars>
      </dgm:prSet>
      <dgm:spPr/>
      <dgm:t>
        <a:bodyPr/>
        <a:lstStyle/>
        <a:p>
          <a:endParaRPr lang="en-US"/>
        </a:p>
      </dgm:t>
    </dgm:pt>
    <dgm:pt modelId="{0A2E8963-78B3-FD45-9D50-3BE632FA572B}" type="pres">
      <dgm:prSet presAssocID="{F4DD7773-E0F0-4CA0-AE12-39FE24E2D38B}" presName="aSpace" presStyleCnt="0"/>
      <dgm:spPr/>
      <dgm:t>
        <a:bodyPr/>
        <a:lstStyle/>
        <a:p>
          <a:endParaRPr lang="en-US"/>
        </a:p>
      </dgm:t>
    </dgm:pt>
  </dgm:ptLst>
  <dgm:cxnLst>
    <dgm:cxn modelId="{1890C31B-6C5A-492A-B02D-6A7C8BDE111A}" srcId="{105D35E0-9A5D-4EB8-8A48-4ED52D2D6EAC}" destId="{1D5437B4-AE63-4725-B3BF-757CE9D3B51A}" srcOrd="1" destOrd="0" parTransId="{EE3EA5B9-D085-48DC-A4C9-23E6FD27D486}" sibTransId="{77151872-762C-4E0C-84E2-38FC583BA821}"/>
    <dgm:cxn modelId="{89131FDB-2D72-3644-8CEC-605E74CA1041}" type="presOf" srcId="{F4DD7773-E0F0-4CA0-AE12-39FE24E2D38B}" destId="{5A13656E-9FE6-CB4A-A5BC-6E6D59C440BB}" srcOrd="0" destOrd="0" presId="urn:microsoft.com/office/officeart/2005/8/layout/pyramid2"/>
    <dgm:cxn modelId="{281D7807-BD98-AF44-86A3-3CED980EFA83}" type="presOf" srcId="{1D5437B4-AE63-4725-B3BF-757CE9D3B51A}" destId="{6B75EA12-5372-2B43-A2B9-13CB71503A6E}" srcOrd="0" destOrd="0" presId="urn:microsoft.com/office/officeart/2005/8/layout/pyramid2"/>
    <dgm:cxn modelId="{71F9C174-A9A7-4C4B-82AD-F0A584F94B69}" srcId="{105D35E0-9A5D-4EB8-8A48-4ED52D2D6EAC}" destId="{F4DD7773-E0F0-4CA0-AE12-39FE24E2D38B}" srcOrd="2" destOrd="0" parTransId="{5EB1A185-9242-4C2E-BC90-611B22CE7796}" sibTransId="{BDF0DF6A-C77C-48ED-8BA1-44B4EE5AE580}"/>
    <dgm:cxn modelId="{B31E1571-7EC7-1849-A8B1-0B6BDE5DDC56}" type="presOf" srcId="{105D35E0-9A5D-4EB8-8A48-4ED52D2D6EAC}" destId="{2DA2076D-582E-C944-802A-69795D18AC74}" srcOrd="0" destOrd="0" presId="urn:microsoft.com/office/officeart/2005/8/layout/pyramid2"/>
    <dgm:cxn modelId="{E0A59ECF-A5D6-4165-81D6-37160CDE59E0}" srcId="{105D35E0-9A5D-4EB8-8A48-4ED52D2D6EAC}" destId="{F9A846BA-06FB-46AF-80ED-5EA0073A08FA}" srcOrd="0" destOrd="0" parTransId="{867140E2-327F-4343-AA77-39B40F758E20}" sibTransId="{D054D334-137E-4116-BF8C-3B5A64D95A38}"/>
    <dgm:cxn modelId="{1921CE89-8891-2E4E-8FAA-282A6D1FA2A4}" type="presOf" srcId="{F9A846BA-06FB-46AF-80ED-5EA0073A08FA}" destId="{A88146AE-CAA1-454A-95FE-C542716E17BF}" srcOrd="0" destOrd="0" presId="urn:microsoft.com/office/officeart/2005/8/layout/pyramid2"/>
    <dgm:cxn modelId="{C13727F8-BCC0-B54F-9D28-41E001F808CA}" type="presParOf" srcId="{2DA2076D-582E-C944-802A-69795D18AC74}" destId="{B2EFB835-FDBE-6A42-96F5-38A13782B722}" srcOrd="0" destOrd="0" presId="urn:microsoft.com/office/officeart/2005/8/layout/pyramid2"/>
    <dgm:cxn modelId="{1906B7F2-5E74-C04F-9F95-0EB26311F38C}" type="presParOf" srcId="{2DA2076D-582E-C944-802A-69795D18AC74}" destId="{15716F67-060A-844C-853E-24912D664723}" srcOrd="1" destOrd="0" presId="urn:microsoft.com/office/officeart/2005/8/layout/pyramid2"/>
    <dgm:cxn modelId="{5A0BC664-6BE1-A144-B6C8-B34B8BCE8DB1}" type="presParOf" srcId="{15716F67-060A-844C-853E-24912D664723}" destId="{A88146AE-CAA1-454A-95FE-C542716E17BF}" srcOrd="0" destOrd="0" presId="urn:microsoft.com/office/officeart/2005/8/layout/pyramid2"/>
    <dgm:cxn modelId="{E4544F63-33DB-754D-98AC-27C8B8AEAD56}" type="presParOf" srcId="{15716F67-060A-844C-853E-24912D664723}" destId="{7037C191-069B-204D-8A77-589C984F327E}" srcOrd="1" destOrd="0" presId="urn:microsoft.com/office/officeart/2005/8/layout/pyramid2"/>
    <dgm:cxn modelId="{8EF75D0E-BCAC-D84C-A320-A8E0E876D7F2}" type="presParOf" srcId="{15716F67-060A-844C-853E-24912D664723}" destId="{6B75EA12-5372-2B43-A2B9-13CB71503A6E}" srcOrd="2" destOrd="0" presId="urn:microsoft.com/office/officeart/2005/8/layout/pyramid2"/>
    <dgm:cxn modelId="{F92F6391-57C8-3940-9A43-3569063F2E48}" type="presParOf" srcId="{15716F67-060A-844C-853E-24912D664723}" destId="{5BA36A1D-9AEF-AD48-A5AD-A3644DC97D36}" srcOrd="3" destOrd="0" presId="urn:microsoft.com/office/officeart/2005/8/layout/pyramid2"/>
    <dgm:cxn modelId="{E601EF34-5733-BC4F-A203-54CCB8D23F71}" type="presParOf" srcId="{15716F67-060A-844C-853E-24912D664723}" destId="{5A13656E-9FE6-CB4A-A5BC-6E6D59C440BB}" srcOrd="4" destOrd="0" presId="urn:microsoft.com/office/officeart/2005/8/layout/pyramid2"/>
    <dgm:cxn modelId="{6B6A3095-58C0-424B-A6CA-003E88129926}" type="presParOf" srcId="{15716F67-060A-844C-853E-24912D664723}" destId="{0A2E8963-78B3-FD45-9D50-3BE632FA572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0E2E8-2481-C847-B6B6-0FA53863E2F6}" type="doc">
      <dgm:prSet loTypeId="urn:microsoft.com/office/officeart/2005/8/layout/venn1" loCatId="" qsTypeId="urn:microsoft.com/office/officeart/2005/8/quickstyle/3D2" qsCatId="3D" csTypeId="urn:microsoft.com/office/officeart/2005/8/colors/accent2_2" csCatId="accent2" phldr="1"/>
      <dgm:spPr/>
    </dgm:pt>
    <dgm:pt modelId="{84D7542F-7016-EE41-B8DC-7144C7539D19}">
      <dgm:prSet phldrT="[Text]"/>
      <dgm:spPr/>
      <dgm:t>
        <a:bodyPr/>
        <a:lstStyle/>
        <a:p>
          <a:r>
            <a:rPr lang="en-US" dirty="0" smtClean="0"/>
            <a:t>Accreditation /State Program Approval</a:t>
          </a:r>
          <a:endParaRPr lang="en-US" dirty="0"/>
        </a:p>
      </dgm:t>
    </dgm:pt>
    <dgm:pt modelId="{13E8064E-BDC6-294F-BFA7-71B74855BCCC}" type="parTrans" cxnId="{92361C5D-EDAA-E64D-8DCE-3D416D4B498A}">
      <dgm:prSet/>
      <dgm:spPr/>
      <dgm:t>
        <a:bodyPr/>
        <a:lstStyle/>
        <a:p>
          <a:endParaRPr lang="en-US"/>
        </a:p>
      </dgm:t>
    </dgm:pt>
    <dgm:pt modelId="{F75EC1A1-1972-534E-89BB-AA918632ECF2}" type="sibTrans" cxnId="{92361C5D-EDAA-E64D-8DCE-3D416D4B498A}">
      <dgm:prSet/>
      <dgm:spPr/>
      <dgm:t>
        <a:bodyPr/>
        <a:lstStyle/>
        <a:p>
          <a:endParaRPr lang="en-US"/>
        </a:p>
      </dgm:t>
    </dgm:pt>
    <dgm:pt modelId="{737745AD-33D9-0240-BFFD-40204A6F6E63}">
      <dgm:prSet phldrT="[Text]"/>
      <dgm:spPr/>
      <dgm:t>
        <a:bodyPr/>
        <a:lstStyle/>
        <a:p>
          <a:r>
            <a:rPr lang="en-US" dirty="0" smtClean="0"/>
            <a:t>Program Review &amp; Redesign</a:t>
          </a:r>
          <a:endParaRPr lang="en-US" dirty="0"/>
        </a:p>
      </dgm:t>
    </dgm:pt>
    <dgm:pt modelId="{235578A6-658D-C341-995C-102C11B308E6}" type="parTrans" cxnId="{9107AA6B-0F72-324F-B2F8-C3FD151731D6}">
      <dgm:prSet/>
      <dgm:spPr/>
      <dgm:t>
        <a:bodyPr/>
        <a:lstStyle/>
        <a:p>
          <a:endParaRPr lang="en-US"/>
        </a:p>
      </dgm:t>
    </dgm:pt>
    <dgm:pt modelId="{8CBE3D94-44F4-B540-8E41-4BE95D5A72DF}" type="sibTrans" cxnId="{9107AA6B-0F72-324F-B2F8-C3FD151731D6}">
      <dgm:prSet/>
      <dgm:spPr/>
      <dgm:t>
        <a:bodyPr/>
        <a:lstStyle/>
        <a:p>
          <a:endParaRPr lang="en-US"/>
        </a:p>
      </dgm:t>
    </dgm:pt>
    <dgm:pt modelId="{C614C717-80F6-0241-9A39-E2F22ED7002A}">
      <dgm:prSet phldrT="[Text]"/>
      <dgm:spPr/>
      <dgm:t>
        <a:bodyPr/>
        <a:lstStyle/>
        <a:p>
          <a:r>
            <a:rPr lang="en-US" dirty="0" smtClean="0"/>
            <a:t>Licensure</a:t>
          </a:r>
          <a:endParaRPr lang="en-US" dirty="0"/>
        </a:p>
      </dgm:t>
    </dgm:pt>
    <dgm:pt modelId="{04CADA3E-A8D3-AA4C-BBE3-956E066B1E71}" type="parTrans" cxnId="{9D8DB5A7-BBF8-7748-941C-AA983751B8B7}">
      <dgm:prSet/>
      <dgm:spPr/>
      <dgm:t>
        <a:bodyPr/>
        <a:lstStyle/>
        <a:p>
          <a:endParaRPr lang="en-US"/>
        </a:p>
      </dgm:t>
    </dgm:pt>
    <dgm:pt modelId="{183F5E93-B1BA-A749-B4E7-6386A4EAB26C}" type="sibTrans" cxnId="{9D8DB5A7-BBF8-7748-941C-AA983751B8B7}">
      <dgm:prSet/>
      <dgm:spPr/>
      <dgm:t>
        <a:bodyPr/>
        <a:lstStyle/>
        <a:p>
          <a:endParaRPr lang="en-US"/>
        </a:p>
      </dgm:t>
    </dgm:pt>
    <dgm:pt modelId="{EE319EDE-3B4E-5B47-866B-E7EF3230CB40}" type="pres">
      <dgm:prSet presAssocID="{4880E2E8-2481-C847-B6B6-0FA53863E2F6}" presName="compositeShape" presStyleCnt="0">
        <dgm:presLayoutVars>
          <dgm:chMax val="7"/>
          <dgm:dir/>
          <dgm:resizeHandles val="exact"/>
        </dgm:presLayoutVars>
      </dgm:prSet>
      <dgm:spPr/>
    </dgm:pt>
    <dgm:pt modelId="{E47034C3-D375-9F44-ABEC-44F6D7C460BB}" type="pres">
      <dgm:prSet presAssocID="{84D7542F-7016-EE41-B8DC-7144C7539D19}" presName="circ1" presStyleLbl="vennNode1" presStyleIdx="0" presStyleCnt="3" custLinFactNeighborX="-13239" custLinFactNeighborY="-2083"/>
      <dgm:spPr/>
      <dgm:t>
        <a:bodyPr/>
        <a:lstStyle/>
        <a:p>
          <a:endParaRPr lang="en-US"/>
        </a:p>
      </dgm:t>
    </dgm:pt>
    <dgm:pt modelId="{79BA3773-1002-BF49-8927-CC624CECB14E}" type="pres">
      <dgm:prSet presAssocID="{84D7542F-7016-EE41-B8DC-7144C7539D19}" presName="circ1Tx" presStyleLbl="revTx" presStyleIdx="0" presStyleCnt="0">
        <dgm:presLayoutVars>
          <dgm:chMax val="0"/>
          <dgm:chPref val="0"/>
          <dgm:bulletEnabled val="1"/>
        </dgm:presLayoutVars>
      </dgm:prSet>
      <dgm:spPr/>
      <dgm:t>
        <a:bodyPr/>
        <a:lstStyle/>
        <a:p>
          <a:endParaRPr lang="en-US"/>
        </a:p>
      </dgm:t>
    </dgm:pt>
    <dgm:pt modelId="{F9B68179-0A31-4445-ABC9-6083C3AD6682}" type="pres">
      <dgm:prSet presAssocID="{737745AD-33D9-0240-BFFD-40204A6F6E63}" presName="circ2" presStyleLbl="vennNode1" presStyleIdx="1" presStyleCnt="3" custLinFactNeighborX="-14779" custLinFactNeighborY="-2500"/>
      <dgm:spPr/>
      <dgm:t>
        <a:bodyPr/>
        <a:lstStyle/>
        <a:p>
          <a:endParaRPr lang="en-US"/>
        </a:p>
      </dgm:t>
    </dgm:pt>
    <dgm:pt modelId="{34995C26-EC70-C841-A9C4-50C43E4A1DB4}" type="pres">
      <dgm:prSet presAssocID="{737745AD-33D9-0240-BFFD-40204A6F6E63}" presName="circ2Tx" presStyleLbl="revTx" presStyleIdx="0" presStyleCnt="0">
        <dgm:presLayoutVars>
          <dgm:chMax val="0"/>
          <dgm:chPref val="0"/>
          <dgm:bulletEnabled val="1"/>
        </dgm:presLayoutVars>
      </dgm:prSet>
      <dgm:spPr/>
      <dgm:t>
        <a:bodyPr/>
        <a:lstStyle/>
        <a:p>
          <a:endParaRPr lang="en-US"/>
        </a:p>
      </dgm:t>
    </dgm:pt>
    <dgm:pt modelId="{578E72E7-2173-FB4C-996F-A885D68673B1}" type="pres">
      <dgm:prSet presAssocID="{C614C717-80F6-0241-9A39-E2F22ED7002A}" presName="circ3" presStyleLbl="vennNode1" presStyleIdx="2" presStyleCnt="3" custLinFactNeighborX="-10571" custLinFactNeighborY="-1478"/>
      <dgm:spPr/>
      <dgm:t>
        <a:bodyPr/>
        <a:lstStyle/>
        <a:p>
          <a:endParaRPr lang="en-US"/>
        </a:p>
      </dgm:t>
    </dgm:pt>
    <dgm:pt modelId="{67A48B3E-C9D2-2644-822D-A9401A63CCED}" type="pres">
      <dgm:prSet presAssocID="{C614C717-80F6-0241-9A39-E2F22ED7002A}" presName="circ3Tx" presStyleLbl="revTx" presStyleIdx="0" presStyleCnt="0">
        <dgm:presLayoutVars>
          <dgm:chMax val="0"/>
          <dgm:chPref val="0"/>
          <dgm:bulletEnabled val="1"/>
        </dgm:presLayoutVars>
      </dgm:prSet>
      <dgm:spPr/>
      <dgm:t>
        <a:bodyPr/>
        <a:lstStyle/>
        <a:p>
          <a:endParaRPr lang="en-US"/>
        </a:p>
      </dgm:t>
    </dgm:pt>
  </dgm:ptLst>
  <dgm:cxnLst>
    <dgm:cxn modelId="{4344E58E-C1A1-0143-B48D-0E348AA567C7}" type="presOf" srcId="{737745AD-33D9-0240-BFFD-40204A6F6E63}" destId="{34995C26-EC70-C841-A9C4-50C43E4A1DB4}" srcOrd="1" destOrd="0" presId="urn:microsoft.com/office/officeart/2005/8/layout/venn1"/>
    <dgm:cxn modelId="{C8A454F7-54FF-C244-9932-85058F207C03}" type="presOf" srcId="{C614C717-80F6-0241-9A39-E2F22ED7002A}" destId="{578E72E7-2173-FB4C-996F-A885D68673B1}" srcOrd="0" destOrd="0" presId="urn:microsoft.com/office/officeart/2005/8/layout/venn1"/>
    <dgm:cxn modelId="{9D8DB5A7-BBF8-7748-941C-AA983751B8B7}" srcId="{4880E2E8-2481-C847-B6B6-0FA53863E2F6}" destId="{C614C717-80F6-0241-9A39-E2F22ED7002A}" srcOrd="2" destOrd="0" parTransId="{04CADA3E-A8D3-AA4C-BBE3-956E066B1E71}" sibTransId="{183F5E93-B1BA-A749-B4E7-6386A4EAB26C}"/>
    <dgm:cxn modelId="{4F4C27B1-0245-904B-849F-778804D72CD7}" type="presOf" srcId="{84D7542F-7016-EE41-B8DC-7144C7539D19}" destId="{E47034C3-D375-9F44-ABEC-44F6D7C460BB}" srcOrd="0" destOrd="0" presId="urn:microsoft.com/office/officeart/2005/8/layout/venn1"/>
    <dgm:cxn modelId="{9107AA6B-0F72-324F-B2F8-C3FD151731D6}" srcId="{4880E2E8-2481-C847-B6B6-0FA53863E2F6}" destId="{737745AD-33D9-0240-BFFD-40204A6F6E63}" srcOrd="1" destOrd="0" parTransId="{235578A6-658D-C341-995C-102C11B308E6}" sibTransId="{8CBE3D94-44F4-B540-8E41-4BE95D5A72DF}"/>
    <dgm:cxn modelId="{DE6F988E-75DF-874E-8FD2-36802213FD40}" type="presOf" srcId="{C614C717-80F6-0241-9A39-E2F22ED7002A}" destId="{67A48B3E-C9D2-2644-822D-A9401A63CCED}" srcOrd="1" destOrd="0" presId="urn:microsoft.com/office/officeart/2005/8/layout/venn1"/>
    <dgm:cxn modelId="{1433FE2D-5EE3-7B4C-8400-D5CB4AAA3C9D}" type="presOf" srcId="{84D7542F-7016-EE41-B8DC-7144C7539D19}" destId="{79BA3773-1002-BF49-8927-CC624CECB14E}" srcOrd="1" destOrd="0" presId="urn:microsoft.com/office/officeart/2005/8/layout/venn1"/>
    <dgm:cxn modelId="{92361C5D-EDAA-E64D-8DCE-3D416D4B498A}" srcId="{4880E2E8-2481-C847-B6B6-0FA53863E2F6}" destId="{84D7542F-7016-EE41-B8DC-7144C7539D19}" srcOrd="0" destOrd="0" parTransId="{13E8064E-BDC6-294F-BFA7-71B74855BCCC}" sibTransId="{F75EC1A1-1972-534E-89BB-AA918632ECF2}"/>
    <dgm:cxn modelId="{97334A26-C9CC-8848-B87A-1040E37E121A}" type="presOf" srcId="{4880E2E8-2481-C847-B6B6-0FA53863E2F6}" destId="{EE319EDE-3B4E-5B47-866B-E7EF3230CB40}" srcOrd="0" destOrd="0" presId="urn:microsoft.com/office/officeart/2005/8/layout/venn1"/>
    <dgm:cxn modelId="{410E2C86-A487-724E-907A-285E578C1166}" type="presOf" srcId="{737745AD-33D9-0240-BFFD-40204A6F6E63}" destId="{F9B68179-0A31-4445-ABC9-6083C3AD6682}" srcOrd="0" destOrd="0" presId="urn:microsoft.com/office/officeart/2005/8/layout/venn1"/>
    <dgm:cxn modelId="{FB066C6E-1FCE-2B42-BBC6-57BCCEAEA6D7}" type="presParOf" srcId="{EE319EDE-3B4E-5B47-866B-E7EF3230CB40}" destId="{E47034C3-D375-9F44-ABEC-44F6D7C460BB}" srcOrd="0" destOrd="0" presId="urn:microsoft.com/office/officeart/2005/8/layout/venn1"/>
    <dgm:cxn modelId="{4D51F6B7-C2DF-BC4E-9EB0-F810776D1542}" type="presParOf" srcId="{EE319EDE-3B4E-5B47-866B-E7EF3230CB40}" destId="{79BA3773-1002-BF49-8927-CC624CECB14E}" srcOrd="1" destOrd="0" presId="urn:microsoft.com/office/officeart/2005/8/layout/venn1"/>
    <dgm:cxn modelId="{8DC31A15-6DB6-1744-8CA6-D3F9894C0C0D}" type="presParOf" srcId="{EE319EDE-3B4E-5B47-866B-E7EF3230CB40}" destId="{F9B68179-0A31-4445-ABC9-6083C3AD6682}" srcOrd="2" destOrd="0" presId="urn:microsoft.com/office/officeart/2005/8/layout/venn1"/>
    <dgm:cxn modelId="{AFF27ACD-6724-A14B-BE2C-FAC943A5DD9E}" type="presParOf" srcId="{EE319EDE-3B4E-5B47-866B-E7EF3230CB40}" destId="{34995C26-EC70-C841-A9C4-50C43E4A1DB4}" srcOrd="3" destOrd="0" presId="urn:microsoft.com/office/officeart/2005/8/layout/venn1"/>
    <dgm:cxn modelId="{DECC32C6-C6D0-0C4A-8FD5-3A934E44851C}" type="presParOf" srcId="{EE319EDE-3B4E-5B47-866B-E7EF3230CB40}" destId="{578E72E7-2173-FB4C-996F-A885D68673B1}" srcOrd="4" destOrd="0" presId="urn:microsoft.com/office/officeart/2005/8/layout/venn1"/>
    <dgm:cxn modelId="{270B5C94-5B5C-684E-8FFF-492F5DDBD438}" type="presParOf" srcId="{EE319EDE-3B4E-5B47-866B-E7EF3230CB40}" destId="{67A48B3E-C9D2-2644-822D-A9401A63CC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A429D4-E5A2-0D4F-9833-71EE248F4A6D}"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EBCBA74F-B482-3D45-8DF5-A26D3CE0E62F}">
      <dgm:prSet phldrT="[Text]"/>
      <dgm:spPr>
        <a:solidFill>
          <a:schemeClr val="tx2">
            <a:lumMod val="75000"/>
          </a:schemeClr>
        </a:solidFill>
      </dgm:spPr>
      <dgm:t>
        <a:bodyPr vert="vert270"/>
        <a:lstStyle/>
        <a:p>
          <a:r>
            <a:rPr lang="en-US" dirty="0" smtClean="0"/>
            <a:t>Demographics,  Prior Education, Leadership Experiences, District Support</a:t>
          </a:r>
        </a:p>
      </dgm:t>
    </dgm:pt>
    <dgm:pt modelId="{DE7B26DC-B3FA-A847-9491-F25B5A8CB7AE}" type="parTrans" cxnId="{A16C48B3-4779-8843-90E6-9712B7C22670}">
      <dgm:prSet/>
      <dgm:spPr/>
      <dgm:t>
        <a:bodyPr/>
        <a:lstStyle/>
        <a:p>
          <a:endParaRPr lang="en-US"/>
        </a:p>
      </dgm:t>
    </dgm:pt>
    <dgm:pt modelId="{E2339A57-40CB-F642-8318-9E46B2DB691E}" type="sibTrans" cxnId="{A16C48B3-4779-8843-90E6-9712B7C22670}">
      <dgm:prSet/>
      <dgm:spPr/>
      <dgm:t>
        <a:bodyPr/>
        <a:lstStyle/>
        <a:p>
          <a:endParaRPr lang="en-US"/>
        </a:p>
      </dgm:t>
    </dgm:pt>
    <dgm:pt modelId="{D0A36DDF-5A50-C045-8BBD-932E96BA1C15}">
      <dgm:prSet phldrT="[Text]"/>
      <dgm:spPr>
        <a:solidFill>
          <a:srgbClr val="800000"/>
        </a:solidFill>
      </dgm:spPr>
      <dgm:t>
        <a:bodyPr vert="vert270"/>
        <a:lstStyle/>
        <a:p>
          <a:r>
            <a:rPr lang="en-US" dirty="0" smtClean="0"/>
            <a:t>Formative &amp; Summative Assessments: Content Knowledge, Skills, Dispositions</a:t>
          </a:r>
          <a:endParaRPr lang="en-US" dirty="0"/>
        </a:p>
      </dgm:t>
    </dgm:pt>
    <dgm:pt modelId="{3099DE65-77A9-354F-8E1F-8C7FD5E26F44}" type="parTrans" cxnId="{32287807-8836-D544-94FD-A7007A6502E4}">
      <dgm:prSet/>
      <dgm:spPr/>
      <dgm:t>
        <a:bodyPr/>
        <a:lstStyle/>
        <a:p>
          <a:endParaRPr lang="en-US"/>
        </a:p>
      </dgm:t>
    </dgm:pt>
    <dgm:pt modelId="{1EDBB5C0-6D92-CC4B-A9DA-E5C0BC1218FE}" type="sibTrans" cxnId="{32287807-8836-D544-94FD-A7007A6502E4}">
      <dgm:prSet/>
      <dgm:spPr/>
      <dgm:t>
        <a:bodyPr/>
        <a:lstStyle/>
        <a:p>
          <a:endParaRPr lang="en-US"/>
        </a:p>
      </dgm:t>
    </dgm:pt>
    <dgm:pt modelId="{330FED5E-648E-0D44-AA43-010EF68B0F02}">
      <dgm:prSet phldrT="[Text]"/>
      <dgm:spPr>
        <a:solidFill>
          <a:schemeClr val="accent6">
            <a:lumMod val="50000"/>
          </a:schemeClr>
        </a:solidFill>
      </dgm:spPr>
      <dgm:t>
        <a:bodyPr vert="vert270"/>
        <a:lstStyle/>
        <a:p>
          <a:r>
            <a:rPr lang="en-US" dirty="0" smtClean="0"/>
            <a:t>Student Performance through Longitudinal Analysis of Standardized Measures</a:t>
          </a:r>
          <a:endParaRPr lang="en-US" dirty="0"/>
        </a:p>
      </dgm:t>
    </dgm:pt>
    <dgm:pt modelId="{68EA20F0-6BBB-B54C-9B33-DE4D2D485025}" type="parTrans" cxnId="{0EF4ACA9-C056-3044-B14B-3EF0F66CFD96}">
      <dgm:prSet/>
      <dgm:spPr/>
      <dgm:t>
        <a:bodyPr/>
        <a:lstStyle/>
        <a:p>
          <a:endParaRPr lang="en-US"/>
        </a:p>
      </dgm:t>
    </dgm:pt>
    <dgm:pt modelId="{C4E0CB07-EF48-E14C-80D9-F5DD201F848E}" type="sibTrans" cxnId="{0EF4ACA9-C056-3044-B14B-3EF0F66CFD96}">
      <dgm:prSet/>
      <dgm:spPr/>
      <dgm:t>
        <a:bodyPr/>
        <a:lstStyle/>
        <a:p>
          <a:endParaRPr lang="en-US"/>
        </a:p>
      </dgm:t>
    </dgm:pt>
    <dgm:pt modelId="{42CAB3E1-7617-4A4F-9553-11B0DE3E74B4}">
      <dgm:prSet phldrT="[Text]"/>
      <dgm:spPr>
        <a:solidFill>
          <a:srgbClr val="800000"/>
        </a:solidFill>
      </dgm:spPr>
      <dgm:t>
        <a:bodyPr vert="vert270"/>
        <a:lstStyle/>
        <a:p>
          <a:r>
            <a:rPr lang="en-US" dirty="0" smtClean="0"/>
            <a:t>Candidate/Graduate Position, Time to Advance, Retention</a:t>
          </a:r>
          <a:endParaRPr lang="en-US" dirty="0"/>
        </a:p>
      </dgm:t>
    </dgm:pt>
    <dgm:pt modelId="{440DDEF7-DFE9-E74A-A4C8-DC5889F2A304}" type="parTrans" cxnId="{0C89B464-CAFD-5F47-BFD6-5FF382BF8EAC}">
      <dgm:prSet/>
      <dgm:spPr/>
      <dgm:t>
        <a:bodyPr/>
        <a:lstStyle/>
        <a:p>
          <a:endParaRPr lang="en-US"/>
        </a:p>
      </dgm:t>
    </dgm:pt>
    <dgm:pt modelId="{C5ED3BF5-8DEB-C441-8219-0B9FFD2367C0}" type="sibTrans" cxnId="{0C89B464-CAFD-5F47-BFD6-5FF382BF8EAC}">
      <dgm:prSet/>
      <dgm:spPr/>
      <dgm:t>
        <a:bodyPr/>
        <a:lstStyle/>
        <a:p>
          <a:endParaRPr lang="en-US"/>
        </a:p>
      </dgm:t>
    </dgm:pt>
    <dgm:pt modelId="{D989AD4F-DC0E-014F-8CB7-541B4A205E2C}">
      <dgm:prSet phldrT="[Text]"/>
      <dgm:spPr>
        <a:solidFill>
          <a:srgbClr val="800000"/>
        </a:solidFill>
      </dgm:spPr>
      <dgm:t>
        <a:bodyPr vert="vert270"/>
        <a:lstStyle/>
        <a:p>
          <a:r>
            <a:rPr lang="en-US" dirty="0" smtClean="0"/>
            <a:t>Amount of Time Spent on Leadership Practices, Perceptions of Leadership</a:t>
          </a:r>
          <a:endParaRPr lang="en-US" dirty="0"/>
        </a:p>
      </dgm:t>
    </dgm:pt>
    <dgm:pt modelId="{3B3F343E-660E-A747-B98C-24D117BBC3B7}" type="parTrans" cxnId="{50E628D3-1ED0-314A-809A-B03C16C11699}">
      <dgm:prSet/>
      <dgm:spPr/>
      <dgm:t>
        <a:bodyPr/>
        <a:lstStyle/>
        <a:p>
          <a:endParaRPr lang="en-US"/>
        </a:p>
      </dgm:t>
    </dgm:pt>
    <dgm:pt modelId="{AC9F1BC3-E9D3-2543-823E-C0B785CEE16F}" type="sibTrans" cxnId="{50E628D3-1ED0-314A-809A-B03C16C11699}">
      <dgm:prSet/>
      <dgm:spPr/>
      <dgm:t>
        <a:bodyPr/>
        <a:lstStyle/>
        <a:p>
          <a:endParaRPr lang="en-US"/>
        </a:p>
      </dgm:t>
    </dgm:pt>
    <dgm:pt modelId="{E4062FF4-5081-1A4B-A68B-46816B2EF3A9}">
      <dgm:prSet phldrT="[Text]"/>
      <dgm:spPr>
        <a:solidFill>
          <a:schemeClr val="accent6">
            <a:lumMod val="50000"/>
          </a:schemeClr>
        </a:solidFill>
      </dgm:spPr>
      <dgm:t>
        <a:bodyPr vert="vert270"/>
        <a:lstStyle/>
        <a:p>
          <a:r>
            <a:rPr lang="en-US" dirty="0" smtClean="0"/>
            <a:t>Student &amp; Teacher Attendance, Climate, Parent Engagement, Collaborative Leadership</a:t>
          </a:r>
          <a:endParaRPr lang="en-US" dirty="0"/>
        </a:p>
      </dgm:t>
    </dgm:pt>
    <dgm:pt modelId="{4A8BAE6B-2164-0A49-9B66-A0A9A9922BF9}" type="parTrans" cxnId="{5EFA2C45-AD03-F947-B95C-E3FAF3C22C3B}">
      <dgm:prSet/>
      <dgm:spPr/>
      <dgm:t>
        <a:bodyPr/>
        <a:lstStyle/>
        <a:p>
          <a:endParaRPr lang="en-US"/>
        </a:p>
      </dgm:t>
    </dgm:pt>
    <dgm:pt modelId="{D66D20DA-348C-E745-AF24-5FA77A0469F5}" type="sibTrans" cxnId="{5EFA2C45-AD03-F947-B95C-E3FAF3C22C3B}">
      <dgm:prSet/>
      <dgm:spPr/>
      <dgm:t>
        <a:bodyPr/>
        <a:lstStyle/>
        <a:p>
          <a:endParaRPr lang="en-US"/>
        </a:p>
      </dgm:t>
    </dgm:pt>
    <dgm:pt modelId="{6AF5D496-7529-1948-AAB8-3EE792B11F30}">
      <dgm:prSet phldrT="[Text]"/>
      <dgm:spPr>
        <a:solidFill>
          <a:schemeClr val="tx2">
            <a:lumMod val="75000"/>
          </a:schemeClr>
        </a:solidFill>
      </dgm:spPr>
      <dgm:t>
        <a:bodyPr vert="vert270"/>
        <a:lstStyle/>
        <a:p>
          <a:r>
            <a:rPr lang="en-US" dirty="0" smtClean="0"/>
            <a:t>Theory of Action, Curriculum, Delivery, Learning Experiences, Internship, Supports</a:t>
          </a:r>
          <a:endParaRPr lang="en-US" dirty="0"/>
        </a:p>
      </dgm:t>
    </dgm:pt>
    <dgm:pt modelId="{346C06CD-3823-5543-A43E-259554318CEB}" type="parTrans" cxnId="{248D2021-59CC-3843-8D18-16BD000CB7F3}">
      <dgm:prSet/>
      <dgm:spPr/>
      <dgm:t>
        <a:bodyPr/>
        <a:lstStyle/>
        <a:p>
          <a:endParaRPr lang="en-US"/>
        </a:p>
      </dgm:t>
    </dgm:pt>
    <dgm:pt modelId="{7B398DA5-8CB7-B843-BC17-32DAD19053D2}" type="sibTrans" cxnId="{248D2021-59CC-3843-8D18-16BD000CB7F3}">
      <dgm:prSet/>
      <dgm:spPr/>
      <dgm:t>
        <a:bodyPr/>
        <a:lstStyle/>
        <a:p>
          <a:endParaRPr lang="en-US"/>
        </a:p>
      </dgm:t>
    </dgm:pt>
    <dgm:pt modelId="{18F0D16C-29AB-C041-921F-52CB32F8C41F}" type="pres">
      <dgm:prSet presAssocID="{C9A429D4-E5A2-0D4F-9833-71EE248F4A6D}" presName="Name0" presStyleCnt="0">
        <dgm:presLayoutVars>
          <dgm:dir/>
          <dgm:resizeHandles val="exact"/>
        </dgm:presLayoutVars>
      </dgm:prSet>
      <dgm:spPr/>
      <dgm:t>
        <a:bodyPr/>
        <a:lstStyle/>
        <a:p>
          <a:endParaRPr lang="en-US"/>
        </a:p>
      </dgm:t>
    </dgm:pt>
    <dgm:pt modelId="{82120B40-0879-B640-970A-A82AA0251F54}" type="pres">
      <dgm:prSet presAssocID="{EBCBA74F-B482-3D45-8DF5-A26D3CE0E62F}" presName="node" presStyleLbl="node1" presStyleIdx="0" presStyleCnt="7" custLinFactNeighborX="29472" custLinFactNeighborY="-1607">
        <dgm:presLayoutVars>
          <dgm:bulletEnabled val="1"/>
        </dgm:presLayoutVars>
      </dgm:prSet>
      <dgm:spPr/>
      <dgm:t>
        <a:bodyPr/>
        <a:lstStyle/>
        <a:p>
          <a:endParaRPr lang="en-US"/>
        </a:p>
      </dgm:t>
    </dgm:pt>
    <dgm:pt modelId="{77909316-F6D2-384E-8674-2FEEE8234999}" type="pres">
      <dgm:prSet presAssocID="{E2339A57-40CB-F642-8318-9E46B2DB691E}" presName="sibTrans" presStyleCnt="0"/>
      <dgm:spPr/>
    </dgm:pt>
    <dgm:pt modelId="{43BA44ED-C992-CB4B-AB7C-5AE23884F800}" type="pres">
      <dgm:prSet presAssocID="{6AF5D496-7529-1948-AAB8-3EE792B11F30}" presName="node" presStyleLbl="node1" presStyleIdx="1" presStyleCnt="7">
        <dgm:presLayoutVars>
          <dgm:bulletEnabled val="1"/>
        </dgm:presLayoutVars>
      </dgm:prSet>
      <dgm:spPr/>
      <dgm:t>
        <a:bodyPr/>
        <a:lstStyle/>
        <a:p>
          <a:endParaRPr lang="en-US"/>
        </a:p>
      </dgm:t>
    </dgm:pt>
    <dgm:pt modelId="{CE4E87A6-8DEF-7B4E-AD05-7F91568236AC}" type="pres">
      <dgm:prSet presAssocID="{7B398DA5-8CB7-B843-BC17-32DAD19053D2}" presName="sibTrans" presStyleCnt="0"/>
      <dgm:spPr/>
    </dgm:pt>
    <dgm:pt modelId="{CD0C68BD-9D84-7048-B5D8-47747E8004FB}" type="pres">
      <dgm:prSet presAssocID="{D0A36DDF-5A50-C045-8BBD-932E96BA1C15}" presName="node" presStyleLbl="node1" presStyleIdx="2" presStyleCnt="7">
        <dgm:presLayoutVars>
          <dgm:bulletEnabled val="1"/>
        </dgm:presLayoutVars>
      </dgm:prSet>
      <dgm:spPr/>
      <dgm:t>
        <a:bodyPr/>
        <a:lstStyle/>
        <a:p>
          <a:endParaRPr lang="en-US"/>
        </a:p>
      </dgm:t>
    </dgm:pt>
    <dgm:pt modelId="{4169B360-F065-9748-8FDB-8E32E5CD68A8}" type="pres">
      <dgm:prSet presAssocID="{1EDBB5C0-6D92-CC4B-A9DA-E5C0BC1218FE}" presName="sibTrans" presStyleCnt="0"/>
      <dgm:spPr/>
    </dgm:pt>
    <dgm:pt modelId="{94786245-6E9E-FA4A-B020-6C8E73296D96}" type="pres">
      <dgm:prSet presAssocID="{42CAB3E1-7617-4A4F-9553-11B0DE3E74B4}" presName="node" presStyleLbl="node1" presStyleIdx="3" presStyleCnt="7">
        <dgm:presLayoutVars>
          <dgm:bulletEnabled val="1"/>
        </dgm:presLayoutVars>
      </dgm:prSet>
      <dgm:spPr/>
      <dgm:t>
        <a:bodyPr/>
        <a:lstStyle/>
        <a:p>
          <a:endParaRPr lang="en-US"/>
        </a:p>
      </dgm:t>
    </dgm:pt>
    <dgm:pt modelId="{152DD331-D4CB-F044-BECF-4707AE192418}" type="pres">
      <dgm:prSet presAssocID="{C5ED3BF5-8DEB-C441-8219-0B9FFD2367C0}" presName="sibTrans" presStyleCnt="0"/>
      <dgm:spPr/>
    </dgm:pt>
    <dgm:pt modelId="{3651FC0D-C897-D644-BDF3-3C931B135FCA}" type="pres">
      <dgm:prSet presAssocID="{D989AD4F-DC0E-014F-8CB7-541B4A205E2C}" presName="node" presStyleLbl="node1" presStyleIdx="4" presStyleCnt="7">
        <dgm:presLayoutVars>
          <dgm:bulletEnabled val="1"/>
        </dgm:presLayoutVars>
      </dgm:prSet>
      <dgm:spPr/>
      <dgm:t>
        <a:bodyPr/>
        <a:lstStyle/>
        <a:p>
          <a:endParaRPr lang="en-US"/>
        </a:p>
      </dgm:t>
    </dgm:pt>
    <dgm:pt modelId="{B89A1443-492D-2B4C-8D73-341B0C53ED06}" type="pres">
      <dgm:prSet presAssocID="{AC9F1BC3-E9D3-2543-823E-C0B785CEE16F}" presName="sibTrans" presStyleCnt="0"/>
      <dgm:spPr/>
    </dgm:pt>
    <dgm:pt modelId="{B48EA28B-D6B6-EA48-9148-8C16AFBE9A51}" type="pres">
      <dgm:prSet presAssocID="{E4062FF4-5081-1A4B-A68B-46816B2EF3A9}" presName="node" presStyleLbl="node1" presStyleIdx="5" presStyleCnt="7">
        <dgm:presLayoutVars>
          <dgm:bulletEnabled val="1"/>
        </dgm:presLayoutVars>
      </dgm:prSet>
      <dgm:spPr/>
      <dgm:t>
        <a:bodyPr/>
        <a:lstStyle/>
        <a:p>
          <a:endParaRPr lang="en-US"/>
        </a:p>
      </dgm:t>
    </dgm:pt>
    <dgm:pt modelId="{02E8E7DB-1E3F-6C43-96A7-9C3ED404E697}" type="pres">
      <dgm:prSet presAssocID="{D66D20DA-348C-E745-AF24-5FA77A0469F5}" presName="sibTrans" presStyleCnt="0"/>
      <dgm:spPr/>
    </dgm:pt>
    <dgm:pt modelId="{7C65165E-46BD-BC4B-9224-AEB88931DA1C}" type="pres">
      <dgm:prSet presAssocID="{330FED5E-648E-0D44-AA43-010EF68B0F02}" presName="node" presStyleLbl="node1" presStyleIdx="6" presStyleCnt="7">
        <dgm:presLayoutVars>
          <dgm:bulletEnabled val="1"/>
        </dgm:presLayoutVars>
      </dgm:prSet>
      <dgm:spPr/>
      <dgm:t>
        <a:bodyPr/>
        <a:lstStyle/>
        <a:p>
          <a:endParaRPr lang="en-US"/>
        </a:p>
      </dgm:t>
    </dgm:pt>
  </dgm:ptLst>
  <dgm:cxnLst>
    <dgm:cxn modelId="{32287807-8836-D544-94FD-A7007A6502E4}" srcId="{C9A429D4-E5A2-0D4F-9833-71EE248F4A6D}" destId="{D0A36DDF-5A50-C045-8BBD-932E96BA1C15}" srcOrd="2" destOrd="0" parTransId="{3099DE65-77A9-354F-8E1F-8C7FD5E26F44}" sibTransId="{1EDBB5C0-6D92-CC4B-A9DA-E5C0BC1218FE}"/>
    <dgm:cxn modelId="{0EF4ACA9-C056-3044-B14B-3EF0F66CFD96}" srcId="{C9A429D4-E5A2-0D4F-9833-71EE248F4A6D}" destId="{330FED5E-648E-0D44-AA43-010EF68B0F02}" srcOrd="6" destOrd="0" parTransId="{68EA20F0-6BBB-B54C-9B33-DE4D2D485025}" sibTransId="{C4E0CB07-EF48-E14C-80D9-F5DD201F848E}"/>
    <dgm:cxn modelId="{A28BD1E0-E4CE-9944-9B19-6FAA393BC968}" type="presOf" srcId="{D0A36DDF-5A50-C045-8BBD-932E96BA1C15}" destId="{CD0C68BD-9D84-7048-B5D8-47747E8004FB}" srcOrd="0" destOrd="0" presId="urn:microsoft.com/office/officeart/2005/8/layout/hList6"/>
    <dgm:cxn modelId="{5EFA2C45-AD03-F947-B95C-E3FAF3C22C3B}" srcId="{C9A429D4-E5A2-0D4F-9833-71EE248F4A6D}" destId="{E4062FF4-5081-1A4B-A68B-46816B2EF3A9}" srcOrd="5" destOrd="0" parTransId="{4A8BAE6B-2164-0A49-9B66-A0A9A9922BF9}" sibTransId="{D66D20DA-348C-E745-AF24-5FA77A0469F5}"/>
    <dgm:cxn modelId="{F30ECD4D-D126-BB49-89FD-8992AF286AF8}" type="presOf" srcId="{E4062FF4-5081-1A4B-A68B-46816B2EF3A9}" destId="{B48EA28B-D6B6-EA48-9148-8C16AFBE9A51}" srcOrd="0" destOrd="0" presId="urn:microsoft.com/office/officeart/2005/8/layout/hList6"/>
    <dgm:cxn modelId="{51072C25-8C86-B845-8238-BE4EEDA79A4A}" type="presOf" srcId="{6AF5D496-7529-1948-AAB8-3EE792B11F30}" destId="{43BA44ED-C992-CB4B-AB7C-5AE23884F800}" srcOrd="0" destOrd="0" presId="urn:microsoft.com/office/officeart/2005/8/layout/hList6"/>
    <dgm:cxn modelId="{7A0DD171-769B-0A44-B6CB-29280B70B984}" type="presOf" srcId="{C9A429D4-E5A2-0D4F-9833-71EE248F4A6D}" destId="{18F0D16C-29AB-C041-921F-52CB32F8C41F}" srcOrd="0" destOrd="0" presId="urn:microsoft.com/office/officeart/2005/8/layout/hList6"/>
    <dgm:cxn modelId="{0C89B464-CAFD-5F47-BFD6-5FF382BF8EAC}" srcId="{C9A429D4-E5A2-0D4F-9833-71EE248F4A6D}" destId="{42CAB3E1-7617-4A4F-9553-11B0DE3E74B4}" srcOrd="3" destOrd="0" parTransId="{440DDEF7-DFE9-E74A-A4C8-DC5889F2A304}" sibTransId="{C5ED3BF5-8DEB-C441-8219-0B9FFD2367C0}"/>
    <dgm:cxn modelId="{CFDE879B-02CB-064E-AD8C-824F33FB99D5}" type="presOf" srcId="{330FED5E-648E-0D44-AA43-010EF68B0F02}" destId="{7C65165E-46BD-BC4B-9224-AEB88931DA1C}" srcOrd="0" destOrd="0" presId="urn:microsoft.com/office/officeart/2005/8/layout/hList6"/>
    <dgm:cxn modelId="{50E628D3-1ED0-314A-809A-B03C16C11699}" srcId="{C9A429D4-E5A2-0D4F-9833-71EE248F4A6D}" destId="{D989AD4F-DC0E-014F-8CB7-541B4A205E2C}" srcOrd="4" destOrd="0" parTransId="{3B3F343E-660E-A747-B98C-24D117BBC3B7}" sibTransId="{AC9F1BC3-E9D3-2543-823E-C0B785CEE16F}"/>
    <dgm:cxn modelId="{248D2021-59CC-3843-8D18-16BD000CB7F3}" srcId="{C9A429D4-E5A2-0D4F-9833-71EE248F4A6D}" destId="{6AF5D496-7529-1948-AAB8-3EE792B11F30}" srcOrd="1" destOrd="0" parTransId="{346C06CD-3823-5543-A43E-259554318CEB}" sibTransId="{7B398DA5-8CB7-B843-BC17-32DAD19053D2}"/>
    <dgm:cxn modelId="{0DA9D86A-4947-904B-B7EF-2021E5AAC0BB}" type="presOf" srcId="{D989AD4F-DC0E-014F-8CB7-541B4A205E2C}" destId="{3651FC0D-C897-D644-BDF3-3C931B135FCA}" srcOrd="0" destOrd="0" presId="urn:microsoft.com/office/officeart/2005/8/layout/hList6"/>
    <dgm:cxn modelId="{A5C46F65-7C13-0C4B-B4FE-4584BBCD579A}" type="presOf" srcId="{EBCBA74F-B482-3D45-8DF5-A26D3CE0E62F}" destId="{82120B40-0879-B640-970A-A82AA0251F54}" srcOrd="0" destOrd="0" presId="urn:microsoft.com/office/officeart/2005/8/layout/hList6"/>
    <dgm:cxn modelId="{A16C48B3-4779-8843-90E6-9712B7C22670}" srcId="{C9A429D4-E5A2-0D4F-9833-71EE248F4A6D}" destId="{EBCBA74F-B482-3D45-8DF5-A26D3CE0E62F}" srcOrd="0" destOrd="0" parTransId="{DE7B26DC-B3FA-A847-9491-F25B5A8CB7AE}" sibTransId="{E2339A57-40CB-F642-8318-9E46B2DB691E}"/>
    <dgm:cxn modelId="{1CA8156D-1F3F-EA4F-B3D9-DEE2B5F38381}" type="presOf" srcId="{42CAB3E1-7617-4A4F-9553-11B0DE3E74B4}" destId="{94786245-6E9E-FA4A-B020-6C8E73296D96}" srcOrd="0" destOrd="0" presId="urn:microsoft.com/office/officeart/2005/8/layout/hList6"/>
    <dgm:cxn modelId="{8C74E93A-9606-6148-9E9E-02166BC398DF}" type="presParOf" srcId="{18F0D16C-29AB-C041-921F-52CB32F8C41F}" destId="{82120B40-0879-B640-970A-A82AA0251F54}" srcOrd="0" destOrd="0" presId="urn:microsoft.com/office/officeart/2005/8/layout/hList6"/>
    <dgm:cxn modelId="{27E254C6-ED25-2A41-AF60-6E446EBCD2A0}" type="presParOf" srcId="{18F0D16C-29AB-C041-921F-52CB32F8C41F}" destId="{77909316-F6D2-384E-8674-2FEEE8234999}" srcOrd="1" destOrd="0" presId="urn:microsoft.com/office/officeart/2005/8/layout/hList6"/>
    <dgm:cxn modelId="{95C823BC-A963-AE45-A142-7B23B396CA16}" type="presParOf" srcId="{18F0D16C-29AB-C041-921F-52CB32F8C41F}" destId="{43BA44ED-C992-CB4B-AB7C-5AE23884F800}" srcOrd="2" destOrd="0" presId="urn:microsoft.com/office/officeart/2005/8/layout/hList6"/>
    <dgm:cxn modelId="{0F394E65-1D42-214A-9908-2EB551B008C4}" type="presParOf" srcId="{18F0D16C-29AB-C041-921F-52CB32F8C41F}" destId="{CE4E87A6-8DEF-7B4E-AD05-7F91568236AC}" srcOrd="3" destOrd="0" presId="urn:microsoft.com/office/officeart/2005/8/layout/hList6"/>
    <dgm:cxn modelId="{0E34AFC4-972B-A840-B1F8-3B129C7EAB98}" type="presParOf" srcId="{18F0D16C-29AB-C041-921F-52CB32F8C41F}" destId="{CD0C68BD-9D84-7048-B5D8-47747E8004FB}" srcOrd="4" destOrd="0" presId="urn:microsoft.com/office/officeart/2005/8/layout/hList6"/>
    <dgm:cxn modelId="{0F8FD2F4-7036-7B41-94E2-0CF527A4930A}" type="presParOf" srcId="{18F0D16C-29AB-C041-921F-52CB32F8C41F}" destId="{4169B360-F065-9748-8FDB-8E32E5CD68A8}" srcOrd="5" destOrd="0" presId="urn:microsoft.com/office/officeart/2005/8/layout/hList6"/>
    <dgm:cxn modelId="{EAA4FB0B-FA6E-C54D-90E0-0446A8A5D359}" type="presParOf" srcId="{18F0D16C-29AB-C041-921F-52CB32F8C41F}" destId="{94786245-6E9E-FA4A-B020-6C8E73296D96}" srcOrd="6" destOrd="0" presId="urn:microsoft.com/office/officeart/2005/8/layout/hList6"/>
    <dgm:cxn modelId="{16EEE8A8-862D-8B43-9CBA-72C6D285C2FD}" type="presParOf" srcId="{18F0D16C-29AB-C041-921F-52CB32F8C41F}" destId="{152DD331-D4CB-F044-BECF-4707AE192418}" srcOrd="7" destOrd="0" presId="urn:microsoft.com/office/officeart/2005/8/layout/hList6"/>
    <dgm:cxn modelId="{B0729CC1-9AC9-264E-94AD-C3D1AF766B4D}" type="presParOf" srcId="{18F0D16C-29AB-C041-921F-52CB32F8C41F}" destId="{3651FC0D-C897-D644-BDF3-3C931B135FCA}" srcOrd="8" destOrd="0" presId="urn:microsoft.com/office/officeart/2005/8/layout/hList6"/>
    <dgm:cxn modelId="{2AF92B75-C3F0-EA4D-AE9E-FE027D82A17D}" type="presParOf" srcId="{18F0D16C-29AB-C041-921F-52CB32F8C41F}" destId="{B89A1443-492D-2B4C-8D73-341B0C53ED06}" srcOrd="9" destOrd="0" presId="urn:microsoft.com/office/officeart/2005/8/layout/hList6"/>
    <dgm:cxn modelId="{20683560-7327-E24C-AAAD-006A4B1769AF}" type="presParOf" srcId="{18F0D16C-29AB-C041-921F-52CB32F8C41F}" destId="{B48EA28B-D6B6-EA48-9148-8C16AFBE9A51}" srcOrd="10" destOrd="0" presId="urn:microsoft.com/office/officeart/2005/8/layout/hList6"/>
    <dgm:cxn modelId="{040F31CC-FF37-B246-A77B-3FB310446634}" type="presParOf" srcId="{18F0D16C-29AB-C041-921F-52CB32F8C41F}" destId="{02E8E7DB-1E3F-6C43-96A7-9C3ED404E697}" srcOrd="11" destOrd="0" presId="urn:microsoft.com/office/officeart/2005/8/layout/hList6"/>
    <dgm:cxn modelId="{4A2D00E5-B6DC-F248-98DA-40D4077E2368}" type="presParOf" srcId="{18F0D16C-29AB-C041-921F-52CB32F8C41F}" destId="{7C65165E-46BD-BC4B-9224-AEB88931DA1C}"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0E2E8-2481-C847-B6B6-0FA53863E2F6}" type="doc">
      <dgm:prSet loTypeId="urn:microsoft.com/office/officeart/2005/8/layout/venn1" loCatId="" qsTypeId="urn:microsoft.com/office/officeart/2005/8/quickstyle/3D2" qsCatId="3D" csTypeId="urn:microsoft.com/office/officeart/2005/8/colors/accent2_2" csCatId="accent2" phldr="1"/>
      <dgm:spPr/>
    </dgm:pt>
    <dgm:pt modelId="{84D7542F-7016-EE41-B8DC-7144C7539D19}">
      <dgm:prSet phldrT="[Text]"/>
      <dgm:spPr/>
      <dgm:t>
        <a:bodyPr/>
        <a:lstStyle/>
        <a:p>
          <a:r>
            <a:rPr lang="en-US" dirty="0" smtClean="0"/>
            <a:t>Accreditation /State Program Approval</a:t>
          </a:r>
          <a:endParaRPr lang="en-US" dirty="0"/>
        </a:p>
      </dgm:t>
    </dgm:pt>
    <dgm:pt modelId="{13E8064E-BDC6-294F-BFA7-71B74855BCCC}" type="parTrans" cxnId="{92361C5D-EDAA-E64D-8DCE-3D416D4B498A}">
      <dgm:prSet/>
      <dgm:spPr/>
      <dgm:t>
        <a:bodyPr/>
        <a:lstStyle/>
        <a:p>
          <a:endParaRPr lang="en-US"/>
        </a:p>
      </dgm:t>
    </dgm:pt>
    <dgm:pt modelId="{F75EC1A1-1972-534E-89BB-AA918632ECF2}" type="sibTrans" cxnId="{92361C5D-EDAA-E64D-8DCE-3D416D4B498A}">
      <dgm:prSet/>
      <dgm:spPr/>
      <dgm:t>
        <a:bodyPr/>
        <a:lstStyle/>
        <a:p>
          <a:endParaRPr lang="en-US"/>
        </a:p>
      </dgm:t>
    </dgm:pt>
    <dgm:pt modelId="{737745AD-33D9-0240-BFFD-40204A6F6E63}">
      <dgm:prSet phldrT="[Text]"/>
      <dgm:spPr/>
      <dgm:t>
        <a:bodyPr/>
        <a:lstStyle/>
        <a:p>
          <a:r>
            <a:rPr lang="en-US" dirty="0" smtClean="0"/>
            <a:t>Program Review &amp; Redesign</a:t>
          </a:r>
          <a:endParaRPr lang="en-US" dirty="0"/>
        </a:p>
      </dgm:t>
    </dgm:pt>
    <dgm:pt modelId="{235578A6-658D-C341-995C-102C11B308E6}" type="parTrans" cxnId="{9107AA6B-0F72-324F-B2F8-C3FD151731D6}">
      <dgm:prSet/>
      <dgm:spPr/>
      <dgm:t>
        <a:bodyPr/>
        <a:lstStyle/>
        <a:p>
          <a:endParaRPr lang="en-US"/>
        </a:p>
      </dgm:t>
    </dgm:pt>
    <dgm:pt modelId="{8CBE3D94-44F4-B540-8E41-4BE95D5A72DF}" type="sibTrans" cxnId="{9107AA6B-0F72-324F-B2F8-C3FD151731D6}">
      <dgm:prSet/>
      <dgm:spPr/>
      <dgm:t>
        <a:bodyPr/>
        <a:lstStyle/>
        <a:p>
          <a:endParaRPr lang="en-US"/>
        </a:p>
      </dgm:t>
    </dgm:pt>
    <dgm:pt modelId="{C614C717-80F6-0241-9A39-E2F22ED7002A}">
      <dgm:prSet phldrT="[Text]"/>
      <dgm:spPr/>
      <dgm:t>
        <a:bodyPr/>
        <a:lstStyle/>
        <a:p>
          <a:r>
            <a:rPr lang="en-US" dirty="0" smtClean="0"/>
            <a:t>Licensure</a:t>
          </a:r>
          <a:endParaRPr lang="en-US" dirty="0"/>
        </a:p>
      </dgm:t>
    </dgm:pt>
    <dgm:pt modelId="{04CADA3E-A8D3-AA4C-BBE3-956E066B1E71}" type="parTrans" cxnId="{9D8DB5A7-BBF8-7748-941C-AA983751B8B7}">
      <dgm:prSet/>
      <dgm:spPr/>
      <dgm:t>
        <a:bodyPr/>
        <a:lstStyle/>
        <a:p>
          <a:endParaRPr lang="en-US"/>
        </a:p>
      </dgm:t>
    </dgm:pt>
    <dgm:pt modelId="{183F5E93-B1BA-A749-B4E7-6386A4EAB26C}" type="sibTrans" cxnId="{9D8DB5A7-BBF8-7748-941C-AA983751B8B7}">
      <dgm:prSet/>
      <dgm:spPr/>
      <dgm:t>
        <a:bodyPr/>
        <a:lstStyle/>
        <a:p>
          <a:endParaRPr lang="en-US"/>
        </a:p>
      </dgm:t>
    </dgm:pt>
    <dgm:pt modelId="{EE319EDE-3B4E-5B47-866B-E7EF3230CB40}" type="pres">
      <dgm:prSet presAssocID="{4880E2E8-2481-C847-B6B6-0FA53863E2F6}" presName="compositeShape" presStyleCnt="0">
        <dgm:presLayoutVars>
          <dgm:chMax val="7"/>
          <dgm:dir/>
          <dgm:resizeHandles val="exact"/>
        </dgm:presLayoutVars>
      </dgm:prSet>
      <dgm:spPr/>
    </dgm:pt>
    <dgm:pt modelId="{E47034C3-D375-9F44-ABEC-44F6D7C460BB}" type="pres">
      <dgm:prSet presAssocID="{84D7542F-7016-EE41-B8DC-7144C7539D19}" presName="circ1" presStyleLbl="vennNode1" presStyleIdx="0" presStyleCnt="3" custLinFactNeighborX="-13239" custLinFactNeighborY="-2083"/>
      <dgm:spPr/>
      <dgm:t>
        <a:bodyPr/>
        <a:lstStyle/>
        <a:p>
          <a:endParaRPr lang="en-US"/>
        </a:p>
      </dgm:t>
    </dgm:pt>
    <dgm:pt modelId="{79BA3773-1002-BF49-8927-CC624CECB14E}" type="pres">
      <dgm:prSet presAssocID="{84D7542F-7016-EE41-B8DC-7144C7539D19}" presName="circ1Tx" presStyleLbl="revTx" presStyleIdx="0" presStyleCnt="0">
        <dgm:presLayoutVars>
          <dgm:chMax val="0"/>
          <dgm:chPref val="0"/>
          <dgm:bulletEnabled val="1"/>
        </dgm:presLayoutVars>
      </dgm:prSet>
      <dgm:spPr/>
      <dgm:t>
        <a:bodyPr/>
        <a:lstStyle/>
        <a:p>
          <a:endParaRPr lang="en-US"/>
        </a:p>
      </dgm:t>
    </dgm:pt>
    <dgm:pt modelId="{F9B68179-0A31-4445-ABC9-6083C3AD6682}" type="pres">
      <dgm:prSet presAssocID="{737745AD-33D9-0240-BFFD-40204A6F6E63}" presName="circ2" presStyleLbl="vennNode1" presStyleIdx="1" presStyleCnt="3" custLinFactNeighborX="-14779" custLinFactNeighborY="-2500"/>
      <dgm:spPr/>
      <dgm:t>
        <a:bodyPr/>
        <a:lstStyle/>
        <a:p>
          <a:endParaRPr lang="en-US"/>
        </a:p>
      </dgm:t>
    </dgm:pt>
    <dgm:pt modelId="{34995C26-EC70-C841-A9C4-50C43E4A1DB4}" type="pres">
      <dgm:prSet presAssocID="{737745AD-33D9-0240-BFFD-40204A6F6E63}" presName="circ2Tx" presStyleLbl="revTx" presStyleIdx="0" presStyleCnt="0">
        <dgm:presLayoutVars>
          <dgm:chMax val="0"/>
          <dgm:chPref val="0"/>
          <dgm:bulletEnabled val="1"/>
        </dgm:presLayoutVars>
      </dgm:prSet>
      <dgm:spPr/>
      <dgm:t>
        <a:bodyPr/>
        <a:lstStyle/>
        <a:p>
          <a:endParaRPr lang="en-US"/>
        </a:p>
      </dgm:t>
    </dgm:pt>
    <dgm:pt modelId="{578E72E7-2173-FB4C-996F-A885D68673B1}" type="pres">
      <dgm:prSet presAssocID="{C614C717-80F6-0241-9A39-E2F22ED7002A}" presName="circ3" presStyleLbl="vennNode1" presStyleIdx="2" presStyleCnt="3" custLinFactNeighborX="-10571" custLinFactNeighborY="-1478"/>
      <dgm:spPr/>
      <dgm:t>
        <a:bodyPr/>
        <a:lstStyle/>
        <a:p>
          <a:endParaRPr lang="en-US"/>
        </a:p>
      </dgm:t>
    </dgm:pt>
    <dgm:pt modelId="{67A48B3E-C9D2-2644-822D-A9401A63CCED}" type="pres">
      <dgm:prSet presAssocID="{C614C717-80F6-0241-9A39-E2F22ED7002A}" presName="circ3Tx" presStyleLbl="revTx" presStyleIdx="0" presStyleCnt="0">
        <dgm:presLayoutVars>
          <dgm:chMax val="0"/>
          <dgm:chPref val="0"/>
          <dgm:bulletEnabled val="1"/>
        </dgm:presLayoutVars>
      </dgm:prSet>
      <dgm:spPr/>
      <dgm:t>
        <a:bodyPr/>
        <a:lstStyle/>
        <a:p>
          <a:endParaRPr lang="en-US"/>
        </a:p>
      </dgm:t>
    </dgm:pt>
  </dgm:ptLst>
  <dgm:cxnLst>
    <dgm:cxn modelId="{468054AF-0474-ED49-9F73-1A32CF28BD4F}" type="presOf" srcId="{84D7542F-7016-EE41-B8DC-7144C7539D19}" destId="{79BA3773-1002-BF49-8927-CC624CECB14E}" srcOrd="1" destOrd="0" presId="urn:microsoft.com/office/officeart/2005/8/layout/venn1"/>
    <dgm:cxn modelId="{9107AA6B-0F72-324F-B2F8-C3FD151731D6}" srcId="{4880E2E8-2481-C847-B6B6-0FA53863E2F6}" destId="{737745AD-33D9-0240-BFFD-40204A6F6E63}" srcOrd="1" destOrd="0" parTransId="{235578A6-658D-C341-995C-102C11B308E6}" sibTransId="{8CBE3D94-44F4-B540-8E41-4BE95D5A72DF}"/>
    <dgm:cxn modelId="{9D8DB5A7-BBF8-7748-941C-AA983751B8B7}" srcId="{4880E2E8-2481-C847-B6B6-0FA53863E2F6}" destId="{C614C717-80F6-0241-9A39-E2F22ED7002A}" srcOrd="2" destOrd="0" parTransId="{04CADA3E-A8D3-AA4C-BBE3-956E066B1E71}" sibTransId="{183F5E93-B1BA-A749-B4E7-6386A4EAB26C}"/>
    <dgm:cxn modelId="{88EBBFF5-F564-5445-9673-13D1777B2C8A}" type="presOf" srcId="{4880E2E8-2481-C847-B6B6-0FA53863E2F6}" destId="{EE319EDE-3B4E-5B47-866B-E7EF3230CB40}" srcOrd="0" destOrd="0" presId="urn:microsoft.com/office/officeart/2005/8/layout/venn1"/>
    <dgm:cxn modelId="{7BA42BB6-EAD2-044F-BF31-0F3DFFB322A0}" type="presOf" srcId="{84D7542F-7016-EE41-B8DC-7144C7539D19}" destId="{E47034C3-D375-9F44-ABEC-44F6D7C460BB}" srcOrd="0" destOrd="0" presId="urn:microsoft.com/office/officeart/2005/8/layout/venn1"/>
    <dgm:cxn modelId="{6C64403D-ED06-324B-9935-0721EB00FE0F}" type="presOf" srcId="{737745AD-33D9-0240-BFFD-40204A6F6E63}" destId="{34995C26-EC70-C841-A9C4-50C43E4A1DB4}" srcOrd="1" destOrd="0" presId="urn:microsoft.com/office/officeart/2005/8/layout/venn1"/>
    <dgm:cxn modelId="{77F412AA-E8EB-D247-994B-8E12250B4045}" type="presOf" srcId="{C614C717-80F6-0241-9A39-E2F22ED7002A}" destId="{578E72E7-2173-FB4C-996F-A885D68673B1}" srcOrd="0" destOrd="0" presId="urn:microsoft.com/office/officeart/2005/8/layout/venn1"/>
    <dgm:cxn modelId="{D1D89D21-5EF4-FF48-B288-2B8FD34A8806}" type="presOf" srcId="{C614C717-80F6-0241-9A39-E2F22ED7002A}" destId="{67A48B3E-C9D2-2644-822D-A9401A63CCED}" srcOrd="1" destOrd="0" presId="urn:microsoft.com/office/officeart/2005/8/layout/venn1"/>
    <dgm:cxn modelId="{F24271A5-3C35-1E4D-AE13-DAC4578B2916}" type="presOf" srcId="{737745AD-33D9-0240-BFFD-40204A6F6E63}" destId="{F9B68179-0A31-4445-ABC9-6083C3AD6682}" srcOrd="0" destOrd="0" presId="urn:microsoft.com/office/officeart/2005/8/layout/venn1"/>
    <dgm:cxn modelId="{92361C5D-EDAA-E64D-8DCE-3D416D4B498A}" srcId="{4880E2E8-2481-C847-B6B6-0FA53863E2F6}" destId="{84D7542F-7016-EE41-B8DC-7144C7539D19}" srcOrd="0" destOrd="0" parTransId="{13E8064E-BDC6-294F-BFA7-71B74855BCCC}" sibTransId="{F75EC1A1-1972-534E-89BB-AA918632ECF2}"/>
    <dgm:cxn modelId="{0AD6202D-0C66-984C-9DC3-50443E70223B}" type="presParOf" srcId="{EE319EDE-3B4E-5B47-866B-E7EF3230CB40}" destId="{E47034C3-D375-9F44-ABEC-44F6D7C460BB}" srcOrd="0" destOrd="0" presId="urn:microsoft.com/office/officeart/2005/8/layout/venn1"/>
    <dgm:cxn modelId="{A255F358-844A-654C-82B8-D2FDAF3CB3BF}" type="presParOf" srcId="{EE319EDE-3B4E-5B47-866B-E7EF3230CB40}" destId="{79BA3773-1002-BF49-8927-CC624CECB14E}" srcOrd="1" destOrd="0" presId="urn:microsoft.com/office/officeart/2005/8/layout/venn1"/>
    <dgm:cxn modelId="{EF9D2F0C-1CE5-2049-9BE4-B42D8379942C}" type="presParOf" srcId="{EE319EDE-3B4E-5B47-866B-E7EF3230CB40}" destId="{F9B68179-0A31-4445-ABC9-6083C3AD6682}" srcOrd="2" destOrd="0" presId="urn:microsoft.com/office/officeart/2005/8/layout/venn1"/>
    <dgm:cxn modelId="{CB23FF8B-45A6-9645-9954-C93CE24FBB4C}" type="presParOf" srcId="{EE319EDE-3B4E-5B47-866B-E7EF3230CB40}" destId="{34995C26-EC70-C841-A9C4-50C43E4A1DB4}" srcOrd="3" destOrd="0" presId="urn:microsoft.com/office/officeart/2005/8/layout/venn1"/>
    <dgm:cxn modelId="{2D0B4FC3-ABAF-1C42-A909-1F96CE408E42}" type="presParOf" srcId="{EE319EDE-3B4E-5B47-866B-E7EF3230CB40}" destId="{578E72E7-2173-FB4C-996F-A885D68673B1}" srcOrd="4" destOrd="0" presId="urn:microsoft.com/office/officeart/2005/8/layout/venn1"/>
    <dgm:cxn modelId="{969AA538-44D8-674E-8CFA-ED003A26C64F}" type="presParOf" srcId="{EE319EDE-3B4E-5B47-866B-E7EF3230CB40}" destId="{67A48B3E-C9D2-2644-822D-A9401A63CC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BD2984-4688-BD47-AAA8-CFF22611C21E}" type="doc">
      <dgm:prSet loTypeId="urn:microsoft.com/office/officeart/2009/layout/ReverseList" loCatId="" qsTypeId="urn:microsoft.com/office/officeart/2005/8/quickstyle/simple4" qsCatId="simple" csTypeId="urn:microsoft.com/office/officeart/2005/8/colors/accent0_3" csCatId="mainScheme" phldr="1"/>
      <dgm:spPr/>
    </dgm:pt>
    <dgm:pt modelId="{5207D19C-F4EB-1140-A37A-E72A2DA9AE58}">
      <dgm:prSet phldrT="[Text]" custT="1"/>
      <dgm:spPr/>
      <dgm:t>
        <a:bodyPr/>
        <a:lstStyle/>
        <a:p>
          <a:pPr algn="r"/>
          <a:endParaRPr lang="en-US" sz="3200" dirty="0" smtClean="0"/>
        </a:p>
        <a:p>
          <a:pPr algn="r"/>
          <a:r>
            <a:rPr lang="en-US" sz="3200" dirty="0" smtClean="0"/>
            <a:t>Adopting Standards</a:t>
          </a:r>
          <a:endParaRPr lang="en-US" sz="3200" dirty="0"/>
        </a:p>
      </dgm:t>
    </dgm:pt>
    <dgm:pt modelId="{192096CC-1E23-964F-AA1F-EAB32E9899E3}" type="parTrans" cxnId="{DAF92A5F-1DD1-8D4E-8D9B-205B2C8461B9}">
      <dgm:prSet/>
      <dgm:spPr/>
      <dgm:t>
        <a:bodyPr/>
        <a:lstStyle/>
        <a:p>
          <a:endParaRPr lang="en-US"/>
        </a:p>
      </dgm:t>
    </dgm:pt>
    <dgm:pt modelId="{C4B8CF6D-D276-DD4A-8541-EFDC4E04C711}" type="sibTrans" cxnId="{DAF92A5F-1DD1-8D4E-8D9B-205B2C8461B9}">
      <dgm:prSet/>
      <dgm:spPr/>
      <dgm:t>
        <a:bodyPr/>
        <a:lstStyle/>
        <a:p>
          <a:endParaRPr lang="en-US"/>
        </a:p>
      </dgm:t>
    </dgm:pt>
    <dgm:pt modelId="{136E62B3-6955-5946-BFD1-63C31D065DC1}">
      <dgm:prSet phldrT="[Text]" custT="1"/>
      <dgm:spPr/>
      <dgm:t>
        <a:bodyPr/>
        <a:lstStyle/>
        <a:p>
          <a:endParaRPr lang="en-US" sz="3200" smtClean="0"/>
        </a:p>
        <a:p>
          <a:r>
            <a:rPr lang="en-US" sz="3200" smtClean="0"/>
            <a:t>Thoughtfully Putting Standards to Work</a:t>
          </a:r>
          <a:endParaRPr lang="en-US" sz="3200" dirty="0"/>
        </a:p>
      </dgm:t>
    </dgm:pt>
    <dgm:pt modelId="{CB845990-468C-E248-9217-CF0571E4CCA5}" type="parTrans" cxnId="{68A0A2AA-60D3-4A4D-8C48-8D78CC5E3ECF}">
      <dgm:prSet/>
      <dgm:spPr/>
      <dgm:t>
        <a:bodyPr/>
        <a:lstStyle/>
        <a:p>
          <a:endParaRPr lang="en-US"/>
        </a:p>
      </dgm:t>
    </dgm:pt>
    <dgm:pt modelId="{0057C4CF-A507-9247-B4C7-DC814D495182}" type="sibTrans" cxnId="{68A0A2AA-60D3-4A4D-8C48-8D78CC5E3ECF}">
      <dgm:prSet/>
      <dgm:spPr/>
      <dgm:t>
        <a:bodyPr/>
        <a:lstStyle/>
        <a:p>
          <a:endParaRPr lang="en-US"/>
        </a:p>
      </dgm:t>
    </dgm:pt>
    <dgm:pt modelId="{9105FFDB-2564-A34C-A629-5B8DAFD550F5}">
      <dgm:prSet phldrT="[Text]" phldr="1"/>
      <dgm:spPr/>
      <dgm:t>
        <a:bodyPr/>
        <a:lstStyle/>
        <a:p>
          <a:endParaRPr lang="en-US" dirty="0"/>
        </a:p>
      </dgm:t>
    </dgm:pt>
    <dgm:pt modelId="{D6AA98E0-EDEC-984F-AB52-4489A2197501}" type="parTrans" cxnId="{38005891-6ADD-4048-BC5C-EF204CE24897}">
      <dgm:prSet/>
      <dgm:spPr/>
      <dgm:t>
        <a:bodyPr/>
        <a:lstStyle/>
        <a:p>
          <a:endParaRPr lang="en-US"/>
        </a:p>
      </dgm:t>
    </dgm:pt>
    <dgm:pt modelId="{CE794C22-DCC2-3B4D-8FFB-2239B24B6D13}" type="sibTrans" cxnId="{38005891-6ADD-4048-BC5C-EF204CE24897}">
      <dgm:prSet/>
      <dgm:spPr/>
      <dgm:t>
        <a:bodyPr/>
        <a:lstStyle/>
        <a:p>
          <a:endParaRPr lang="en-US"/>
        </a:p>
      </dgm:t>
    </dgm:pt>
    <dgm:pt modelId="{8C9D1420-0CB8-5249-917F-5AEC20E65801}" type="pres">
      <dgm:prSet presAssocID="{3EBD2984-4688-BD47-AAA8-CFF22611C21E}" presName="Name0" presStyleCnt="0">
        <dgm:presLayoutVars>
          <dgm:chMax val="2"/>
          <dgm:chPref val="2"/>
          <dgm:animLvl val="lvl"/>
        </dgm:presLayoutVars>
      </dgm:prSet>
      <dgm:spPr/>
    </dgm:pt>
    <dgm:pt modelId="{30531294-69D9-7F42-9761-7F53077DE47D}" type="pres">
      <dgm:prSet presAssocID="{3EBD2984-4688-BD47-AAA8-CFF22611C21E}" presName="LeftText" presStyleLbl="revTx" presStyleIdx="0" presStyleCnt="0">
        <dgm:presLayoutVars>
          <dgm:bulletEnabled val="1"/>
        </dgm:presLayoutVars>
      </dgm:prSet>
      <dgm:spPr/>
      <dgm:t>
        <a:bodyPr/>
        <a:lstStyle/>
        <a:p>
          <a:endParaRPr lang="en-US"/>
        </a:p>
      </dgm:t>
    </dgm:pt>
    <dgm:pt modelId="{ABBF8E0D-C943-EC42-8906-FEB3DBB38A3D}" type="pres">
      <dgm:prSet presAssocID="{3EBD2984-4688-BD47-AAA8-CFF22611C21E}" presName="LeftNode" presStyleLbl="bgImgPlace1" presStyleIdx="0" presStyleCnt="2" custScaleX="137982" custLinFactNeighborX="-15360">
        <dgm:presLayoutVars>
          <dgm:chMax val="2"/>
          <dgm:chPref val="2"/>
        </dgm:presLayoutVars>
      </dgm:prSet>
      <dgm:spPr/>
      <dgm:t>
        <a:bodyPr/>
        <a:lstStyle/>
        <a:p>
          <a:endParaRPr lang="en-US"/>
        </a:p>
      </dgm:t>
    </dgm:pt>
    <dgm:pt modelId="{7FF88AB2-7BA8-E04E-9E6A-62CF057D9A0D}" type="pres">
      <dgm:prSet presAssocID="{3EBD2984-4688-BD47-AAA8-CFF22611C21E}" presName="RightText" presStyleLbl="revTx" presStyleIdx="0" presStyleCnt="0">
        <dgm:presLayoutVars>
          <dgm:bulletEnabled val="1"/>
        </dgm:presLayoutVars>
      </dgm:prSet>
      <dgm:spPr/>
      <dgm:t>
        <a:bodyPr/>
        <a:lstStyle/>
        <a:p>
          <a:endParaRPr lang="en-US"/>
        </a:p>
      </dgm:t>
    </dgm:pt>
    <dgm:pt modelId="{F410F700-C375-B449-B4BE-FF421D3B4672}" type="pres">
      <dgm:prSet presAssocID="{3EBD2984-4688-BD47-AAA8-CFF22611C21E}" presName="RightNode" presStyleLbl="bgImgPlace1" presStyleIdx="1" presStyleCnt="2" custScaleX="134018" custLinFactNeighborX="14977" custLinFactNeighborY="379">
        <dgm:presLayoutVars>
          <dgm:chMax val="0"/>
          <dgm:chPref val="0"/>
        </dgm:presLayoutVars>
      </dgm:prSet>
      <dgm:spPr/>
      <dgm:t>
        <a:bodyPr/>
        <a:lstStyle/>
        <a:p>
          <a:endParaRPr lang="en-US"/>
        </a:p>
      </dgm:t>
    </dgm:pt>
    <dgm:pt modelId="{F59AAE24-C43D-5B49-A89A-47950179FA10}" type="pres">
      <dgm:prSet presAssocID="{3EBD2984-4688-BD47-AAA8-CFF22611C21E}" presName="TopArrow" presStyleLbl="node1" presStyleIdx="0" presStyleCnt="2"/>
      <dgm:spPr/>
    </dgm:pt>
    <dgm:pt modelId="{79BC3F2A-6E08-3048-B81E-60B0BED7A8D0}" type="pres">
      <dgm:prSet presAssocID="{3EBD2984-4688-BD47-AAA8-CFF22611C21E}" presName="BottomArrow" presStyleLbl="node1" presStyleIdx="1" presStyleCnt="2"/>
      <dgm:spPr/>
    </dgm:pt>
  </dgm:ptLst>
  <dgm:cxnLst>
    <dgm:cxn modelId="{DAF92A5F-1DD1-8D4E-8D9B-205B2C8461B9}" srcId="{3EBD2984-4688-BD47-AAA8-CFF22611C21E}" destId="{5207D19C-F4EB-1140-A37A-E72A2DA9AE58}" srcOrd="0" destOrd="0" parTransId="{192096CC-1E23-964F-AA1F-EAB32E9899E3}" sibTransId="{C4B8CF6D-D276-DD4A-8541-EFDC4E04C711}"/>
    <dgm:cxn modelId="{38005891-6ADD-4048-BC5C-EF204CE24897}" srcId="{3EBD2984-4688-BD47-AAA8-CFF22611C21E}" destId="{9105FFDB-2564-A34C-A629-5B8DAFD550F5}" srcOrd="2" destOrd="0" parTransId="{D6AA98E0-EDEC-984F-AB52-4489A2197501}" sibTransId="{CE794C22-DCC2-3B4D-8FFB-2239B24B6D13}"/>
    <dgm:cxn modelId="{20BC77C7-59AC-5447-9A2F-2A1B91ABC2C4}" type="presOf" srcId="{3EBD2984-4688-BD47-AAA8-CFF22611C21E}" destId="{8C9D1420-0CB8-5249-917F-5AEC20E65801}" srcOrd="0" destOrd="0" presId="urn:microsoft.com/office/officeart/2009/layout/ReverseList"/>
    <dgm:cxn modelId="{4FE9297C-4C1C-0C41-9D2D-EBC6BFBE2718}" type="presOf" srcId="{5207D19C-F4EB-1140-A37A-E72A2DA9AE58}" destId="{30531294-69D9-7F42-9761-7F53077DE47D}" srcOrd="0" destOrd="0" presId="urn:microsoft.com/office/officeart/2009/layout/ReverseList"/>
    <dgm:cxn modelId="{68A0A2AA-60D3-4A4D-8C48-8D78CC5E3ECF}" srcId="{3EBD2984-4688-BD47-AAA8-CFF22611C21E}" destId="{136E62B3-6955-5946-BFD1-63C31D065DC1}" srcOrd="1" destOrd="0" parTransId="{CB845990-468C-E248-9217-CF0571E4CCA5}" sibTransId="{0057C4CF-A507-9247-B4C7-DC814D495182}"/>
    <dgm:cxn modelId="{8C8642EA-300C-6948-8658-A35C397A519E}" type="presOf" srcId="{5207D19C-F4EB-1140-A37A-E72A2DA9AE58}" destId="{ABBF8E0D-C943-EC42-8906-FEB3DBB38A3D}" srcOrd="1" destOrd="0" presId="urn:microsoft.com/office/officeart/2009/layout/ReverseList"/>
    <dgm:cxn modelId="{3328CE33-E702-3F4A-B968-A4241BB40708}" type="presOf" srcId="{136E62B3-6955-5946-BFD1-63C31D065DC1}" destId="{7FF88AB2-7BA8-E04E-9E6A-62CF057D9A0D}" srcOrd="0" destOrd="0" presId="urn:microsoft.com/office/officeart/2009/layout/ReverseList"/>
    <dgm:cxn modelId="{D9D03AE8-DFAD-434D-A1C5-E7189EF32DE5}" type="presOf" srcId="{136E62B3-6955-5946-BFD1-63C31D065DC1}" destId="{F410F700-C375-B449-B4BE-FF421D3B4672}" srcOrd="1" destOrd="0" presId="urn:microsoft.com/office/officeart/2009/layout/ReverseList"/>
    <dgm:cxn modelId="{2CA128B6-9890-E84F-A99C-6EE1D97FE49F}" type="presParOf" srcId="{8C9D1420-0CB8-5249-917F-5AEC20E65801}" destId="{30531294-69D9-7F42-9761-7F53077DE47D}" srcOrd="0" destOrd="0" presId="urn:microsoft.com/office/officeart/2009/layout/ReverseList"/>
    <dgm:cxn modelId="{10222026-3BAC-4B4D-9746-29407B58270C}" type="presParOf" srcId="{8C9D1420-0CB8-5249-917F-5AEC20E65801}" destId="{ABBF8E0D-C943-EC42-8906-FEB3DBB38A3D}" srcOrd="1" destOrd="0" presId="urn:microsoft.com/office/officeart/2009/layout/ReverseList"/>
    <dgm:cxn modelId="{F6DC0B03-7D3A-3247-BD28-04AC970793E8}" type="presParOf" srcId="{8C9D1420-0CB8-5249-917F-5AEC20E65801}" destId="{7FF88AB2-7BA8-E04E-9E6A-62CF057D9A0D}" srcOrd="2" destOrd="0" presId="urn:microsoft.com/office/officeart/2009/layout/ReverseList"/>
    <dgm:cxn modelId="{8F679ABD-05AF-8D4F-A921-337335889904}" type="presParOf" srcId="{8C9D1420-0CB8-5249-917F-5AEC20E65801}" destId="{F410F700-C375-B449-B4BE-FF421D3B4672}" srcOrd="3" destOrd="0" presId="urn:microsoft.com/office/officeart/2009/layout/ReverseList"/>
    <dgm:cxn modelId="{D2DE301B-2B8E-0844-AE2B-DB2815F18217}" type="presParOf" srcId="{8C9D1420-0CB8-5249-917F-5AEC20E65801}" destId="{F59AAE24-C43D-5B49-A89A-47950179FA10}" srcOrd="4" destOrd="0" presId="urn:microsoft.com/office/officeart/2009/layout/ReverseList"/>
    <dgm:cxn modelId="{2A0AC0E9-D592-7B4C-9A7C-3E32DE0B24A2}" type="presParOf" srcId="{8C9D1420-0CB8-5249-917F-5AEC20E65801}" destId="{79BC3F2A-6E08-3048-B81E-60B0BED7A8D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8E5335-7B8A-4B43-A855-38C4C9CE53C4}" type="doc">
      <dgm:prSet loTypeId="urn:microsoft.com/office/officeart/2005/8/layout/equation2" loCatId="" qsTypeId="urn:microsoft.com/office/officeart/2005/8/quickstyle/3D3" qsCatId="3D" csTypeId="urn:microsoft.com/office/officeart/2005/8/colors/accent2_5" csCatId="accent2" phldr="1"/>
      <dgm:spPr/>
      <dgm:t>
        <a:bodyPr/>
        <a:lstStyle/>
        <a:p>
          <a:endParaRPr lang="en-US"/>
        </a:p>
      </dgm:t>
    </dgm:pt>
    <dgm:pt modelId="{EDAF0D3E-D98A-4D47-97A5-8D42E4738021}">
      <dgm:prSet phldrT="[Text]"/>
      <dgm:spPr>
        <a:solidFill>
          <a:srgbClr val="2E56A4">
            <a:alpha val="90000"/>
          </a:srgbClr>
        </a:solidFill>
      </dgm:spPr>
      <dgm:t>
        <a:bodyPr/>
        <a:lstStyle/>
        <a:p>
          <a:r>
            <a:rPr lang="en-US" dirty="0" smtClean="0">
              <a:solidFill>
                <a:srgbClr val="333333"/>
              </a:solidFill>
            </a:rPr>
            <a:t>State Levers</a:t>
          </a:r>
          <a:endParaRPr lang="en-US" dirty="0">
            <a:solidFill>
              <a:srgbClr val="333333"/>
            </a:solidFill>
          </a:endParaRPr>
        </a:p>
      </dgm:t>
    </dgm:pt>
    <dgm:pt modelId="{A6C14C7E-5CD6-2743-91CB-71535FBB9C1F}" type="parTrans" cxnId="{F0EE3865-605E-AC45-A7B7-2BA884DDD0A2}">
      <dgm:prSet/>
      <dgm:spPr/>
      <dgm:t>
        <a:bodyPr/>
        <a:lstStyle/>
        <a:p>
          <a:endParaRPr lang="en-US"/>
        </a:p>
      </dgm:t>
    </dgm:pt>
    <dgm:pt modelId="{936E9F50-7ED9-9C40-8A07-B2368D9B4DCB}" type="sibTrans" cxnId="{F0EE3865-605E-AC45-A7B7-2BA884DDD0A2}">
      <dgm:prSet/>
      <dgm:spPr/>
      <dgm:t>
        <a:bodyPr/>
        <a:lstStyle/>
        <a:p>
          <a:endParaRPr lang="en-US"/>
        </a:p>
      </dgm:t>
    </dgm:pt>
    <dgm:pt modelId="{F3C14253-10CE-9A48-AD0D-B575E85566D6}">
      <dgm:prSet phldrT="[Text]"/>
      <dgm:spPr>
        <a:solidFill>
          <a:srgbClr val="2E56A4">
            <a:alpha val="70000"/>
          </a:srgbClr>
        </a:solidFill>
      </dgm:spPr>
      <dgm:t>
        <a:bodyPr/>
        <a:lstStyle/>
        <a:p>
          <a:r>
            <a:rPr lang="en-US" dirty="0" smtClean="0">
              <a:solidFill>
                <a:srgbClr val="333333"/>
              </a:solidFill>
            </a:rPr>
            <a:t>Program Levers</a:t>
          </a:r>
          <a:endParaRPr lang="en-US" dirty="0">
            <a:solidFill>
              <a:srgbClr val="333333"/>
            </a:solidFill>
          </a:endParaRPr>
        </a:p>
      </dgm:t>
    </dgm:pt>
    <dgm:pt modelId="{1EE16C79-2344-8541-A1EC-D2F23CE682CA}" type="parTrans" cxnId="{70BAF5F1-ABA4-1544-9ABD-99D943AF4FE3}">
      <dgm:prSet/>
      <dgm:spPr/>
      <dgm:t>
        <a:bodyPr/>
        <a:lstStyle/>
        <a:p>
          <a:endParaRPr lang="en-US"/>
        </a:p>
      </dgm:t>
    </dgm:pt>
    <dgm:pt modelId="{5C233B05-A91F-A740-BC7A-DA3299833BF5}" type="sibTrans" cxnId="{70BAF5F1-ABA4-1544-9ABD-99D943AF4FE3}">
      <dgm:prSet/>
      <dgm:spPr/>
      <dgm:t>
        <a:bodyPr/>
        <a:lstStyle/>
        <a:p>
          <a:endParaRPr lang="en-US"/>
        </a:p>
      </dgm:t>
    </dgm:pt>
    <dgm:pt modelId="{E8D43C02-1267-754B-866B-82689079BA3E}">
      <dgm:prSet phldrT="[Text]"/>
      <dgm:spPr>
        <a:solidFill>
          <a:srgbClr val="2E56A4">
            <a:alpha val="90000"/>
          </a:srgbClr>
        </a:solidFill>
      </dgm:spPr>
      <dgm:t>
        <a:bodyPr/>
        <a:lstStyle/>
        <a:p>
          <a:r>
            <a:rPr lang="en-US" dirty="0" smtClean="0">
              <a:solidFill>
                <a:srgbClr val="333333"/>
              </a:solidFill>
            </a:rPr>
            <a:t>Professional Levers</a:t>
          </a:r>
          <a:endParaRPr lang="en-US" dirty="0">
            <a:solidFill>
              <a:srgbClr val="333333"/>
            </a:solidFill>
          </a:endParaRPr>
        </a:p>
      </dgm:t>
    </dgm:pt>
    <dgm:pt modelId="{76CB741F-3565-F74A-8F06-DF7E8D0C5CBE}" type="parTrans" cxnId="{5DB10D24-8FFC-F248-AA29-F5C0DE98C590}">
      <dgm:prSet/>
      <dgm:spPr/>
      <dgm:t>
        <a:bodyPr/>
        <a:lstStyle/>
        <a:p>
          <a:endParaRPr lang="en-US"/>
        </a:p>
      </dgm:t>
    </dgm:pt>
    <dgm:pt modelId="{8A6FC4EE-6E91-C140-815B-CB428B8C33FB}" type="sibTrans" cxnId="{5DB10D24-8FFC-F248-AA29-F5C0DE98C590}">
      <dgm:prSet/>
      <dgm:spPr/>
      <dgm:t>
        <a:bodyPr/>
        <a:lstStyle/>
        <a:p>
          <a:endParaRPr lang="en-US"/>
        </a:p>
      </dgm:t>
    </dgm:pt>
    <dgm:pt modelId="{897BD0A3-86EC-5D4B-B9ED-98A9E1C32259}">
      <dgm:prSet phldrT="[Text]"/>
      <dgm:spPr>
        <a:solidFill>
          <a:srgbClr val="2E56A4">
            <a:alpha val="70000"/>
          </a:srgbClr>
        </a:solidFill>
      </dgm:spPr>
      <dgm:t>
        <a:bodyPr/>
        <a:lstStyle/>
        <a:p>
          <a:r>
            <a:rPr lang="en-US" dirty="0" smtClean="0">
              <a:solidFill>
                <a:srgbClr val="333333"/>
              </a:solidFill>
            </a:rPr>
            <a:t>Quality Preparation</a:t>
          </a:r>
          <a:endParaRPr lang="en-US" dirty="0">
            <a:solidFill>
              <a:srgbClr val="333333"/>
            </a:solidFill>
          </a:endParaRPr>
        </a:p>
      </dgm:t>
    </dgm:pt>
    <dgm:pt modelId="{B9E818F9-BB89-1F40-AF47-6D857237AAD0}" type="parTrans" cxnId="{148B2FE1-6D02-534E-A62E-F55C34FED056}">
      <dgm:prSet/>
      <dgm:spPr/>
    </dgm:pt>
    <dgm:pt modelId="{D3425446-E0A2-8E41-BDDC-028E9D194226}" type="sibTrans" cxnId="{148B2FE1-6D02-534E-A62E-F55C34FED056}">
      <dgm:prSet/>
      <dgm:spPr/>
    </dgm:pt>
    <dgm:pt modelId="{9F489E01-D7DE-0D41-AB00-1AF8B330F8E1}" type="pres">
      <dgm:prSet presAssocID="{9E8E5335-7B8A-4B43-A855-38C4C9CE53C4}" presName="Name0" presStyleCnt="0">
        <dgm:presLayoutVars>
          <dgm:dir/>
          <dgm:resizeHandles val="exact"/>
        </dgm:presLayoutVars>
      </dgm:prSet>
      <dgm:spPr/>
      <dgm:t>
        <a:bodyPr/>
        <a:lstStyle/>
        <a:p>
          <a:endParaRPr lang="en-US"/>
        </a:p>
      </dgm:t>
    </dgm:pt>
    <dgm:pt modelId="{12BD75B8-1BD8-DF44-B82E-FA2627B29D41}" type="pres">
      <dgm:prSet presAssocID="{9E8E5335-7B8A-4B43-A855-38C4C9CE53C4}" presName="vNodes" presStyleCnt="0"/>
      <dgm:spPr/>
    </dgm:pt>
    <dgm:pt modelId="{2433584E-C321-C64F-8646-408DD8E83490}" type="pres">
      <dgm:prSet presAssocID="{EDAF0D3E-D98A-4D47-97A5-8D42E4738021}" presName="node" presStyleLbl="node1" presStyleIdx="0" presStyleCnt="4">
        <dgm:presLayoutVars>
          <dgm:bulletEnabled val="1"/>
        </dgm:presLayoutVars>
      </dgm:prSet>
      <dgm:spPr/>
      <dgm:t>
        <a:bodyPr/>
        <a:lstStyle/>
        <a:p>
          <a:endParaRPr lang="en-US"/>
        </a:p>
      </dgm:t>
    </dgm:pt>
    <dgm:pt modelId="{B4438815-C2E4-794D-9FAF-150D31AE640A}" type="pres">
      <dgm:prSet presAssocID="{936E9F50-7ED9-9C40-8A07-B2368D9B4DCB}" presName="spacerT" presStyleCnt="0"/>
      <dgm:spPr/>
    </dgm:pt>
    <dgm:pt modelId="{86EBDB82-6CC2-044D-B61D-C5E2062466C2}" type="pres">
      <dgm:prSet presAssocID="{936E9F50-7ED9-9C40-8A07-B2368D9B4DCB}" presName="sibTrans" presStyleLbl="sibTrans2D1" presStyleIdx="0" presStyleCnt="3"/>
      <dgm:spPr/>
      <dgm:t>
        <a:bodyPr/>
        <a:lstStyle/>
        <a:p>
          <a:endParaRPr lang="en-US"/>
        </a:p>
      </dgm:t>
    </dgm:pt>
    <dgm:pt modelId="{3DFC39CD-DC3F-B740-B202-C442AEE8C8D7}" type="pres">
      <dgm:prSet presAssocID="{936E9F50-7ED9-9C40-8A07-B2368D9B4DCB}" presName="spacerB" presStyleCnt="0"/>
      <dgm:spPr/>
    </dgm:pt>
    <dgm:pt modelId="{412CD22E-5DB2-1C47-96FC-0F86232B0819}" type="pres">
      <dgm:prSet presAssocID="{E8D43C02-1267-754B-866B-82689079BA3E}" presName="node" presStyleLbl="node1" presStyleIdx="1" presStyleCnt="4">
        <dgm:presLayoutVars>
          <dgm:bulletEnabled val="1"/>
        </dgm:presLayoutVars>
      </dgm:prSet>
      <dgm:spPr/>
      <dgm:t>
        <a:bodyPr/>
        <a:lstStyle/>
        <a:p>
          <a:endParaRPr lang="en-US"/>
        </a:p>
      </dgm:t>
    </dgm:pt>
    <dgm:pt modelId="{4B9BA3BD-66D0-8340-B92A-18A64B190D4A}" type="pres">
      <dgm:prSet presAssocID="{8A6FC4EE-6E91-C140-815B-CB428B8C33FB}" presName="spacerT" presStyleCnt="0"/>
      <dgm:spPr/>
    </dgm:pt>
    <dgm:pt modelId="{C1E87101-7AFE-7147-A4A6-BA56E98FD6F9}" type="pres">
      <dgm:prSet presAssocID="{8A6FC4EE-6E91-C140-815B-CB428B8C33FB}" presName="sibTrans" presStyleLbl="sibTrans2D1" presStyleIdx="1" presStyleCnt="3"/>
      <dgm:spPr/>
      <dgm:t>
        <a:bodyPr/>
        <a:lstStyle/>
        <a:p>
          <a:endParaRPr lang="en-US"/>
        </a:p>
      </dgm:t>
    </dgm:pt>
    <dgm:pt modelId="{46DECE8B-B0E5-D141-AAD7-341097E8590E}" type="pres">
      <dgm:prSet presAssocID="{8A6FC4EE-6E91-C140-815B-CB428B8C33FB}" presName="spacerB" presStyleCnt="0"/>
      <dgm:spPr/>
    </dgm:pt>
    <dgm:pt modelId="{9CFCB1AE-2B44-FA47-A2B3-372329DCF380}" type="pres">
      <dgm:prSet presAssocID="{F3C14253-10CE-9A48-AD0D-B575E85566D6}" presName="node" presStyleLbl="node1" presStyleIdx="2" presStyleCnt="4">
        <dgm:presLayoutVars>
          <dgm:bulletEnabled val="1"/>
        </dgm:presLayoutVars>
      </dgm:prSet>
      <dgm:spPr/>
      <dgm:t>
        <a:bodyPr/>
        <a:lstStyle/>
        <a:p>
          <a:endParaRPr lang="en-US"/>
        </a:p>
      </dgm:t>
    </dgm:pt>
    <dgm:pt modelId="{6C6C6F31-F639-6E4E-AF8E-3C2530F84EF5}" type="pres">
      <dgm:prSet presAssocID="{9E8E5335-7B8A-4B43-A855-38C4C9CE53C4}" presName="sibTransLast" presStyleLbl="sibTrans2D1" presStyleIdx="2" presStyleCnt="3"/>
      <dgm:spPr/>
      <dgm:t>
        <a:bodyPr/>
        <a:lstStyle/>
        <a:p>
          <a:endParaRPr lang="en-US"/>
        </a:p>
      </dgm:t>
    </dgm:pt>
    <dgm:pt modelId="{D75A9D87-E25D-9149-9FC3-BE28C0632620}" type="pres">
      <dgm:prSet presAssocID="{9E8E5335-7B8A-4B43-A855-38C4C9CE53C4}" presName="connectorText" presStyleLbl="sibTrans2D1" presStyleIdx="2" presStyleCnt="3"/>
      <dgm:spPr/>
      <dgm:t>
        <a:bodyPr/>
        <a:lstStyle/>
        <a:p>
          <a:endParaRPr lang="en-US"/>
        </a:p>
      </dgm:t>
    </dgm:pt>
    <dgm:pt modelId="{DAE594FA-04BD-4545-A435-C9E8D4242049}" type="pres">
      <dgm:prSet presAssocID="{9E8E5335-7B8A-4B43-A855-38C4C9CE53C4}" presName="lastNode" presStyleLbl="node1" presStyleIdx="3" presStyleCnt="4">
        <dgm:presLayoutVars>
          <dgm:bulletEnabled val="1"/>
        </dgm:presLayoutVars>
      </dgm:prSet>
      <dgm:spPr/>
      <dgm:t>
        <a:bodyPr/>
        <a:lstStyle/>
        <a:p>
          <a:endParaRPr lang="en-US"/>
        </a:p>
      </dgm:t>
    </dgm:pt>
  </dgm:ptLst>
  <dgm:cxnLst>
    <dgm:cxn modelId="{059A4173-0D8D-E045-9683-71967EF00957}" type="presOf" srcId="{5C233B05-A91F-A740-BC7A-DA3299833BF5}" destId="{D75A9D87-E25D-9149-9FC3-BE28C0632620}" srcOrd="1" destOrd="0" presId="urn:microsoft.com/office/officeart/2005/8/layout/equation2"/>
    <dgm:cxn modelId="{B8FD3765-A9F7-0B4B-B6B4-7062A64544E3}" type="presOf" srcId="{E8D43C02-1267-754B-866B-82689079BA3E}" destId="{412CD22E-5DB2-1C47-96FC-0F86232B0819}" srcOrd="0" destOrd="0" presId="urn:microsoft.com/office/officeart/2005/8/layout/equation2"/>
    <dgm:cxn modelId="{EBCDE595-DBC3-4D4B-9543-2615E6A0E095}" type="presOf" srcId="{8A6FC4EE-6E91-C140-815B-CB428B8C33FB}" destId="{C1E87101-7AFE-7147-A4A6-BA56E98FD6F9}" srcOrd="0" destOrd="0" presId="urn:microsoft.com/office/officeart/2005/8/layout/equation2"/>
    <dgm:cxn modelId="{65390A5E-FCDE-A949-BA6B-5739E93B0BA0}" type="presOf" srcId="{5C233B05-A91F-A740-BC7A-DA3299833BF5}" destId="{6C6C6F31-F639-6E4E-AF8E-3C2530F84EF5}" srcOrd="0" destOrd="0" presId="urn:microsoft.com/office/officeart/2005/8/layout/equation2"/>
    <dgm:cxn modelId="{F0EE3865-605E-AC45-A7B7-2BA884DDD0A2}" srcId="{9E8E5335-7B8A-4B43-A855-38C4C9CE53C4}" destId="{EDAF0D3E-D98A-4D47-97A5-8D42E4738021}" srcOrd="0" destOrd="0" parTransId="{A6C14C7E-5CD6-2743-91CB-71535FBB9C1F}" sibTransId="{936E9F50-7ED9-9C40-8A07-B2368D9B4DCB}"/>
    <dgm:cxn modelId="{148B2FE1-6D02-534E-A62E-F55C34FED056}" srcId="{9E8E5335-7B8A-4B43-A855-38C4C9CE53C4}" destId="{897BD0A3-86EC-5D4B-B9ED-98A9E1C32259}" srcOrd="3" destOrd="0" parTransId="{B9E818F9-BB89-1F40-AF47-6D857237AAD0}" sibTransId="{D3425446-E0A2-8E41-BDDC-028E9D194226}"/>
    <dgm:cxn modelId="{5DB10D24-8FFC-F248-AA29-F5C0DE98C590}" srcId="{9E8E5335-7B8A-4B43-A855-38C4C9CE53C4}" destId="{E8D43C02-1267-754B-866B-82689079BA3E}" srcOrd="1" destOrd="0" parTransId="{76CB741F-3565-F74A-8F06-DF7E8D0C5CBE}" sibTransId="{8A6FC4EE-6E91-C140-815B-CB428B8C33FB}"/>
    <dgm:cxn modelId="{DBF1BD98-3036-304D-8DF3-A2537064644B}" type="presOf" srcId="{EDAF0D3E-D98A-4D47-97A5-8D42E4738021}" destId="{2433584E-C321-C64F-8646-408DD8E83490}" srcOrd="0" destOrd="0" presId="urn:microsoft.com/office/officeart/2005/8/layout/equation2"/>
    <dgm:cxn modelId="{F90F7EE1-918A-0A4C-AD24-BB35C03C1786}" type="presOf" srcId="{9E8E5335-7B8A-4B43-A855-38C4C9CE53C4}" destId="{9F489E01-D7DE-0D41-AB00-1AF8B330F8E1}" srcOrd="0" destOrd="0" presId="urn:microsoft.com/office/officeart/2005/8/layout/equation2"/>
    <dgm:cxn modelId="{E39A3BBA-7A9A-4840-96BD-D2E1FA6604F5}" type="presOf" srcId="{897BD0A3-86EC-5D4B-B9ED-98A9E1C32259}" destId="{DAE594FA-04BD-4545-A435-C9E8D4242049}" srcOrd="0" destOrd="0" presId="urn:microsoft.com/office/officeart/2005/8/layout/equation2"/>
    <dgm:cxn modelId="{B76A4E15-D9DA-7345-B4CF-8E5A310DE903}" type="presOf" srcId="{F3C14253-10CE-9A48-AD0D-B575E85566D6}" destId="{9CFCB1AE-2B44-FA47-A2B3-372329DCF380}" srcOrd="0" destOrd="0" presId="urn:microsoft.com/office/officeart/2005/8/layout/equation2"/>
    <dgm:cxn modelId="{70BAF5F1-ABA4-1544-9ABD-99D943AF4FE3}" srcId="{9E8E5335-7B8A-4B43-A855-38C4C9CE53C4}" destId="{F3C14253-10CE-9A48-AD0D-B575E85566D6}" srcOrd="2" destOrd="0" parTransId="{1EE16C79-2344-8541-A1EC-D2F23CE682CA}" sibTransId="{5C233B05-A91F-A740-BC7A-DA3299833BF5}"/>
    <dgm:cxn modelId="{9882E8D3-8834-2343-B84C-B25B3E6AA2AC}" type="presOf" srcId="{936E9F50-7ED9-9C40-8A07-B2368D9B4DCB}" destId="{86EBDB82-6CC2-044D-B61D-C5E2062466C2}" srcOrd="0" destOrd="0" presId="urn:microsoft.com/office/officeart/2005/8/layout/equation2"/>
    <dgm:cxn modelId="{59241F4D-750E-924B-B977-A6A34419ABA9}" type="presParOf" srcId="{9F489E01-D7DE-0D41-AB00-1AF8B330F8E1}" destId="{12BD75B8-1BD8-DF44-B82E-FA2627B29D41}" srcOrd="0" destOrd="0" presId="urn:microsoft.com/office/officeart/2005/8/layout/equation2"/>
    <dgm:cxn modelId="{FFA9FAFA-7195-E640-8075-C1B820818301}" type="presParOf" srcId="{12BD75B8-1BD8-DF44-B82E-FA2627B29D41}" destId="{2433584E-C321-C64F-8646-408DD8E83490}" srcOrd="0" destOrd="0" presId="urn:microsoft.com/office/officeart/2005/8/layout/equation2"/>
    <dgm:cxn modelId="{06918F25-86AC-C24A-9860-87F8EA8B32C1}" type="presParOf" srcId="{12BD75B8-1BD8-DF44-B82E-FA2627B29D41}" destId="{B4438815-C2E4-794D-9FAF-150D31AE640A}" srcOrd="1" destOrd="0" presId="urn:microsoft.com/office/officeart/2005/8/layout/equation2"/>
    <dgm:cxn modelId="{E9F25146-089D-9C4F-A925-71E9E800F8AC}" type="presParOf" srcId="{12BD75B8-1BD8-DF44-B82E-FA2627B29D41}" destId="{86EBDB82-6CC2-044D-B61D-C5E2062466C2}" srcOrd="2" destOrd="0" presId="urn:microsoft.com/office/officeart/2005/8/layout/equation2"/>
    <dgm:cxn modelId="{9640A137-C3F9-DA4C-B989-85CBF8B9EF03}" type="presParOf" srcId="{12BD75B8-1BD8-DF44-B82E-FA2627B29D41}" destId="{3DFC39CD-DC3F-B740-B202-C442AEE8C8D7}" srcOrd="3" destOrd="0" presId="urn:microsoft.com/office/officeart/2005/8/layout/equation2"/>
    <dgm:cxn modelId="{9CC0EBFE-2EBA-264F-828E-3B65FC9692A5}" type="presParOf" srcId="{12BD75B8-1BD8-DF44-B82E-FA2627B29D41}" destId="{412CD22E-5DB2-1C47-96FC-0F86232B0819}" srcOrd="4" destOrd="0" presId="urn:microsoft.com/office/officeart/2005/8/layout/equation2"/>
    <dgm:cxn modelId="{4B2D52BE-6E1F-EE43-B28C-6206FBFCDD52}" type="presParOf" srcId="{12BD75B8-1BD8-DF44-B82E-FA2627B29D41}" destId="{4B9BA3BD-66D0-8340-B92A-18A64B190D4A}" srcOrd="5" destOrd="0" presId="urn:microsoft.com/office/officeart/2005/8/layout/equation2"/>
    <dgm:cxn modelId="{4B63359F-FD05-BF4F-A2E3-2DC247BE3FC8}" type="presParOf" srcId="{12BD75B8-1BD8-DF44-B82E-FA2627B29D41}" destId="{C1E87101-7AFE-7147-A4A6-BA56E98FD6F9}" srcOrd="6" destOrd="0" presId="urn:microsoft.com/office/officeart/2005/8/layout/equation2"/>
    <dgm:cxn modelId="{4D27ACFF-05A6-FC4B-945C-BFDEA1909C3E}" type="presParOf" srcId="{12BD75B8-1BD8-DF44-B82E-FA2627B29D41}" destId="{46DECE8B-B0E5-D141-AAD7-341097E8590E}" srcOrd="7" destOrd="0" presId="urn:microsoft.com/office/officeart/2005/8/layout/equation2"/>
    <dgm:cxn modelId="{33B82C3E-1445-9345-B311-F70F91533EF6}" type="presParOf" srcId="{12BD75B8-1BD8-DF44-B82E-FA2627B29D41}" destId="{9CFCB1AE-2B44-FA47-A2B3-372329DCF380}" srcOrd="8" destOrd="0" presId="urn:microsoft.com/office/officeart/2005/8/layout/equation2"/>
    <dgm:cxn modelId="{AB5ACFF5-AAE2-4047-A9B8-D2FEAE334707}" type="presParOf" srcId="{9F489E01-D7DE-0D41-AB00-1AF8B330F8E1}" destId="{6C6C6F31-F639-6E4E-AF8E-3C2530F84EF5}" srcOrd="1" destOrd="0" presId="urn:microsoft.com/office/officeart/2005/8/layout/equation2"/>
    <dgm:cxn modelId="{B14D769F-226A-854E-B1AE-2F48678D5AEF}" type="presParOf" srcId="{6C6C6F31-F639-6E4E-AF8E-3C2530F84EF5}" destId="{D75A9D87-E25D-9149-9FC3-BE28C0632620}" srcOrd="0" destOrd="0" presId="urn:microsoft.com/office/officeart/2005/8/layout/equation2"/>
    <dgm:cxn modelId="{57B85ABB-7BD1-1F46-86DE-F9D16C40C659}" type="presParOf" srcId="{9F489E01-D7DE-0D41-AB00-1AF8B330F8E1}" destId="{DAE594FA-04BD-4545-A435-C9E8D424204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86E9EDA-D6FA-A149-8825-44B50B16C48F}" type="doc">
      <dgm:prSet loTypeId="urn:microsoft.com/office/officeart/2005/8/layout/default" loCatId="hierarchy" qsTypeId="urn:microsoft.com/office/officeart/2005/8/quickstyle/3D3" qsCatId="3D" csTypeId="urn:microsoft.com/office/officeart/2005/8/colors/accent0_3" csCatId="mainScheme" phldr="1"/>
      <dgm:spPr/>
      <dgm:t>
        <a:bodyPr/>
        <a:lstStyle/>
        <a:p>
          <a:endParaRPr lang="en-US"/>
        </a:p>
      </dgm:t>
    </dgm:pt>
    <dgm:pt modelId="{7B544488-AFC1-1641-85B6-DBF84771BC0B}">
      <dgm:prSet phldrT="[Text]"/>
      <dgm:spPr/>
      <dgm:t>
        <a:bodyPr/>
        <a:lstStyle/>
        <a:p>
          <a:r>
            <a:rPr lang="en-US" smtClean="0"/>
            <a:t>Program Standards &amp; Rubrics</a:t>
          </a:r>
          <a:endParaRPr lang="en-US" dirty="0"/>
        </a:p>
      </dgm:t>
    </dgm:pt>
    <dgm:pt modelId="{A669B8C8-801E-FB44-AE19-E30D5E7FC157}" type="parTrans" cxnId="{D3803E5D-150B-F543-BBF3-4285EF34DA4C}">
      <dgm:prSet/>
      <dgm:spPr/>
      <dgm:t>
        <a:bodyPr/>
        <a:lstStyle/>
        <a:p>
          <a:endParaRPr lang="en-US"/>
        </a:p>
      </dgm:t>
    </dgm:pt>
    <dgm:pt modelId="{AD4590FB-32D9-C340-99DC-CEB009993206}" type="sibTrans" cxnId="{D3803E5D-150B-F543-BBF3-4285EF34DA4C}">
      <dgm:prSet/>
      <dgm:spPr/>
      <dgm:t>
        <a:bodyPr/>
        <a:lstStyle/>
        <a:p>
          <a:endParaRPr lang="en-US"/>
        </a:p>
      </dgm:t>
    </dgm:pt>
    <dgm:pt modelId="{03B57317-0FB7-3848-9544-47EBF7731F78}">
      <dgm:prSet phldrT="[Text]"/>
      <dgm:spPr/>
      <dgm:t>
        <a:bodyPr/>
        <a:lstStyle/>
        <a:p>
          <a:r>
            <a:rPr lang="en-US" smtClean="0"/>
            <a:t>Program Evaluation Planner &amp; Surveys</a:t>
          </a:r>
          <a:endParaRPr lang="en-US" dirty="0"/>
        </a:p>
      </dgm:t>
    </dgm:pt>
    <dgm:pt modelId="{7DE05043-039B-1D47-9832-980B6E447EA1}" type="parTrans" cxnId="{3F10B3C2-E5E9-264C-AB25-BDEB337DEF04}">
      <dgm:prSet/>
      <dgm:spPr/>
      <dgm:t>
        <a:bodyPr/>
        <a:lstStyle/>
        <a:p>
          <a:endParaRPr lang="en-US"/>
        </a:p>
      </dgm:t>
    </dgm:pt>
    <dgm:pt modelId="{C5F49C1D-7D44-2542-AA24-1B9101B41ED4}" type="sibTrans" cxnId="{3F10B3C2-E5E9-264C-AB25-BDEB337DEF04}">
      <dgm:prSet/>
      <dgm:spPr/>
      <dgm:t>
        <a:bodyPr/>
        <a:lstStyle/>
        <a:p>
          <a:endParaRPr lang="en-US"/>
        </a:p>
      </dgm:t>
    </dgm:pt>
    <dgm:pt modelId="{7F8BEFFB-3BD3-D046-AEF3-AECACFE471FA}">
      <dgm:prSet phldrT="[Text]"/>
      <dgm:spPr/>
      <dgm:t>
        <a:bodyPr/>
        <a:lstStyle/>
        <a:p>
          <a:r>
            <a:rPr lang="en-US" smtClean="0"/>
            <a:t>Curriculum Development Resources</a:t>
          </a:r>
          <a:endParaRPr lang="en-US" dirty="0"/>
        </a:p>
      </dgm:t>
    </dgm:pt>
    <dgm:pt modelId="{B0B5A037-08BA-4F47-98A8-FC1EAEC283E8}" type="parTrans" cxnId="{E2A58C89-A213-374E-812C-E8EF541C5591}">
      <dgm:prSet/>
      <dgm:spPr/>
      <dgm:t>
        <a:bodyPr/>
        <a:lstStyle/>
        <a:p>
          <a:endParaRPr lang="en-US"/>
        </a:p>
      </dgm:t>
    </dgm:pt>
    <dgm:pt modelId="{5029D573-3BD2-5847-A0FD-B0CCDA61F249}" type="sibTrans" cxnId="{E2A58C89-A213-374E-812C-E8EF541C5591}">
      <dgm:prSet/>
      <dgm:spPr/>
      <dgm:t>
        <a:bodyPr/>
        <a:lstStyle/>
        <a:p>
          <a:endParaRPr lang="en-US"/>
        </a:p>
      </dgm:t>
    </dgm:pt>
    <dgm:pt modelId="{00263D2C-EE4C-974F-A6ED-B852A4E26813}">
      <dgm:prSet phldrT="[Text]"/>
      <dgm:spPr/>
      <dgm:t>
        <a:bodyPr/>
        <a:lstStyle/>
        <a:p>
          <a:r>
            <a:rPr lang="en-US" smtClean="0"/>
            <a:t>Policy Talking Points</a:t>
          </a:r>
          <a:endParaRPr lang="en-US" dirty="0"/>
        </a:p>
      </dgm:t>
    </dgm:pt>
    <dgm:pt modelId="{787F53D5-14E4-0546-8060-2A5C5540A5EC}" type="parTrans" cxnId="{0C5A0DE9-E073-FF47-8DA2-04EA71EEB83F}">
      <dgm:prSet/>
      <dgm:spPr/>
      <dgm:t>
        <a:bodyPr/>
        <a:lstStyle/>
        <a:p>
          <a:endParaRPr lang="en-US"/>
        </a:p>
      </dgm:t>
    </dgm:pt>
    <dgm:pt modelId="{ADA6760B-1114-6245-819F-158C84AF02B2}" type="sibTrans" cxnId="{0C5A0DE9-E073-FF47-8DA2-04EA71EEB83F}">
      <dgm:prSet/>
      <dgm:spPr/>
      <dgm:t>
        <a:bodyPr/>
        <a:lstStyle/>
        <a:p>
          <a:endParaRPr lang="en-US"/>
        </a:p>
      </dgm:t>
    </dgm:pt>
    <dgm:pt modelId="{A37E302F-3932-6A40-8B08-E367D4AFC840}">
      <dgm:prSet phldrT="[Text]"/>
      <dgm:spPr/>
      <dgm:t>
        <a:bodyPr/>
        <a:lstStyle/>
        <a:p>
          <a:r>
            <a:rPr lang="en-US" smtClean="0"/>
            <a:t>Peer Reviewed Course Materials &amp; Modules</a:t>
          </a:r>
          <a:endParaRPr lang="en-US" dirty="0"/>
        </a:p>
      </dgm:t>
    </dgm:pt>
    <dgm:pt modelId="{BF0B55B2-1139-5449-A5F2-F74B664B52EA}" type="parTrans" cxnId="{0798A63C-4B13-F34E-86C4-217EFC764957}">
      <dgm:prSet/>
      <dgm:spPr/>
      <dgm:t>
        <a:bodyPr/>
        <a:lstStyle/>
        <a:p>
          <a:endParaRPr lang="en-US"/>
        </a:p>
      </dgm:t>
    </dgm:pt>
    <dgm:pt modelId="{9A86C991-A593-2149-979D-57318208DC06}" type="sibTrans" cxnId="{0798A63C-4B13-F34E-86C4-217EFC764957}">
      <dgm:prSet/>
      <dgm:spPr/>
      <dgm:t>
        <a:bodyPr/>
        <a:lstStyle/>
        <a:p>
          <a:endParaRPr lang="en-US"/>
        </a:p>
      </dgm:t>
    </dgm:pt>
    <dgm:pt modelId="{09F362C3-7A24-0941-8089-F1BB14770266}">
      <dgm:prSet phldrT="[Text]"/>
      <dgm:spPr/>
      <dgm:t>
        <a:bodyPr/>
        <a:lstStyle/>
        <a:p>
          <a:r>
            <a:rPr lang="en-US" smtClean="0"/>
            <a:t>Research on Leadership Preparation and Practice</a:t>
          </a:r>
          <a:endParaRPr lang="en-US" dirty="0"/>
        </a:p>
      </dgm:t>
    </dgm:pt>
    <dgm:pt modelId="{6F5762B9-9DFA-B341-902F-2D0340AF7D5C}" type="parTrans" cxnId="{DB1624C3-AABE-EC4A-9799-5AD353DF9341}">
      <dgm:prSet/>
      <dgm:spPr/>
      <dgm:t>
        <a:bodyPr/>
        <a:lstStyle/>
        <a:p>
          <a:endParaRPr lang="en-US"/>
        </a:p>
      </dgm:t>
    </dgm:pt>
    <dgm:pt modelId="{51A2CBFF-2029-1B43-BB90-259CAFABE1EC}" type="sibTrans" cxnId="{DB1624C3-AABE-EC4A-9799-5AD353DF9341}">
      <dgm:prSet/>
      <dgm:spPr/>
      <dgm:t>
        <a:bodyPr/>
        <a:lstStyle/>
        <a:p>
          <a:endParaRPr lang="en-US"/>
        </a:p>
      </dgm:t>
    </dgm:pt>
    <dgm:pt modelId="{15E08B56-5443-8546-85DB-3848A4FBC72B}">
      <dgm:prSet phldrT="[Text]"/>
      <dgm:spPr/>
      <dgm:t>
        <a:bodyPr/>
        <a:lstStyle/>
        <a:p>
          <a:r>
            <a:rPr lang="en-US" smtClean="0"/>
            <a:t>Action Oriented Convenings and Taskforces</a:t>
          </a:r>
          <a:endParaRPr lang="en-US" dirty="0"/>
        </a:p>
      </dgm:t>
    </dgm:pt>
    <dgm:pt modelId="{4456590D-A9A8-BE48-84DC-C9EA54D5C78D}" type="parTrans" cxnId="{13A9459C-BB0F-2041-89D5-9BA4E52643EF}">
      <dgm:prSet/>
      <dgm:spPr/>
      <dgm:t>
        <a:bodyPr/>
        <a:lstStyle/>
        <a:p>
          <a:endParaRPr lang="en-US"/>
        </a:p>
      </dgm:t>
    </dgm:pt>
    <dgm:pt modelId="{677D911E-1E30-1E4D-842B-950F5A771AB2}" type="sibTrans" cxnId="{13A9459C-BB0F-2041-89D5-9BA4E52643EF}">
      <dgm:prSet/>
      <dgm:spPr/>
      <dgm:t>
        <a:bodyPr/>
        <a:lstStyle/>
        <a:p>
          <a:endParaRPr lang="en-US"/>
        </a:p>
      </dgm:t>
    </dgm:pt>
    <dgm:pt modelId="{677A24DB-4D70-194A-891F-73E9D436DF8B}">
      <dgm:prSet phldrT="[Text]"/>
      <dgm:spPr/>
      <dgm:t>
        <a:bodyPr/>
        <a:lstStyle/>
        <a:p>
          <a:r>
            <a:rPr lang="en-US" smtClean="0"/>
            <a:t>Research on Program Content</a:t>
          </a:r>
          <a:endParaRPr lang="en-US" dirty="0"/>
        </a:p>
      </dgm:t>
    </dgm:pt>
    <dgm:pt modelId="{A07FD954-6AF5-7445-BB74-05DDEAAC01FB}" type="parTrans" cxnId="{C3B98368-0EA8-0D48-B04F-AB03509F1A48}">
      <dgm:prSet/>
      <dgm:spPr/>
      <dgm:t>
        <a:bodyPr/>
        <a:lstStyle/>
        <a:p>
          <a:endParaRPr lang="en-US"/>
        </a:p>
      </dgm:t>
    </dgm:pt>
    <dgm:pt modelId="{26E1135A-EE04-FC40-B315-FA451B040993}" type="sibTrans" cxnId="{C3B98368-0EA8-0D48-B04F-AB03509F1A48}">
      <dgm:prSet/>
      <dgm:spPr/>
      <dgm:t>
        <a:bodyPr/>
        <a:lstStyle/>
        <a:p>
          <a:endParaRPr lang="en-US"/>
        </a:p>
      </dgm:t>
    </dgm:pt>
    <dgm:pt modelId="{BF986ED1-C323-B544-8EE2-E6FE5F81A829}">
      <dgm:prSet phldrT="[Text]"/>
      <dgm:spPr/>
      <dgm:t>
        <a:bodyPr/>
        <a:lstStyle/>
        <a:p>
          <a:r>
            <a:rPr lang="en-US" smtClean="0"/>
            <a:t>Research Utilization Briefs</a:t>
          </a:r>
          <a:endParaRPr lang="en-US" dirty="0"/>
        </a:p>
      </dgm:t>
    </dgm:pt>
    <dgm:pt modelId="{D2F27EC5-8097-1D43-B13B-D085DF3A8260}" type="parTrans" cxnId="{0895DE28-4158-9842-A18E-A71399180350}">
      <dgm:prSet/>
      <dgm:spPr/>
      <dgm:t>
        <a:bodyPr/>
        <a:lstStyle/>
        <a:p>
          <a:endParaRPr lang="en-US"/>
        </a:p>
      </dgm:t>
    </dgm:pt>
    <dgm:pt modelId="{9FC03D86-111F-494F-9666-7DE55A60DEC3}" type="sibTrans" cxnId="{0895DE28-4158-9842-A18E-A71399180350}">
      <dgm:prSet/>
      <dgm:spPr/>
      <dgm:t>
        <a:bodyPr/>
        <a:lstStyle/>
        <a:p>
          <a:endParaRPr lang="en-US"/>
        </a:p>
      </dgm:t>
    </dgm:pt>
    <dgm:pt modelId="{8F324570-CC88-984E-8291-EC3DD3EF4D91}" type="pres">
      <dgm:prSet presAssocID="{386E9EDA-D6FA-A149-8825-44B50B16C48F}" presName="diagram" presStyleCnt="0">
        <dgm:presLayoutVars>
          <dgm:dir/>
          <dgm:resizeHandles val="exact"/>
        </dgm:presLayoutVars>
      </dgm:prSet>
      <dgm:spPr/>
      <dgm:t>
        <a:bodyPr/>
        <a:lstStyle/>
        <a:p>
          <a:endParaRPr lang="en-US"/>
        </a:p>
      </dgm:t>
    </dgm:pt>
    <dgm:pt modelId="{CC7F6850-90D3-1540-8DAD-08ACB2157A25}" type="pres">
      <dgm:prSet presAssocID="{7B544488-AFC1-1641-85B6-DBF84771BC0B}" presName="node" presStyleLbl="node1" presStyleIdx="0" presStyleCnt="9">
        <dgm:presLayoutVars>
          <dgm:bulletEnabled val="1"/>
        </dgm:presLayoutVars>
      </dgm:prSet>
      <dgm:spPr/>
      <dgm:t>
        <a:bodyPr/>
        <a:lstStyle/>
        <a:p>
          <a:endParaRPr lang="en-US"/>
        </a:p>
      </dgm:t>
    </dgm:pt>
    <dgm:pt modelId="{9682685E-4995-3047-9543-098E350EA153}" type="pres">
      <dgm:prSet presAssocID="{AD4590FB-32D9-C340-99DC-CEB009993206}" presName="sibTrans" presStyleCnt="0"/>
      <dgm:spPr/>
      <dgm:t>
        <a:bodyPr/>
        <a:lstStyle/>
        <a:p>
          <a:endParaRPr lang="en-US"/>
        </a:p>
      </dgm:t>
    </dgm:pt>
    <dgm:pt modelId="{4D01BD49-0BC2-F84A-A18A-DFE72BF4B612}" type="pres">
      <dgm:prSet presAssocID="{03B57317-0FB7-3848-9544-47EBF7731F78}" presName="node" presStyleLbl="node1" presStyleIdx="1" presStyleCnt="9">
        <dgm:presLayoutVars>
          <dgm:bulletEnabled val="1"/>
        </dgm:presLayoutVars>
      </dgm:prSet>
      <dgm:spPr/>
      <dgm:t>
        <a:bodyPr/>
        <a:lstStyle/>
        <a:p>
          <a:endParaRPr lang="en-US"/>
        </a:p>
      </dgm:t>
    </dgm:pt>
    <dgm:pt modelId="{EE5C60FB-A76D-B742-A16E-69B702A45DAF}" type="pres">
      <dgm:prSet presAssocID="{C5F49C1D-7D44-2542-AA24-1B9101B41ED4}" presName="sibTrans" presStyleCnt="0"/>
      <dgm:spPr/>
      <dgm:t>
        <a:bodyPr/>
        <a:lstStyle/>
        <a:p>
          <a:endParaRPr lang="en-US"/>
        </a:p>
      </dgm:t>
    </dgm:pt>
    <dgm:pt modelId="{655FC4E7-763D-9949-A59F-A1375D01A6F4}" type="pres">
      <dgm:prSet presAssocID="{7F8BEFFB-3BD3-D046-AEF3-AECACFE471FA}" presName="node" presStyleLbl="node1" presStyleIdx="2" presStyleCnt="9">
        <dgm:presLayoutVars>
          <dgm:bulletEnabled val="1"/>
        </dgm:presLayoutVars>
      </dgm:prSet>
      <dgm:spPr/>
      <dgm:t>
        <a:bodyPr/>
        <a:lstStyle/>
        <a:p>
          <a:endParaRPr lang="en-US"/>
        </a:p>
      </dgm:t>
    </dgm:pt>
    <dgm:pt modelId="{4EE43998-06FD-FA47-9E5A-5565BE8B3D5B}" type="pres">
      <dgm:prSet presAssocID="{5029D573-3BD2-5847-A0FD-B0CCDA61F249}" presName="sibTrans" presStyleCnt="0"/>
      <dgm:spPr/>
      <dgm:t>
        <a:bodyPr/>
        <a:lstStyle/>
        <a:p>
          <a:endParaRPr lang="en-US"/>
        </a:p>
      </dgm:t>
    </dgm:pt>
    <dgm:pt modelId="{6C46309B-11F7-C94F-9A0D-A3D080F04926}" type="pres">
      <dgm:prSet presAssocID="{09F362C3-7A24-0941-8089-F1BB14770266}" presName="node" presStyleLbl="node1" presStyleIdx="3" presStyleCnt="9" custLinFactNeighborX="0" custLinFactNeighborY="-1913">
        <dgm:presLayoutVars>
          <dgm:bulletEnabled val="1"/>
        </dgm:presLayoutVars>
      </dgm:prSet>
      <dgm:spPr/>
      <dgm:t>
        <a:bodyPr/>
        <a:lstStyle/>
        <a:p>
          <a:endParaRPr lang="en-US"/>
        </a:p>
      </dgm:t>
    </dgm:pt>
    <dgm:pt modelId="{EA89050D-F967-214A-8A92-BF51B433286B}" type="pres">
      <dgm:prSet presAssocID="{51A2CBFF-2029-1B43-BB90-259CAFABE1EC}" presName="sibTrans" presStyleCnt="0"/>
      <dgm:spPr/>
      <dgm:t>
        <a:bodyPr/>
        <a:lstStyle/>
        <a:p>
          <a:endParaRPr lang="en-US"/>
        </a:p>
      </dgm:t>
    </dgm:pt>
    <dgm:pt modelId="{B41BDBAD-DC86-4042-96D9-9E55DE53F919}" type="pres">
      <dgm:prSet presAssocID="{00263D2C-EE4C-974F-A6ED-B852A4E26813}" presName="node" presStyleLbl="node1" presStyleIdx="4" presStyleCnt="9">
        <dgm:presLayoutVars>
          <dgm:bulletEnabled val="1"/>
        </dgm:presLayoutVars>
      </dgm:prSet>
      <dgm:spPr/>
      <dgm:t>
        <a:bodyPr/>
        <a:lstStyle/>
        <a:p>
          <a:endParaRPr lang="en-US"/>
        </a:p>
      </dgm:t>
    </dgm:pt>
    <dgm:pt modelId="{9D8639D6-D121-5444-A0BA-A2C18E60C594}" type="pres">
      <dgm:prSet presAssocID="{ADA6760B-1114-6245-819F-158C84AF02B2}" presName="sibTrans" presStyleCnt="0"/>
      <dgm:spPr/>
      <dgm:t>
        <a:bodyPr/>
        <a:lstStyle/>
        <a:p>
          <a:endParaRPr lang="en-US"/>
        </a:p>
      </dgm:t>
    </dgm:pt>
    <dgm:pt modelId="{C71B8AAA-76C1-E841-BBEB-5DC5C7E4C2F8}" type="pres">
      <dgm:prSet presAssocID="{15E08B56-5443-8546-85DB-3848A4FBC72B}" presName="node" presStyleLbl="node1" presStyleIdx="5" presStyleCnt="9">
        <dgm:presLayoutVars>
          <dgm:bulletEnabled val="1"/>
        </dgm:presLayoutVars>
      </dgm:prSet>
      <dgm:spPr/>
      <dgm:t>
        <a:bodyPr/>
        <a:lstStyle/>
        <a:p>
          <a:endParaRPr lang="en-US"/>
        </a:p>
      </dgm:t>
    </dgm:pt>
    <dgm:pt modelId="{AEE546A6-1699-BA4A-B5FD-3ED098CA8400}" type="pres">
      <dgm:prSet presAssocID="{677D911E-1E30-1E4D-842B-950F5A771AB2}" presName="sibTrans" presStyleCnt="0"/>
      <dgm:spPr/>
      <dgm:t>
        <a:bodyPr/>
        <a:lstStyle/>
        <a:p>
          <a:endParaRPr lang="en-US"/>
        </a:p>
      </dgm:t>
    </dgm:pt>
    <dgm:pt modelId="{38408402-EB6A-BA44-906B-718BA80A2CB3}" type="pres">
      <dgm:prSet presAssocID="{A37E302F-3932-6A40-8B08-E367D4AFC840}" presName="node" presStyleLbl="node1" presStyleIdx="6" presStyleCnt="9">
        <dgm:presLayoutVars>
          <dgm:bulletEnabled val="1"/>
        </dgm:presLayoutVars>
      </dgm:prSet>
      <dgm:spPr/>
      <dgm:t>
        <a:bodyPr/>
        <a:lstStyle/>
        <a:p>
          <a:endParaRPr lang="en-US"/>
        </a:p>
      </dgm:t>
    </dgm:pt>
    <dgm:pt modelId="{6802676C-D7FA-E549-89A8-5179863EDECA}" type="pres">
      <dgm:prSet presAssocID="{9A86C991-A593-2149-979D-57318208DC06}" presName="sibTrans" presStyleCnt="0"/>
      <dgm:spPr/>
      <dgm:t>
        <a:bodyPr/>
        <a:lstStyle/>
        <a:p>
          <a:endParaRPr lang="en-US"/>
        </a:p>
      </dgm:t>
    </dgm:pt>
    <dgm:pt modelId="{8B6CCDEF-ECE3-7348-BEEE-4964BA2763E0}" type="pres">
      <dgm:prSet presAssocID="{677A24DB-4D70-194A-891F-73E9D436DF8B}" presName="node" presStyleLbl="node1" presStyleIdx="7" presStyleCnt="9">
        <dgm:presLayoutVars>
          <dgm:bulletEnabled val="1"/>
        </dgm:presLayoutVars>
      </dgm:prSet>
      <dgm:spPr/>
      <dgm:t>
        <a:bodyPr/>
        <a:lstStyle/>
        <a:p>
          <a:endParaRPr lang="en-US"/>
        </a:p>
      </dgm:t>
    </dgm:pt>
    <dgm:pt modelId="{C7AAB38E-18FA-7A44-8C7B-D3BD315F57C7}" type="pres">
      <dgm:prSet presAssocID="{26E1135A-EE04-FC40-B315-FA451B040993}" presName="sibTrans" presStyleCnt="0"/>
      <dgm:spPr/>
      <dgm:t>
        <a:bodyPr/>
        <a:lstStyle/>
        <a:p>
          <a:endParaRPr lang="en-US"/>
        </a:p>
      </dgm:t>
    </dgm:pt>
    <dgm:pt modelId="{A5690E88-C1FB-1042-9BC1-4220E4F4D9A5}" type="pres">
      <dgm:prSet presAssocID="{BF986ED1-C323-B544-8EE2-E6FE5F81A829}" presName="node" presStyleLbl="node1" presStyleIdx="8" presStyleCnt="9" custLinFactNeighborX="832" custLinFactNeighborY="-1913">
        <dgm:presLayoutVars>
          <dgm:bulletEnabled val="1"/>
        </dgm:presLayoutVars>
      </dgm:prSet>
      <dgm:spPr/>
      <dgm:t>
        <a:bodyPr/>
        <a:lstStyle/>
        <a:p>
          <a:endParaRPr lang="en-US"/>
        </a:p>
      </dgm:t>
    </dgm:pt>
  </dgm:ptLst>
  <dgm:cxnLst>
    <dgm:cxn modelId="{AE5D29A0-510A-A044-BB7F-B20B28F8B2CB}" type="presOf" srcId="{00263D2C-EE4C-974F-A6ED-B852A4E26813}" destId="{B41BDBAD-DC86-4042-96D9-9E55DE53F919}" srcOrd="0" destOrd="0" presId="urn:microsoft.com/office/officeart/2005/8/layout/default"/>
    <dgm:cxn modelId="{A25B4F3E-433F-B043-9F58-E7C9F68820BB}" type="presOf" srcId="{677A24DB-4D70-194A-891F-73E9D436DF8B}" destId="{8B6CCDEF-ECE3-7348-BEEE-4964BA2763E0}" srcOrd="0" destOrd="0" presId="urn:microsoft.com/office/officeart/2005/8/layout/default"/>
    <dgm:cxn modelId="{E56367E5-91CA-6E4D-8787-101C6886AFEE}" type="presOf" srcId="{7B544488-AFC1-1641-85B6-DBF84771BC0B}" destId="{CC7F6850-90D3-1540-8DAD-08ACB2157A25}" srcOrd="0" destOrd="0" presId="urn:microsoft.com/office/officeart/2005/8/layout/default"/>
    <dgm:cxn modelId="{DB1624C3-AABE-EC4A-9799-5AD353DF9341}" srcId="{386E9EDA-D6FA-A149-8825-44B50B16C48F}" destId="{09F362C3-7A24-0941-8089-F1BB14770266}" srcOrd="3" destOrd="0" parTransId="{6F5762B9-9DFA-B341-902F-2D0340AF7D5C}" sibTransId="{51A2CBFF-2029-1B43-BB90-259CAFABE1EC}"/>
    <dgm:cxn modelId="{89753158-3E93-D94D-AB8C-B2DFDEA6021F}" type="presOf" srcId="{15E08B56-5443-8546-85DB-3848A4FBC72B}" destId="{C71B8AAA-76C1-E841-BBEB-5DC5C7E4C2F8}" srcOrd="0" destOrd="0" presId="urn:microsoft.com/office/officeart/2005/8/layout/default"/>
    <dgm:cxn modelId="{C3B98368-0EA8-0D48-B04F-AB03509F1A48}" srcId="{386E9EDA-D6FA-A149-8825-44B50B16C48F}" destId="{677A24DB-4D70-194A-891F-73E9D436DF8B}" srcOrd="7" destOrd="0" parTransId="{A07FD954-6AF5-7445-BB74-05DDEAAC01FB}" sibTransId="{26E1135A-EE04-FC40-B315-FA451B040993}"/>
    <dgm:cxn modelId="{5C1DBFC7-BF12-534F-A5BF-07022803B08A}" type="presOf" srcId="{BF986ED1-C323-B544-8EE2-E6FE5F81A829}" destId="{A5690E88-C1FB-1042-9BC1-4220E4F4D9A5}" srcOrd="0" destOrd="0" presId="urn:microsoft.com/office/officeart/2005/8/layout/default"/>
    <dgm:cxn modelId="{D39F48DF-8441-304C-8199-AAE3E564FB55}" type="presOf" srcId="{7F8BEFFB-3BD3-D046-AEF3-AECACFE471FA}" destId="{655FC4E7-763D-9949-A59F-A1375D01A6F4}" srcOrd="0" destOrd="0" presId="urn:microsoft.com/office/officeart/2005/8/layout/default"/>
    <dgm:cxn modelId="{0798A63C-4B13-F34E-86C4-217EFC764957}" srcId="{386E9EDA-D6FA-A149-8825-44B50B16C48F}" destId="{A37E302F-3932-6A40-8B08-E367D4AFC840}" srcOrd="6" destOrd="0" parTransId="{BF0B55B2-1139-5449-A5F2-F74B664B52EA}" sibTransId="{9A86C991-A593-2149-979D-57318208DC06}"/>
    <dgm:cxn modelId="{13A9459C-BB0F-2041-89D5-9BA4E52643EF}" srcId="{386E9EDA-D6FA-A149-8825-44B50B16C48F}" destId="{15E08B56-5443-8546-85DB-3848A4FBC72B}" srcOrd="5" destOrd="0" parTransId="{4456590D-A9A8-BE48-84DC-C9EA54D5C78D}" sibTransId="{677D911E-1E30-1E4D-842B-950F5A771AB2}"/>
    <dgm:cxn modelId="{714B94CA-03A9-A94A-86F1-28C55C5CE787}" type="presOf" srcId="{03B57317-0FB7-3848-9544-47EBF7731F78}" destId="{4D01BD49-0BC2-F84A-A18A-DFE72BF4B612}" srcOrd="0" destOrd="0" presId="urn:microsoft.com/office/officeart/2005/8/layout/default"/>
    <dgm:cxn modelId="{8FE4DB93-02B9-BA44-A27D-667675F42B5C}" type="presOf" srcId="{386E9EDA-D6FA-A149-8825-44B50B16C48F}" destId="{8F324570-CC88-984E-8291-EC3DD3EF4D91}" srcOrd="0" destOrd="0" presId="urn:microsoft.com/office/officeart/2005/8/layout/default"/>
    <dgm:cxn modelId="{6CA00004-2F92-8847-A742-1147A5134DEB}" type="presOf" srcId="{09F362C3-7A24-0941-8089-F1BB14770266}" destId="{6C46309B-11F7-C94F-9A0D-A3D080F04926}" srcOrd="0" destOrd="0" presId="urn:microsoft.com/office/officeart/2005/8/layout/default"/>
    <dgm:cxn modelId="{D3803E5D-150B-F543-BBF3-4285EF34DA4C}" srcId="{386E9EDA-D6FA-A149-8825-44B50B16C48F}" destId="{7B544488-AFC1-1641-85B6-DBF84771BC0B}" srcOrd="0" destOrd="0" parTransId="{A669B8C8-801E-FB44-AE19-E30D5E7FC157}" sibTransId="{AD4590FB-32D9-C340-99DC-CEB009993206}"/>
    <dgm:cxn modelId="{3F10B3C2-E5E9-264C-AB25-BDEB337DEF04}" srcId="{386E9EDA-D6FA-A149-8825-44B50B16C48F}" destId="{03B57317-0FB7-3848-9544-47EBF7731F78}" srcOrd="1" destOrd="0" parTransId="{7DE05043-039B-1D47-9832-980B6E447EA1}" sibTransId="{C5F49C1D-7D44-2542-AA24-1B9101B41ED4}"/>
    <dgm:cxn modelId="{0C5A0DE9-E073-FF47-8DA2-04EA71EEB83F}" srcId="{386E9EDA-D6FA-A149-8825-44B50B16C48F}" destId="{00263D2C-EE4C-974F-A6ED-B852A4E26813}" srcOrd="4" destOrd="0" parTransId="{787F53D5-14E4-0546-8060-2A5C5540A5EC}" sibTransId="{ADA6760B-1114-6245-819F-158C84AF02B2}"/>
    <dgm:cxn modelId="{0895DE28-4158-9842-A18E-A71399180350}" srcId="{386E9EDA-D6FA-A149-8825-44B50B16C48F}" destId="{BF986ED1-C323-B544-8EE2-E6FE5F81A829}" srcOrd="8" destOrd="0" parTransId="{D2F27EC5-8097-1D43-B13B-D085DF3A8260}" sibTransId="{9FC03D86-111F-494F-9666-7DE55A60DEC3}"/>
    <dgm:cxn modelId="{EB4A42D2-E6B2-BB42-AC5D-C0EDD4D4B8C3}" type="presOf" srcId="{A37E302F-3932-6A40-8B08-E367D4AFC840}" destId="{38408402-EB6A-BA44-906B-718BA80A2CB3}" srcOrd="0" destOrd="0" presId="urn:microsoft.com/office/officeart/2005/8/layout/default"/>
    <dgm:cxn modelId="{E2A58C89-A213-374E-812C-E8EF541C5591}" srcId="{386E9EDA-D6FA-A149-8825-44B50B16C48F}" destId="{7F8BEFFB-3BD3-D046-AEF3-AECACFE471FA}" srcOrd="2" destOrd="0" parTransId="{B0B5A037-08BA-4F47-98A8-FC1EAEC283E8}" sibTransId="{5029D573-3BD2-5847-A0FD-B0CCDA61F249}"/>
    <dgm:cxn modelId="{E5DE06F1-A4C2-8A4B-B52F-65B49F88580E}" type="presParOf" srcId="{8F324570-CC88-984E-8291-EC3DD3EF4D91}" destId="{CC7F6850-90D3-1540-8DAD-08ACB2157A25}" srcOrd="0" destOrd="0" presId="urn:microsoft.com/office/officeart/2005/8/layout/default"/>
    <dgm:cxn modelId="{58C06821-323F-0849-AF89-E430E5F2B73E}" type="presParOf" srcId="{8F324570-CC88-984E-8291-EC3DD3EF4D91}" destId="{9682685E-4995-3047-9543-098E350EA153}" srcOrd="1" destOrd="0" presId="urn:microsoft.com/office/officeart/2005/8/layout/default"/>
    <dgm:cxn modelId="{F3A6063D-AB6D-6C48-BD8C-B4E1BC4545E2}" type="presParOf" srcId="{8F324570-CC88-984E-8291-EC3DD3EF4D91}" destId="{4D01BD49-0BC2-F84A-A18A-DFE72BF4B612}" srcOrd="2" destOrd="0" presId="urn:microsoft.com/office/officeart/2005/8/layout/default"/>
    <dgm:cxn modelId="{E2CEEBFF-F97D-4C42-B632-FAE479D6F705}" type="presParOf" srcId="{8F324570-CC88-984E-8291-EC3DD3EF4D91}" destId="{EE5C60FB-A76D-B742-A16E-69B702A45DAF}" srcOrd="3" destOrd="0" presId="urn:microsoft.com/office/officeart/2005/8/layout/default"/>
    <dgm:cxn modelId="{AEFCB347-C639-CB40-A6BE-9DE6CC22F9C9}" type="presParOf" srcId="{8F324570-CC88-984E-8291-EC3DD3EF4D91}" destId="{655FC4E7-763D-9949-A59F-A1375D01A6F4}" srcOrd="4" destOrd="0" presId="urn:microsoft.com/office/officeart/2005/8/layout/default"/>
    <dgm:cxn modelId="{7DB682CD-8214-604B-B711-C5CA2B1884D8}" type="presParOf" srcId="{8F324570-CC88-984E-8291-EC3DD3EF4D91}" destId="{4EE43998-06FD-FA47-9E5A-5565BE8B3D5B}" srcOrd="5" destOrd="0" presId="urn:microsoft.com/office/officeart/2005/8/layout/default"/>
    <dgm:cxn modelId="{2DD5CB15-1C49-2043-A11D-E8FF84E322AE}" type="presParOf" srcId="{8F324570-CC88-984E-8291-EC3DD3EF4D91}" destId="{6C46309B-11F7-C94F-9A0D-A3D080F04926}" srcOrd="6" destOrd="0" presId="urn:microsoft.com/office/officeart/2005/8/layout/default"/>
    <dgm:cxn modelId="{7C6324D9-EE04-E641-84D8-44D0D0CF30CB}" type="presParOf" srcId="{8F324570-CC88-984E-8291-EC3DD3EF4D91}" destId="{EA89050D-F967-214A-8A92-BF51B433286B}" srcOrd="7" destOrd="0" presId="urn:microsoft.com/office/officeart/2005/8/layout/default"/>
    <dgm:cxn modelId="{68D7DE25-C711-3347-A10D-CCD5E4749EAB}" type="presParOf" srcId="{8F324570-CC88-984E-8291-EC3DD3EF4D91}" destId="{B41BDBAD-DC86-4042-96D9-9E55DE53F919}" srcOrd="8" destOrd="0" presId="urn:microsoft.com/office/officeart/2005/8/layout/default"/>
    <dgm:cxn modelId="{BD7D57EE-D6EC-6B45-BA5B-70E2A07C2EB9}" type="presParOf" srcId="{8F324570-CC88-984E-8291-EC3DD3EF4D91}" destId="{9D8639D6-D121-5444-A0BA-A2C18E60C594}" srcOrd="9" destOrd="0" presId="urn:microsoft.com/office/officeart/2005/8/layout/default"/>
    <dgm:cxn modelId="{B2AF2BA5-3274-E24A-87B9-9672BC80B78D}" type="presParOf" srcId="{8F324570-CC88-984E-8291-EC3DD3EF4D91}" destId="{C71B8AAA-76C1-E841-BBEB-5DC5C7E4C2F8}" srcOrd="10" destOrd="0" presId="urn:microsoft.com/office/officeart/2005/8/layout/default"/>
    <dgm:cxn modelId="{38C2DF06-97D9-B44F-A90B-4B2350C51B5D}" type="presParOf" srcId="{8F324570-CC88-984E-8291-EC3DD3EF4D91}" destId="{AEE546A6-1699-BA4A-B5FD-3ED098CA8400}" srcOrd="11" destOrd="0" presId="urn:microsoft.com/office/officeart/2005/8/layout/default"/>
    <dgm:cxn modelId="{C3DD3E74-B3A5-004D-9601-94CE12863962}" type="presParOf" srcId="{8F324570-CC88-984E-8291-EC3DD3EF4D91}" destId="{38408402-EB6A-BA44-906B-718BA80A2CB3}" srcOrd="12" destOrd="0" presId="urn:microsoft.com/office/officeart/2005/8/layout/default"/>
    <dgm:cxn modelId="{7DD54E54-81EA-A245-A324-FD1CACE247F1}" type="presParOf" srcId="{8F324570-CC88-984E-8291-EC3DD3EF4D91}" destId="{6802676C-D7FA-E549-89A8-5179863EDECA}" srcOrd="13" destOrd="0" presId="urn:microsoft.com/office/officeart/2005/8/layout/default"/>
    <dgm:cxn modelId="{33B36443-C906-9E4B-B2ED-BD0E75E22A49}" type="presParOf" srcId="{8F324570-CC88-984E-8291-EC3DD3EF4D91}" destId="{8B6CCDEF-ECE3-7348-BEEE-4964BA2763E0}" srcOrd="14" destOrd="0" presId="urn:microsoft.com/office/officeart/2005/8/layout/default"/>
    <dgm:cxn modelId="{2560BCFE-D482-B642-AC85-D87CFA4B837E}" type="presParOf" srcId="{8F324570-CC88-984E-8291-EC3DD3EF4D91}" destId="{C7AAB38E-18FA-7A44-8C7B-D3BD315F57C7}" srcOrd="15" destOrd="0" presId="urn:microsoft.com/office/officeart/2005/8/layout/default"/>
    <dgm:cxn modelId="{EF10A8DA-36DE-D540-82CA-A08ABF1CBBC2}" type="presParOf" srcId="{8F324570-CC88-984E-8291-EC3DD3EF4D91}" destId="{A5690E88-C1FB-1042-9BC1-4220E4F4D9A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42DB1-70FE-934F-8128-AB9ED1F8E84E}">
      <dsp:nvSpPr>
        <dsp:cNvPr id="0" name=""/>
        <dsp:cNvSpPr/>
      </dsp:nvSpPr>
      <dsp:spPr>
        <a:xfrm>
          <a:off x="5618971" y="19786"/>
          <a:ext cx="4586215" cy="1173403"/>
        </a:xfrm>
        <a:prstGeom prst="rect">
          <a:avLst/>
        </a:prstGeom>
        <a:solidFill>
          <a:schemeClr val="l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What Is Happening Nationally?</a:t>
          </a:r>
          <a:endParaRPr lang="en-US" sz="3200" kern="1200" dirty="0"/>
        </a:p>
      </dsp:txBody>
      <dsp:txXfrm>
        <a:off x="5618971" y="19786"/>
        <a:ext cx="4586215" cy="1173403"/>
      </dsp:txXfrm>
    </dsp:sp>
    <dsp:sp modelId="{744C861B-FF4A-5048-8B3B-C44BFA29377F}">
      <dsp:nvSpPr>
        <dsp:cNvPr id="0" name=""/>
        <dsp:cNvSpPr/>
      </dsp:nvSpPr>
      <dsp:spPr>
        <a:xfrm>
          <a:off x="4171174" y="19786"/>
          <a:ext cx="1176550" cy="11734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84CAE88-F712-7648-8F5E-F0FC7BF201A5}">
      <dsp:nvSpPr>
        <dsp:cNvPr id="0" name=""/>
        <dsp:cNvSpPr/>
      </dsp:nvSpPr>
      <dsp:spPr>
        <a:xfrm>
          <a:off x="4167462" y="1315188"/>
          <a:ext cx="4864723" cy="1173403"/>
        </a:xfrm>
        <a:prstGeom prst="rect">
          <a:avLst/>
        </a:prstGeom>
        <a:solidFill>
          <a:schemeClr val="l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What Do We Want?</a:t>
          </a:r>
          <a:endParaRPr lang="en-US" sz="3200" kern="1200" dirty="0"/>
        </a:p>
      </dsp:txBody>
      <dsp:txXfrm>
        <a:off x="4167462" y="1315188"/>
        <a:ext cx="4864723" cy="1173403"/>
      </dsp:txXfrm>
    </dsp:sp>
    <dsp:sp modelId="{89AAB489-BA74-BE42-A76D-7C7C4665EE25}">
      <dsp:nvSpPr>
        <dsp:cNvPr id="0" name=""/>
        <dsp:cNvSpPr/>
      </dsp:nvSpPr>
      <dsp:spPr>
        <a:xfrm>
          <a:off x="9196651" y="1315188"/>
          <a:ext cx="1161669" cy="11734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7B9F53A-781F-5947-9415-E7927201D834}">
      <dsp:nvSpPr>
        <dsp:cNvPr id="0" name=""/>
        <dsp:cNvSpPr/>
      </dsp:nvSpPr>
      <dsp:spPr>
        <a:xfrm>
          <a:off x="5615251" y="2610590"/>
          <a:ext cx="4654188" cy="1173403"/>
        </a:xfrm>
        <a:prstGeom prst="rect">
          <a:avLst/>
        </a:prstGeom>
        <a:solidFill>
          <a:schemeClr val="l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What Do We Know?</a:t>
          </a:r>
          <a:endParaRPr lang="en-US" sz="3200" kern="1200" dirty="0"/>
        </a:p>
      </dsp:txBody>
      <dsp:txXfrm>
        <a:off x="5615251" y="2610590"/>
        <a:ext cx="4654188" cy="1173403"/>
      </dsp:txXfrm>
    </dsp:sp>
    <dsp:sp modelId="{324B3A2A-CACA-2E47-9BA9-AA96A59CCC23}">
      <dsp:nvSpPr>
        <dsp:cNvPr id="0" name=""/>
        <dsp:cNvSpPr/>
      </dsp:nvSpPr>
      <dsp:spPr>
        <a:xfrm>
          <a:off x="4167450" y="2610590"/>
          <a:ext cx="1161669" cy="11734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50397B3-C0DE-3745-A990-81B67BCBDA0A}">
      <dsp:nvSpPr>
        <dsp:cNvPr id="0" name=""/>
        <dsp:cNvSpPr/>
      </dsp:nvSpPr>
      <dsp:spPr>
        <a:xfrm>
          <a:off x="4167456" y="3905992"/>
          <a:ext cx="4876787" cy="1173403"/>
        </a:xfrm>
        <a:prstGeom prst="rect">
          <a:avLst/>
        </a:prstGeom>
        <a:solidFill>
          <a:schemeClr val="l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Are We Getting What We Want?</a:t>
          </a:r>
          <a:endParaRPr lang="en-US" sz="3200" kern="1200" dirty="0"/>
        </a:p>
      </dsp:txBody>
      <dsp:txXfrm>
        <a:off x="4167456" y="3905992"/>
        <a:ext cx="4876787" cy="1173403"/>
      </dsp:txXfrm>
    </dsp:sp>
    <dsp:sp modelId="{6998F350-2461-2D48-8B73-3D844CEDC92E}">
      <dsp:nvSpPr>
        <dsp:cNvPr id="0" name=""/>
        <dsp:cNvSpPr/>
      </dsp:nvSpPr>
      <dsp:spPr>
        <a:xfrm>
          <a:off x="9225967" y="3905992"/>
          <a:ext cx="1161669" cy="11734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6AB7E94-47CF-294A-8855-A13A9B03493B}">
      <dsp:nvSpPr>
        <dsp:cNvPr id="0" name=""/>
        <dsp:cNvSpPr/>
      </dsp:nvSpPr>
      <dsp:spPr>
        <a:xfrm>
          <a:off x="5615244" y="5201394"/>
          <a:ext cx="4773296" cy="1173403"/>
        </a:xfrm>
        <a:prstGeom prst="rect">
          <a:avLst/>
        </a:prstGeom>
        <a:solidFill>
          <a:schemeClr val="l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What Else Could We Be Doing?</a:t>
          </a:r>
          <a:endParaRPr lang="en-US" sz="3200" kern="1200" dirty="0"/>
        </a:p>
      </dsp:txBody>
      <dsp:txXfrm>
        <a:off x="5615244" y="5201394"/>
        <a:ext cx="4773296" cy="1173403"/>
      </dsp:txXfrm>
    </dsp:sp>
    <dsp:sp modelId="{EFA1E1D8-9833-AE43-8F14-EAF007175DAB}">
      <dsp:nvSpPr>
        <dsp:cNvPr id="0" name=""/>
        <dsp:cNvSpPr/>
      </dsp:nvSpPr>
      <dsp:spPr>
        <a:xfrm>
          <a:off x="4167458" y="5201394"/>
          <a:ext cx="1161669" cy="11734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B835-FDBE-6A42-96F5-38A13782B722}">
      <dsp:nvSpPr>
        <dsp:cNvPr id="0" name=""/>
        <dsp:cNvSpPr/>
      </dsp:nvSpPr>
      <dsp:spPr>
        <a:xfrm>
          <a:off x="656777" y="0"/>
          <a:ext cx="4378514" cy="5267412"/>
        </a:xfrm>
        <a:prstGeom prst="triangle">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88146AE-CAA1-454A-95FE-C542716E17BF}">
      <dsp:nvSpPr>
        <dsp:cNvPr id="0" name=""/>
        <dsp:cNvSpPr/>
      </dsp:nvSpPr>
      <dsp:spPr>
        <a:xfrm>
          <a:off x="2189257" y="529570"/>
          <a:ext cx="2846034" cy="1246895"/>
        </a:xfrm>
        <a:prstGeom prst="round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Quality Leadership Practice</a:t>
          </a:r>
          <a:endParaRPr lang="en-US" sz="2600" kern="1200" dirty="0"/>
        </a:p>
      </dsp:txBody>
      <dsp:txXfrm>
        <a:off x="2250125" y="590438"/>
        <a:ext cx="2724298" cy="1125159"/>
      </dsp:txXfrm>
    </dsp:sp>
    <dsp:sp modelId="{6B75EA12-5372-2B43-A2B9-13CB71503A6E}">
      <dsp:nvSpPr>
        <dsp:cNvPr id="0" name=""/>
        <dsp:cNvSpPr/>
      </dsp:nvSpPr>
      <dsp:spPr>
        <a:xfrm>
          <a:off x="2189257" y="1932327"/>
          <a:ext cx="2846034" cy="1246895"/>
        </a:xfrm>
        <a:prstGeom prst="roundRect">
          <a:avLst/>
        </a:prstGeom>
        <a:solidFill>
          <a:schemeClr val="lt1">
            <a:alpha val="90000"/>
            <a:hueOff val="0"/>
            <a:satOff val="0"/>
            <a:lumOff val="0"/>
            <a:alphaOff val="0"/>
          </a:schemeClr>
        </a:solidFill>
        <a:ln w="12700" cap="flat" cmpd="sng" algn="ctr">
          <a:solidFill>
            <a:schemeClr val="accent2">
              <a:shade val="50000"/>
              <a:hueOff val="292500"/>
              <a:satOff val="-961"/>
              <a:lumOff val="27977"/>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Leadership Retention</a:t>
          </a:r>
          <a:endParaRPr lang="en-US" sz="2600" kern="1200" dirty="0"/>
        </a:p>
      </dsp:txBody>
      <dsp:txXfrm>
        <a:off x="2250125" y="1993195"/>
        <a:ext cx="2724298" cy="1125159"/>
      </dsp:txXfrm>
    </dsp:sp>
    <dsp:sp modelId="{5A13656E-9FE6-CB4A-A5BC-6E6D59C440BB}">
      <dsp:nvSpPr>
        <dsp:cNvPr id="0" name=""/>
        <dsp:cNvSpPr/>
      </dsp:nvSpPr>
      <dsp:spPr>
        <a:xfrm>
          <a:off x="2189257" y="3335084"/>
          <a:ext cx="2846034" cy="1246895"/>
        </a:xfrm>
        <a:prstGeom prst="roundRect">
          <a:avLst/>
        </a:prstGeom>
        <a:solidFill>
          <a:schemeClr val="lt1">
            <a:alpha val="90000"/>
            <a:hueOff val="0"/>
            <a:satOff val="0"/>
            <a:lumOff val="0"/>
            <a:alphaOff val="0"/>
          </a:schemeClr>
        </a:solidFill>
        <a:ln w="12700" cap="flat" cmpd="sng" algn="ctr">
          <a:solidFill>
            <a:schemeClr val="accent2">
              <a:shade val="50000"/>
              <a:hueOff val="292500"/>
              <a:satOff val="-961"/>
              <a:lumOff val="27977"/>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Stronger Teacher Quality</a:t>
          </a:r>
          <a:endParaRPr lang="en-US" sz="2600" kern="1200" dirty="0"/>
        </a:p>
      </dsp:txBody>
      <dsp:txXfrm>
        <a:off x="2250125" y="3395952"/>
        <a:ext cx="2724298" cy="1125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034C3-D375-9F44-ABEC-44F6D7C460BB}">
      <dsp:nvSpPr>
        <dsp:cNvPr id="0" name=""/>
        <dsp:cNvSpPr/>
      </dsp:nvSpPr>
      <dsp:spPr>
        <a:xfrm>
          <a:off x="1389272" y="10"/>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Accreditation /State Program Approval</a:t>
          </a:r>
          <a:endParaRPr lang="en-US" sz="2900" kern="1200" dirty="0"/>
        </a:p>
      </dsp:txBody>
      <dsp:txXfrm>
        <a:off x="1807876" y="549427"/>
        <a:ext cx="2302319" cy="1412786"/>
      </dsp:txXfrm>
    </dsp:sp>
    <dsp:sp modelId="{F9B68179-0A31-4445-ABC9-6083C3AD6682}">
      <dsp:nvSpPr>
        <dsp:cNvPr id="0" name=""/>
        <dsp:cNvSpPr/>
      </dsp:nvSpPr>
      <dsp:spPr>
        <a:xfrm>
          <a:off x="2473769" y="1949122"/>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Program Review &amp; Redesign</a:t>
          </a:r>
          <a:endParaRPr lang="en-US" sz="2900" kern="1200" dirty="0"/>
        </a:p>
      </dsp:txBody>
      <dsp:txXfrm>
        <a:off x="3433941" y="2760166"/>
        <a:ext cx="1883715" cy="1726739"/>
      </dsp:txXfrm>
    </dsp:sp>
    <dsp:sp modelId="{578E72E7-2173-FB4C-996F-A885D68673B1}">
      <dsp:nvSpPr>
        <dsp:cNvPr id="0" name=""/>
        <dsp:cNvSpPr/>
      </dsp:nvSpPr>
      <dsp:spPr>
        <a:xfrm>
          <a:off x="340189" y="1981208"/>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Licensure</a:t>
          </a:r>
          <a:endParaRPr lang="en-US" sz="2900" kern="1200" dirty="0"/>
        </a:p>
      </dsp:txBody>
      <dsp:txXfrm>
        <a:off x="635828" y="2792252"/>
        <a:ext cx="1883715" cy="1726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20B40-0879-B640-970A-A82AA0251F54}">
      <dsp:nvSpPr>
        <dsp:cNvPr id="0" name=""/>
        <dsp:cNvSpPr/>
      </dsp:nvSpPr>
      <dsp:spPr>
        <a:xfrm rot="16200000">
          <a:off x="-1558081" y="1591883"/>
          <a:ext cx="4411919" cy="1228152"/>
        </a:xfrm>
        <a:prstGeom prst="flowChartManualOperation">
          <a:avLst/>
        </a:prstGeom>
        <a:solidFill>
          <a:schemeClr val="tx2">
            <a:lumMod val="7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Demographics,  Prior Education, Leadership Experiences, District Support</a:t>
          </a:r>
        </a:p>
      </dsp:txBody>
      <dsp:txXfrm rot="5400000">
        <a:off x="33802" y="882384"/>
        <a:ext cx="1228152" cy="2647151"/>
      </dsp:txXfrm>
    </dsp:sp>
    <dsp:sp modelId="{43BA44ED-C992-CB4B-AB7C-5AE23884F800}">
      <dsp:nvSpPr>
        <dsp:cNvPr id="0" name=""/>
        <dsp:cNvSpPr/>
      </dsp:nvSpPr>
      <dsp:spPr>
        <a:xfrm rot="16200000">
          <a:off x="-264963" y="1591883"/>
          <a:ext cx="4411919" cy="1228152"/>
        </a:xfrm>
        <a:prstGeom prst="flowChartManualOperation">
          <a:avLst/>
        </a:prstGeom>
        <a:solidFill>
          <a:schemeClr val="tx2">
            <a:lumMod val="7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Theory of Action, Curriculum, Delivery, Learning Experiences, Internship, Supports</a:t>
          </a:r>
          <a:endParaRPr lang="en-US" sz="1700" kern="1200" dirty="0"/>
        </a:p>
      </dsp:txBody>
      <dsp:txXfrm rot="5400000">
        <a:off x="1326920" y="882384"/>
        <a:ext cx="1228152" cy="2647151"/>
      </dsp:txXfrm>
    </dsp:sp>
    <dsp:sp modelId="{CD0C68BD-9D84-7048-B5D8-47747E8004FB}">
      <dsp:nvSpPr>
        <dsp:cNvPr id="0" name=""/>
        <dsp:cNvSpPr/>
      </dsp:nvSpPr>
      <dsp:spPr>
        <a:xfrm rot="16200000">
          <a:off x="1055300" y="1591883"/>
          <a:ext cx="4411919" cy="1228152"/>
        </a:xfrm>
        <a:prstGeom prst="flowChartManualOperation">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Formative &amp; Summative Assessments: Content Knowledge, Skills, Dispositions</a:t>
          </a:r>
          <a:endParaRPr lang="en-US" sz="1700" kern="1200" dirty="0"/>
        </a:p>
      </dsp:txBody>
      <dsp:txXfrm rot="5400000">
        <a:off x="2647183" y="882384"/>
        <a:ext cx="1228152" cy="2647151"/>
      </dsp:txXfrm>
    </dsp:sp>
    <dsp:sp modelId="{94786245-6E9E-FA4A-B020-6C8E73296D96}">
      <dsp:nvSpPr>
        <dsp:cNvPr id="0" name=""/>
        <dsp:cNvSpPr/>
      </dsp:nvSpPr>
      <dsp:spPr>
        <a:xfrm rot="16200000">
          <a:off x="2375565" y="1591883"/>
          <a:ext cx="4411919" cy="1228152"/>
        </a:xfrm>
        <a:prstGeom prst="flowChartManualOperation">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Candidate/Graduate Position, Time to Advance, Retention</a:t>
          </a:r>
          <a:endParaRPr lang="en-US" sz="1700" kern="1200" dirty="0"/>
        </a:p>
      </dsp:txBody>
      <dsp:txXfrm rot="5400000">
        <a:off x="3967448" y="882384"/>
        <a:ext cx="1228152" cy="2647151"/>
      </dsp:txXfrm>
    </dsp:sp>
    <dsp:sp modelId="{3651FC0D-C897-D644-BDF3-3C931B135FCA}">
      <dsp:nvSpPr>
        <dsp:cNvPr id="0" name=""/>
        <dsp:cNvSpPr/>
      </dsp:nvSpPr>
      <dsp:spPr>
        <a:xfrm rot="16200000">
          <a:off x="3695829" y="1591883"/>
          <a:ext cx="4411919" cy="1228152"/>
        </a:xfrm>
        <a:prstGeom prst="flowChartManualOperation">
          <a:avLst/>
        </a:prstGeom>
        <a:solidFill>
          <a:srgbClr val="80000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Amount of Time Spent on Leadership Practices, Perceptions of Leadership</a:t>
          </a:r>
          <a:endParaRPr lang="en-US" sz="1700" kern="1200" dirty="0"/>
        </a:p>
      </dsp:txBody>
      <dsp:txXfrm rot="5400000">
        <a:off x="5287712" y="882384"/>
        <a:ext cx="1228152" cy="2647151"/>
      </dsp:txXfrm>
    </dsp:sp>
    <dsp:sp modelId="{B48EA28B-D6B6-EA48-9148-8C16AFBE9A51}">
      <dsp:nvSpPr>
        <dsp:cNvPr id="0" name=""/>
        <dsp:cNvSpPr/>
      </dsp:nvSpPr>
      <dsp:spPr>
        <a:xfrm rot="16200000">
          <a:off x="5016093" y="1591883"/>
          <a:ext cx="4411919" cy="1228152"/>
        </a:xfrm>
        <a:prstGeom prst="flowChartManualOperation">
          <a:avLst/>
        </a:prstGeom>
        <a:solidFill>
          <a:schemeClr val="accent6">
            <a:lumMod val="5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Student &amp; Teacher Attendance, Climate, Parent Engagement, Collaborative Leadership</a:t>
          </a:r>
          <a:endParaRPr lang="en-US" sz="1700" kern="1200" dirty="0"/>
        </a:p>
      </dsp:txBody>
      <dsp:txXfrm rot="5400000">
        <a:off x="6607976" y="882384"/>
        <a:ext cx="1228152" cy="2647151"/>
      </dsp:txXfrm>
    </dsp:sp>
    <dsp:sp modelId="{7C65165E-46BD-BC4B-9224-AEB88931DA1C}">
      <dsp:nvSpPr>
        <dsp:cNvPr id="0" name=""/>
        <dsp:cNvSpPr/>
      </dsp:nvSpPr>
      <dsp:spPr>
        <a:xfrm rot="16200000">
          <a:off x="6336358" y="1591883"/>
          <a:ext cx="4411919" cy="1228152"/>
        </a:xfrm>
        <a:prstGeom prst="flowChartManualOperation">
          <a:avLst/>
        </a:prstGeom>
        <a:solidFill>
          <a:schemeClr val="accent6">
            <a:lumMod val="5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7950" tIns="0" rIns="111047" bIns="0" numCol="1" spcCol="1270" anchor="ctr" anchorCtr="0">
          <a:noAutofit/>
        </a:bodyPr>
        <a:lstStyle/>
        <a:p>
          <a:pPr lvl="0" algn="ctr" defTabSz="755650">
            <a:lnSpc>
              <a:spcPct val="90000"/>
            </a:lnSpc>
            <a:spcBef>
              <a:spcPct val="0"/>
            </a:spcBef>
            <a:spcAft>
              <a:spcPct val="35000"/>
            </a:spcAft>
          </a:pPr>
          <a:r>
            <a:rPr lang="en-US" sz="1700" kern="1200" dirty="0" smtClean="0"/>
            <a:t>Student Performance through Longitudinal Analysis of Standardized Measures</a:t>
          </a:r>
          <a:endParaRPr lang="en-US" sz="1700" kern="1200" dirty="0"/>
        </a:p>
      </dsp:txBody>
      <dsp:txXfrm rot="5400000">
        <a:off x="7928241" y="882384"/>
        <a:ext cx="1228152" cy="2647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034C3-D375-9F44-ABEC-44F6D7C460BB}">
      <dsp:nvSpPr>
        <dsp:cNvPr id="0" name=""/>
        <dsp:cNvSpPr/>
      </dsp:nvSpPr>
      <dsp:spPr>
        <a:xfrm>
          <a:off x="1389272" y="10"/>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Accreditation /State Program Approval</a:t>
          </a:r>
          <a:endParaRPr lang="en-US" sz="2900" kern="1200" dirty="0"/>
        </a:p>
      </dsp:txBody>
      <dsp:txXfrm>
        <a:off x="1807876" y="549427"/>
        <a:ext cx="2302319" cy="1412786"/>
      </dsp:txXfrm>
    </dsp:sp>
    <dsp:sp modelId="{F9B68179-0A31-4445-ABC9-6083C3AD6682}">
      <dsp:nvSpPr>
        <dsp:cNvPr id="0" name=""/>
        <dsp:cNvSpPr/>
      </dsp:nvSpPr>
      <dsp:spPr>
        <a:xfrm>
          <a:off x="2473769" y="1949122"/>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Program Review &amp; Redesign</a:t>
          </a:r>
          <a:endParaRPr lang="en-US" sz="2900" kern="1200" dirty="0"/>
        </a:p>
      </dsp:txBody>
      <dsp:txXfrm>
        <a:off x="3433941" y="2760166"/>
        <a:ext cx="1883715" cy="1726739"/>
      </dsp:txXfrm>
    </dsp:sp>
    <dsp:sp modelId="{578E72E7-2173-FB4C-996F-A885D68673B1}">
      <dsp:nvSpPr>
        <dsp:cNvPr id="0" name=""/>
        <dsp:cNvSpPr/>
      </dsp:nvSpPr>
      <dsp:spPr>
        <a:xfrm>
          <a:off x="340189" y="1981208"/>
          <a:ext cx="3139526" cy="3139526"/>
        </a:xfrm>
        <a:prstGeom prst="ellipse">
          <a:avLst/>
        </a:prstGeom>
        <a:solidFill>
          <a:schemeClr val="accent2">
            <a:alpha val="5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Licensure</a:t>
          </a:r>
          <a:endParaRPr lang="en-US" sz="2900" kern="1200" dirty="0"/>
        </a:p>
      </dsp:txBody>
      <dsp:txXfrm>
        <a:off x="635828" y="2792252"/>
        <a:ext cx="1883715" cy="1726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8E0D-C943-EC42-8906-FEB3DBB38A3D}">
      <dsp:nvSpPr>
        <dsp:cNvPr id="0" name=""/>
        <dsp:cNvSpPr/>
      </dsp:nvSpPr>
      <dsp:spPr>
        <a:xfrm rot="16200000">
          <a:off x="655873" y="1226763"/>
          <a:ext cx="3444073" cy="2904098"/>
        </a:xfrm>
        <a:prstGeom prst="round2SameRect">
          <a:avLst>
            <a:gd name="adj1" fmla="val 16670"/>
            <a:gd name="adj2" fmla="val 0"/>
          </a:avLst>
        </a:prstGeom>
        <a:solidFill>
          <a:schemeClr val="dk2">
            <a:tint val="5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203200" rIns="182880" bIns="203200" numCol="1" spcCol="1270" anchor="t" anchorCtr="0">
          <a:noAutofit/>
        </a:bodyPr>
        <a:lstStyle/>
        <a:p>
          <a:pPr lvl="0" algn="r" defTabSz="1422400">
            <a:lnSpc>
              <a:spcPct val="90000"/>
            </a:lnSpc>
            <a:spcBef>
              <a:spcPct val="0"/>
            </a:spcBef>
            <a:spcAft>
              <a:spcPct val="35000"/>
            </a:spcAft>
          </a:pPr>
          <a:endParaRPr lang="en-US" sz="3200" kern="1200" dirty="0" smtClean="0"/>
        </a:p>
        <a:p>
          <a:pPr lvl="0" algn="r" defTabSz="1422400">
            <a:lnSpc>
              <a:spcPct val="90000"/>
            </a:lnSpc>
            <a:spcBef>
              <a:spcPct val="0"/>
            </a:spcBef>
            <a:spcAft>
              <a:spcPct val="35000"/>
            </a:spcAft>
          </a:pPr>
          <a:r>
            <a:rPr lang="en-US" sz="3200" kern="1200" dirty="0" smtClean="0"/>
            <a:t>Adopting Standards</a:t>
          </a:r>
          <a:endParaRPr lang="en-US" sz="3200" kern="1200" dirty="0"/>
        </a:p>
      </dsp:txBody>
      <dsp:txXfrm rot="5400000">
        <a:off x="1067652" y="1098568"/>
        <a:ext cx="2762306" cy="3160489"/>
      </dsp:txXfrm>
    </dsp:sp>
    <dsp:sp modelId="{F410F700-C375-B449-B4BE-FF421D3B4672}">
      <dsp:nvSpPr>
        <dsp:cNvPr id="0" name=""/>
        <dsp:cNvSpPr/>
      </dsp:nvSpPr>
      <dsp:spPr>
        <a:xfrm rot="5400000">
          <a:off x="3494638" y="1281531"/>
          <a:ext cx="3444073" cy="2820668"/>
        </a:xfrm>
        <a:prstGeom prst="round2SameRect">
          <a:avLst>
            <a:gd name="adj1" fmla="val 16670"/>
            <a:gd name="adj2" fmla="val 0"/>
          </a:avLst>
        </a:prstGeom>
        <a:solidFill>
          <a:schemeClr val="dk2">
            <a:tint val="5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82880" tIns="203200" rIns="121920" bIns="203200" numCol="1" spcCol="1270" anchor="t" anchorCtr="0">
          <a:noAutofit/>
        </a:bodyPr>
        <a:lstStyle/>
        <a:p>
          <a:pPr lvl="0" algn="l" defTabSz="1422400">
            <a:lnSpc>
              <a:spcPct val="90000"/>
            </a:lnSpc>
            <a:spcBef>
              <a:spcPct val="0"/>
            </a:spcBef>
            <a:spcAft>
              <a:spcPct val="35000"/>
            </a:spcAft>
          </a:pPr>
          <a:endParaRPr lang="en-US" sz="3200" kern="1200" smtClean="0"/>
        </a:p>
        <a:p>
          <a:pPr lvl="0" algn="l" defTabSz="1422400">
            <a:lnSpc>
              <a:spcPct val="90000"/>
            </a:lnSpc>
            <a:spcBef>
              <a:spcPct val="0"/>
            </a:spcBef>
            <a:spcAft>
              <a:spcPct val="35000"/>
            </a:spcAft>
          </a:pPr>
          <a:r>
            <a:rPr lang="en-US" sz="3200" kern="1200" smtClean="0"/>
            <a:t>Thoughtfully Putting Standards to Work</a:t>
          </a:r>
          <a:endParaRPr lang="en-US" sz="3200" kern="1200" dirty="0"/>
        </a:p>
      </dsp:txBody>
      <dsp:txXfrm rot="-5400000">
        <a:off x="3806340" y="1107547"/>
        <a:ext cx="2682950" cy="3168637"/>
      </dsp:txXfrm>
    </dsp:sp>
    <dsp:sp modelId="{F59AAE24-C43D-5B49-A89A-47950179FA10}">
      <dsp:nvSpPr>
        <dsp:cNvPr id="0" name=""/>
        <dsp:cNvSpPr/>
      </dsp:nvSpPr>
      <dsp:spPr>
        <a:xfrm>
          <a:off x="2700975" y="0"/>
          <a:ext cx="2200263" cy="2200156"/>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9BC3F2A-6E08-3048-B81E-60B0BED7A8D0}">
      <dsp:nvSpPr>
        <dsp:cNvPr id="0" name=""/>
        <dsp:cNvSpPr/>
      </dsp:nvSpPr>
      <dsp:spPr>
        <a:xfrm rot="10800000">
          <a:off x="2700975" y="3156933"/>
          <a:ext cx="2200263" cy="2200156"/>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3584E-C321-C64F-8646-408DD8E83490}">
      <dsp:nvSpPr>
        <dsp:cNvPr id="0" name=""/>
        <dsp:cNvSpPr/>
      </dsp:nvSpPr>
      <dsp:spPr>
        <a:xfrm>
          <a:off x="1111579" y="3180"/>
          <a:ext cx="1340848" cy="1340848"/>
        </a:xfrm>
        <a:prstGeom prst="ellipse">
          <a:avLst/>
        </a:prstGeom>
        <a:solidFill>
          <a:srgbClr val="2E56A4">
            <a:alpha val="9000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rPr>
            <a:t>State Levers</a:t>
          </a:r>
          <a:endParaRPr lang="en-US" sz="1400" kern="1200" dirty="0">
            <a:solidFill>
              <a:srgbClr val="333333"/>
            </a:solidFill>
          </a:endParaRPr>
        </a:p>
      </dsp:txBody>
      <dsp:txXfrm>
        <a:off x="1307942" y="199543"/>
        <a:ext cx="948122" cy="948122"/>
      </dsp:txXfrm>
    </dsp:sp>
    <dsp:sp modelId="{86EBDB82-6CC2-044D-B61D-C5E2062466C2}">
      <dsp:nvSpPr>
        <dsp:cNvPr id="0" name=""/>
        <dsp:cNvSpPr/>
      </dsp:nvSpPr>
      <dsp:spPr>
        <a:xfrm>
          <a:off x="1393157" y="1452906"/>
          <a:ext cx="777692" cy="777692"/>
        </a:xfrm>
        <a:prstGeom prst="mathPlus">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96240" y="1750295"/>
        <a:ext cx="571526" cy="182914"/>
      </dsp:txXfrm>
    </dsp:sp>
    <dsp:sp modelId="{412CD22E-5DB2-1C47-96FC-0F86232B0819}">
      <dsp:nvSpPr>
        <dsp:cNvPr id="0" name=""/>
        <dsp:cNvSpPr/>
      </dsp:nvSpPr>
      <dsp:spPr>
        <a:xfrm>
          <a:off x="1111579" y="2339475"/>
          <a:ext cx="1340848" cy="1340848"/>
        </a:xfrm>
        <a:prstGeom prst="ellipse">
          <a:avLst/>
        </a:prstGeom>
        <a:solidFill>
          <a:srgbClr val="2E56A4">
            <a:alpha val="9000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rPr>
            <a:t>Professional Levers</a:t>
          </a:r>
          <a:endParaRPr lang="en-US" sz="1400" kern="1200" dirty="0">
            <a:solidFill>
              <a:srgbClr val="333333"/>
            </a:solidFill>
          </a:endParaRPr>
        </a:p>
      </dsp:txBody>
      <dsp:txXfrm>
        <a:off x="1307942" y="2535838"/>
        <a:ext cx="948122" cy="948122"/>
      </dsp:txXfrm>
    </dsp:sp>
    <dsp:sp modelId="{C1E87101-7AFE-7147-A4A6-BA56E98FD6F9}">
      <dsp:nvSpPr>
        <dsp:cNvPr id="0" name=""/>
        <dsp:cNvSpPr/>
      </dsp:nvSpPr>
      <dsp:spPr>
        <a:xfrm>
          <a:off x="1393157" y="3789201"/>
          <a:ext cx="777692" cy="777692"/>
        </a:xfrm>
        <a:prstGeom prst="mathPlus">
          <a:avLst/>
        </a:prstGeom>
        <a:solidFill>
          <a:schemeClr val="accent2">
            <a:shade val="90000"/>
            <a:hueOff val="227814"/>
            <a:satOff val="-2736"/>
            <a:lumOff val="156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96240" y="4086590"/>
        <a:ext cx="571526" cy="182914"/>
      </dsp:txXfrm>
    </dsp:sp>
    <dsp:sp modelId="{9CFCB1AE-2B44-FA47-A2B3-372329DCF380}">
      <dsp:nvSpPr>
        <dsp:cNvPr id="0" name=""/>
        <dsp:cNvSpPr/>
      </dsp:nvSpPr>
      <dsp:spPr>
        <a:xfrm>
          <a:off x="1111579" y="4675770"/>
          <a:ext cx="1340848" cy="1340848"/>
        </a:xfrm>
        <a:prstGeom prst="ellipse">
          <a:avLst/>
        </a:prstGeom>
        <a:solidFill>
          <a:srgbClr val="2E56A4">
            <a:alpha val="7000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333333"/>
              </a:solidFill>
            </a:rPr>
            <a:t>Program Levers</a:t>
          </a:r>
          <a:endParaRPr lang="en-US" sz="1400" kern="1200" dirty="0">
            <a:solidFill>
              <a:srgbClr val="333333"/>
            </a:solidFill>
          </a:endParaRPr>
        </a:p>
      </dsp:txBody>
      <dsp:txXfrm>
        <a:off x="1307942" y="4872133"/>
        <a:ext cx="948122" cy="948122"/>
      </dsp:txXfrm>
    </dsp:sp>
    <dsp:sp modelId="{6C6C6F31-F639-6E4E-AF8E-3C2530F84EF5}">
      <dsp:nvSpPr>
        <dsp:cNvPr id="0" name=""/>
        <dsp:cNvSpPr/>
      </dsp:nvSpPr>
      <dsp:spPr>
        <a:xfrm>
          <a:off x="2653555" y="2760502"/>
          <a:ext cx="426389" cy="498795"/>
        </a:xfrm>
        <a:prstGeom prst="rightArrow">
          <a:avLst>
            <a:gd name="adj1" fmla="val 60000"/>
            <a:gd name="adj2" fmla="val 50000"/>
          </a:avLst>
        </a:prstGeom>
        <a:solidFill>
          <a:schemeClr val="accent2">
            <a:shade val="90000"/>
            <a:hueOff val="455628"/>
            <a:satOff val="-5472"/>
            <a:lumOff val="313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53555" y="2860261"/>
        <a:ext cx="298472" cy="299277"/>
      </dsp:txXfrm>
    </dsp:sp>
    <dsp:sp modelId="{DAE594FA-04BD-4545-A435-C9E8D4242049}">
      <dsp:nvSpPr>
        <dsp:cNvPr id="0" name=""/>
        <dsp:cNvSpPr/>
      </dsp:nvSpPr>
      <dsp:spPr>
        <a:xfrm>
          <a:off x="3256937" y="1669051"/>
          <a:ext cx="2681697" cy="2681697"/>
        </a:xfrm>
        <a:prstGeom prst="ellipse">
          <a:avLst/>
        </a:prstGeom>
        <a:solidFill>
          <a:srgbClr val="2E56A4">
            <a:alpha val="7000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333333"/>
              </a:solidFill>
            </a:rPr>
            <a:t>Quality Preparation</a:t>
          </a:r>
          <a:endParaRPr lang="en-US" sz="3000" kern="1200" dirty="0">
            <a:solidFill>
              <a:srgbClr val="333333"/>
            </a:solidFill>
          </a:endParaRPr>
        </a:p>
      </dsp:txBody>
      <dsp:txXfrm>
        <a:off x="3649662" y="2061776"/>
        <a:ext cx="1896247" cy="1896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F6850-90D3-1540-8DAD-08ACB2157A25}">
      <dsp:nvSpPr>
        <dsp:cNvPr id="0" name=""/>
        <dsp:cNvSpPr/>
      </dsp:nvSpPr>
      <dsp:spPr>
        <a:xfrm>
          <a:off x="0" y="437527"/>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Program Standards &amp; Rubrics</a:t>
          </a:r>
          <a:endParaRPr lang="en-US" sz="2000" kern="1200" dirty="0"/>
        </a:p>
      </dsp:txBody>
      <dsp:txXfrm>
        <a:off x="0" y="437527"/>
        <a:ext cx="2131337" cy="1278802"/>
      </dsp:txXfrm>
    </dsp:sp>
    <dsp:sp modelId="{4D01BD49-0BC2-F84A-A18A-DFE72BF4B612}">
      <dsp:nvSpPr>
        <dsp:cNvPr id="0" name=""/>
        <dsp:cNvSpPr/>
      </dsp:nvSpPr>
      <dsp:spPr>
        <a:xfrm>
          <a:off x="2344471" y="437527"/>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Program Evaluation Planner &amp; Surveys</a:t>
          </a:r>
          <a:endParaRPr lang="en-US" sz="2000" kern="1200" dirty="0"/>
        </a:p>
      </dsp:txBody>
      <dsp:txXfrm>
        <a:off x="2344471" y="437527"/>
        <a:ext cx="2131337" cy="1278802"/>
      </dsp:txXfrm>
    </dsp:sp>
    <dsp:sp modelId="{655FC4E7-763D-9949-A59F-A1375D01A6F4}">
      <dsp:nvSpPr>
        <dsp:cNvPr id="0" name=""/>
        <dsp:cNvSpPr/>
      </dsp:nvSpPr>
      <dsp:spPr>
        <a:xfrm>
          <a:off x="4688943" y="437527"/>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Curriculum Development Resources</a:t>
          </a:r>
          <a:endParaRPr lang="en-US" sz="2000" kern="1200" dirty="0"/>
        </a:p>
      </dsp:txBody>
      <dsp:txXfrm>
        <a:off x="4688943" y="437527"/>
        <a:ext cx="2131337" cy="1278802"/>
      </dsp:txXfrm>
    </dsp:sp>
    <dsp:sp modelId="{6C46309B-11F7-C94F-9A0D-A3D080F04926}">
      <dsp:nvSpPr>
        <dsp:cNvPr id="0" name=""/>
        <dsp:cNvSpPr/>
      </dsp:nvSpPr>
      <dsp:spPr>
        <a:xfrm>
          <a:off x="0" y="1905000"/>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Research on Leadership Preparation and Practice</a:t>
          </a:r>
          <a:endParaRPr lang="en-US" sz="2000" kern="1200" dirty="0"/>
        </a:p>
      </dsp:txBody>
      <dsp:txXfrm>
        <a:off x="0" y="1905000"/>
        <a:ext cx="2131337" cy="1278802"/>
      </dsp:txXfrm>
    </dsp:sp>
    <dsp:sp modelId="{B41BDBAD-DC86-4042-96D9-9E55DE53F919}">
      <dsp:nvSpPr>
        <dsp:cNvPr id="0" name=""/>
        <dsp:cNvSpPr/>
      </dsp:nvSpPr>
      <dsp:spPr>
        <a:xfrm>
          <a:off x="2344471" y="1929464"/>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Policy Talking Points</a:t>
          </a:r>
          <a:endParaRPr lang="en-US" sz="2000" kern="1200" dirty="0"/>
        </a:p>
      </dsp:txBody>
      <dsp:txXfrm>
        <a:off x="2344471" y="1929464"/>
        <a:ext cx="2131337" cy="1278802"/>
      </dsp:txXfrm>
    </dsp:sp>
    <dsp:sp modelId="{C71B8AAA-76C1-E841-BBEB-5DC5C7E4C2F8}">
      <dsp:nvSpPr>
        <dsp:cNvPr id="0" name=""/>
        <dsp:cNvSpPr/>
      </dsp:nvSpPr>
      <dsp:spPr>
        <a:xfrm>
          <a:off x="4688943" y="1929464"/>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Action Oriented Convenings and Taskforces</a:t>
          </a:r>
          <a:endParaRPr lang="en-US" sz="2000" kern="1200" dirty="0"/>
        </a:p>
      </dsp:txBody>
      <dsp:txXfrm>
        <a:off x="4688943" y="1929464"/>
        <a:ext cx="2131337" cy="1278802"/>
      </dsp:txXfrm>
    </dsp:sp>
    <dsp:sp modelId="{38408402-EB6A-BA44-906B-718BA80A2CB3}">
      <dsp:nvSpPr>
        <dsp:cNvPr id="0" name=""/>
        <dsp:cNvSpPr/>
      </dsp:nvSpPr>
      <dsp:spPr>
        <a:xfrm>
          <a:off x="0" y="3421400"/>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Peer Reviewed Course Materials &amp; Modules</a:t>
          </a:r>
          <a:endParaRPr lang="en-US" sz="2000" kern="1200" dirty="0"/>
        </a:p>
      </dsp:txBody>
      <dsp:txXfrm>
        <a:off x="0" y="3421400"/>
        <a:ext cx="2131337" cy="1278802"/>
      </dsp:txXfrm>
    </dsp:sp>
    <dsp:sp modelId="{8B6CCDEF-ECE3-7348-BEEE-4964BA2763E0}">
      <dsp:nvSpPr>
        <dsp:cNvPr id="0" name=""/>
        <dsp:cNvSpPr/>
      </dsp:nvSpPr>
      <dsp:spPr>
        <a:xfrm>
          <a:off x="2344471" y="3421400"/>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Research on Program Content</a:t>
          </a:r>
          <a:endParaRPr lang="en-US" sz="2000" kern="1200" dirty="0"/>
        </a:p>
      </dsp:txBody>
      <dsp:txXfrm>
        <a:off x="2344471" y="3421400"/>
        <a:ext cx="2131337" cy="1278802"/>
      </dsp:txXfrm>
    </dsp:sp>
    <dsp:sp modelId="{A5690E88-C1FB-1042-9BC1-4220E4F4D9A5}">
      <dsp:nvSpPr>
        <dsp:cNvPr id="0" name=""/>
        <dsp:cNvSpPr/>
      </dsp:nvSpPr>
      <dsp:spPr>
        <a:xfrm>
          <a:off x="4688943" y="3396937"/>
          <a:ext cx="2131337" cy="1278802"/>
        </a:xfrm>
        <a:prstGeom prst="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Research Utilization Briefs</a:t>
          </a:r>
          <a:endParaRPr lang="en-US" sz="2000" kern="1200" dirty="0"/>
        </a:p>
      </dsp:txBody>
      <dsp:txXfrm>
        <a:off x="4688943" y="3396937"/>
        <a:ext cx="2131337" cy="127880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6" rIns="93173" bIns="46586" rtlCol="0"/>
          <a:lstStyle>
            <a:lvl1pPr algn="r">
              <a:defRPr sz="1200"/>
            </a:lvl1pPr>
          </a:lstStyle>
          <a:p>
            <a:fld id="{F9FC0253-AC4A-466D-8142-5E7A25DDEC62}" type="datetimeFigureOut">
              <a:rPr lang="en-US" smtClean="0"/>
              <a:t>9/10/2014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6" rIns="93173" bIns="46586" rtlCol="0" anchor="b"/>
          <a:lstStyle>
            <a:lvl1pPr algn="r">
              <a:defRPr sz="1200"/>
            </a:lvl1pPr>
          </a:lstStyle>
          <a:p>
            <a:fld id="{2B16BD41-B67D-432C-8D35-89B8F0FCB4A6}" type="slidenum">
              <a:rPr lang="en-US" smtClean="0"/>
              <a:t>‹#›</a:t>
            </a:fld>
            <a:endParaRPr lang="en-US"/>
          </a:p>
        </p:txBody>
      </p:sp>
    </p:spTree>
    <p:extLst>
      <p:ext uri="{BB962C8B-B14F-4D97-AF65-F5344CB8AC3E}">
        <p14:creationId xmlns:p14="http://schemas.microsoft.com/office/powerpoint/2010/main" val="416105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243CA7CB-C1B4-4F35-93BB-D47B7A89C885}" type="datetimeFigureOut">
              <a:rPr lang="en-US" smtClean="0"/>
              <a:t>9/10/2014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6845B55B-8D59-49B8-9A6B-52A1699D7A10}" type="slidenum">
              <a:rPr lang="en-US" smtClean="0"/>
              <a:t>‹#›</a:t>
            </a:fld>
            <a:endParaRPr lang="en-US"/>
          </a:p>
        </p:txBody>
      </p:sp>
    </p:spTree>
    <p:extLst>
      <p:ext uri="{BB962C8B-B14F-4D97-AF65-F5344CB8AC3E}">
        <p14:creationId xmlns:p14="http://schemas.microsoft.com/office/powerpoint/2010/main" val="2665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a:t>
            </a:fld>
            <a:endParaRPr lang="en-US"/>
          </a:p>
        </p:txBody>
      </p:sp>
    </p:spTree>
    <p:extLst>
      <p:ext uri="{BB962C8B-B14F-4D97-AF65-F5344CB8AC3E}">
        <p14:creationId xmlns:p14="http://schemas.microsoft.com/office/powerpoint/2010/main" val="85285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11</a:t>
            </a:fld>
            <a:endParaRPr lang="en-US"/>
          </a:p>
        </p:txBody>
      </p:sp>
    </p:spTree>
    <p:extLst>
      <p:ext uri="{BB962C8B-B14F-4D97-AF65-F5344CB8AC3E}">
        <p14:creationId xmlns:p14="http://schemas.microsoft.com/office/powerpoint/2010/main" val="261022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12</a:t>
            </a:fld>
            <a:endParaRPr lang="en-US"/>
          </a:p>
        </p:txBody>
      </p:sp>
    </p:spTree>
    <p:extLst>
      <p:ext uri="{BB962C8B-B14F-4D97-AF65-F5344CB8AC3E}">
        <p14:creationId xmlns:p14="http://schemas.microsoft.com/office/powerpoint/2010/main" val="104394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13</a:t>
            </a:fld>
            <a:endParaRPr lang="en-US"/>
          </a:p>
        </p:txBody>
      </p:sp>
    </p:spTree>
    <p:extLst>
      <p:ext uri="{BB962C8B-B14F-4D97-AF65-F5344CB8AC3E}">
        <p14:creationId xmlns:p14="http://schemas.microsoft.com/office/powerpoint/2010/main" val="67382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8650492" indent="-38184629">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65864" fontAlgn="base">
              <a:spcBef>
                <a:spcPct val="0"/>
              </a:spcBef>
              <a:spcAft>
                <a:spcPct val="0"/>
              </a:spcAft>
              <a:defRPr>
                <a:solidFill>
                  <a:schemeClr val="tx1"/>
                </a:solidFill>
                <a:latin typeface="Calibri" charset="0"/>
                <a:ea typeface="ＭＳ Ｐゴシック" charset="0"/>
              </a:defRPr>
            </a:lvl6pPr>
            <a:lvl7pPr marL="931727" fontAlgn="base">
              <a:spcBef>
                <a:spcPct val="0"/>
              </a:spcBef>
              <a:spcAft>
                <a:spcPct val="0"/>
              </a:spcAft>
              <a:defRPr>
                <a:solidFill>
                  <a:schemeClr val="tx1"/>
                </a:solidFill>
                <a:latin typeface="Calibri" charset="0"/>
                <a:ea typeface="ＭＳ Ｐゴシック" charset="0"/>
              </a:defRPr>
            </a:lvl7pPr>
            <a:lvl8pPr marL="1397590" fontAlgn="base">
              <a:spcBef>
                <a:spcPct val="0"/>
              </a:spcBef>
              <a:spcAft>
                <a:spcPct val="0"/>
              </a:spcAft>
              <a:defRPr>
                <a:solidFill>
                  <a:schemeClr val="tx1"/>
                </a:solidFill>
                <a:latin typeface="Calibri" charset="0"/>
                <a:ea typeface="ＭＳ Ｐゴシック" charset="0"/>
              </a:defRPr>
            </a:lvl8pPr>
            <a:lvl9pPr marL="1863454" fontAlgn="base">
              <a:spcBef>
                <a:spcPct val="0"/>
              </a:spcBef>
              <a:spcAft>
                <a:spcPct val="0"/>
              </a:spcAft>
              <a:defRPr>
                <a:solidFill>
                  <a:schemeClr val="tx1"/>
                </a:solidFill>
                <a:latin typeface="Calibri" charset="0"/>
                <a:ea typeface="ＭＳ Ｐゴシック" charset="0"/>
              </a:defRPr>
            </a:lvl9pPr>
          </a:lstStyle>
          <a:p>
            <a:fld id="{3797BD16-FF36-924C-AF51-B55C881054C2}"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6845B55B-8D59-49B8-9A6B-52A1699D7A10}" type="slidenum">
              <a:rPr lang="en-US" smtClean="0"/>
              <a:t>15</a:t>
            </a:fld>
            <a:endParaRPr lang="en-US"/>
          </a:p>
        </p:txBody>
      </p:sp>
    </p:spTree>
    <p:extLst>
      <p:ext uri="{BB962C8B-B14F-4D97-AF65-F5344CB8AC3E}">
        <p14:creationId xmlns:p14="http://schemas.microsoft.com/office/powerpoint/2010/main" val="428600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16</a:t>
            </a:fld>
            <a:endParaRPr lang="en-US"/>
          </a:p>
        </p:txBody>
      </p:sp>
    </p:spTree>
    <p:extLst>
      <p:ext uri="{BB962C8B-B14F-4D97-AF65-F5344CB8AC3E}">
        <p14:creationId xmlns:p14="http://schemas.microsoft.com/office/powerpoint/2010/main" val="203767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19</a:t>
            </a:fld>
            <a:endParaRPr lang="en-US"/>
          </a:p>
        </p:txBody>
      </p:sp>
    </p:spTree>
    <p:extLst>
      <p:ext uri="{BB962C8B-B14F-4D97-AF65-F5344CB8AC3E}">
        <p14:creationId xmlns:p14="http://schemas.microsoft.com/office/powerpoint/2010/main" val="298273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1597F4-E22B-0E4C-89AC-28A46CE58B11}" type="slidenum">
              <a:rPr lang="en-US" smtClean="0"/>
              <a:t>20</a:t>
            </a:fld>
            <a:endParaRPr lang="en-US"/>
          </a:p>
        </p:txBody>
      </p:sp>
    </p:spTree>
    <p:extLst>
      <p:ext uri="{BB962C8B-B14F-4D97-AF65-F5344CB8AC3E}">
        <p14:creationId xmlns:p14="http://schemas.microsoft.com/office/powerpoint/2010/main" val="345853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2</a:t>
            </a:fld>
            <a:endParaRPr lang="en-US"/>
          </a:p>
        </p:txBody>
      </p:sp>
    </p:spTree>
    <p:extLst>
      <p:ext uri="{BB962C8B-B14F-4D97-AF65-F5344CB8AC3E}">
        <p14:creationId xmlns:p14="http://schemas.microsoft.com/office/powerpoint/2010/main" val="339736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64">
              <a:defRPr/>
            </a:pPr>
            <a:endParaRPr lang="en-US" dirty="0" smtClean="0"/>
          </a:p>
        </p:txBody>
      </p:sp>
      <p:sp>
        <p:nvSpPr>
          <p:cNvPr id="4" name="Slide Number Placeholder 3"/>
          <p:cNvSpPr>
            <a:spLocks noGrp="1"/>
          </p:cNvSpPr>
          <p:nvPr>
            <p:ph type="sldNum" sz="quarter" idx="10"/>
          </p:nvPr>
        </p:nvSpPr>
        <p:spPr/>
        <p:txBody>
          <a:bodyPr/>
          <a:lstStyle/>
          <a:p>
            <a:fld id="{101597F4-E22B-0E4C-89AC-28A46CE58B11}" type="slidenum">
              <a:rPr lang="en-US" smtClean="0"/>
              <a:t>22</a:t>
            </a:fld>
            <a:endParaRPr lang="en-US"/>
          </a:p>
        </p:txBody>
      </p:sp>
    </p:spTree>
    <p:extLst>
      <p:ext uri="{BB962C8B-B14F-4D97-AF65-F5344CB8AC3E}">
        <p14:creationId xmlns:p14="http://schemas.microsoft.com/office/powerpoint/2010/main" val="390251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23</a:t>
            </a:fld>
            <a:endParaRPr lang="en-US"/>
          </a:p>
        </p:txBody>
      </p:sp>
    </p:spTree>
    <p:extLst>
      <p:ext uri="{BB962C8B-B14F-4D97-AF65-F5344CB8AC3E}">
        <p14:creationId xmlns:p14="http://schemas.microsoft.com/office/powerpoint/2010/main" val="92980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24</a:t>
            </a:fld>
            <a:endParaRPr lang="en-US"/>
          </a:p>
        </p:txBody>
      </p:sp>
    </p:spTree>
    <p:extLst>
      <p:ext uri="{BB962C8B-B14F-4D97-AF65-F5344CB8AC3E}">
        <p14:creationId xmlns:p14="http://schemas.microsoft.com/office/powerpoint/2010/main" val="337262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25</a:t>
            </a:fld>
            <a:endParaRPr lang="en-US"/>
          </a:p>
        </p:txBody>
      </p:sp>
    </p:spTree>
    <p:extLst>
      <p:ext uri="{BB962C8B-B14F-4D97-AF65-F5344CB8AC3E}">
        <p14:creationId xmlns:p14="http://schemas.microsoft.com/office/powerpoint/2010/main" val="1550886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1597F4-E22B-0E4C-89AC-28A46CE58B11}" type="slidenum">
              <a:rPr lang="en-US" smtClean="0"/>
              <a:t>26</a:t>
            </a:fld>
            <a:endParaRPr lang="en-US"/>
          </a:p>
        </p:txBody>
      </p:sp>
    </p:spTree>
    <p:extLst>
      <p:ext uri="{BB962C8B-B14F-4D97-AF65-F5344CB8AC3E}">
        <p14:creationId xmlns:p14="http://schemas.microsoft.com/office/powerpoint/2010/main" val="3458538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27</a:t>
            </a:fld>
            <a:endParaRPr lang="en-US"/>
          </a:p>
        </p:txBody>
      </p:sp>
    </p:spTree>
    <p:extLst>
      <p:ext uri="{BB962C8B-B14F-4D97-AF65-F5344CB8AC3E}">
        <p14:creationId xmlns:p14="http://schemas.microsoft.com/office/powerpoint/2010/main" val="321940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64">
              <a:defRPr/>
            </a:pPr>
            <a:r>
              <a:rPr lang="en-US" baseline="0" dirty="0" smtClean="0"/>
              <a:t>Importantly, our work revealed that, for the most part state policies and practices in this area tend to reflect a patchwork of policy efforts accumulated over time, efforts that are sometimes at odds with each other, and that produce at best episodic improvement.</a:t>
            </a:r>
          </a:p>
          <a:p>
            <a:pPr defTabSz="465864">
              <a:defRPr/>
            </a:pPr>
            <a:endParaRPr lang="en-US" dirty="0" smtClean="0"/>
          </a:p>
          <a:p>
            <a:pPr defTabSz="465864">
              <a:defRPr/>
            </a:pPr>
            <a:r>
              <a:rPr lang="en-US" dirty="0" smtClean="0"/>
              <a:t>A key finding then is that: There</a:t>
            </a:r>
            <a:r>
              <a:rPr lang="en-US" baseline="0" dirty="0" smtClean="0"/>
              <a:t> is a significant difference between merely adopting a set of standards and using or putting them to work.  Standards have the potential to set expectations, guide improvements and influence practice.  </a:t>
            </a:r>
            <a:r>
              <a:rPr lang="en-US" dirty="0"/>
              <a:t>However, if the processes designed to achieve these goals are not well conceived and effective, the impact of standards will fall short.  </a:t>
            </a:r>
            <a:endParaRPr lang="en-US" dirty="0" smtClean="0"/>
          </a:p>
          <a:p>
            <a:endParaRPr lang="en-US" dirty="0"/>
          </a:p>
        </p:txBody>
      </p:sp>
      <p:sp>
        <p:nvSpPr>
          <p:cNvPr id="4" name="Slide Number Placeholder 3"/>
          <p:cNvSpPr>
            <a:spLocks noGrp="1"/>
          </p:cNvSpPr>
          <p:nvPr>
            <p:ph type="sldNum" sz="quarter" idx="10"/>
          </p:nvPr>
        </p:nvSpPr>
        <p:spPr/>
        <p:txBody>
          <a:bodyPr/>
          <a:lstStyle/>
          <a:p>
            <a:fld id="{860A42E1-446B-7E43-9598-E66492571868}"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32</a:t>
            </a:fld>
            <a:endParaRPr lang="en-US"/>
          </a:p>
        </p:txBody>
      </p:sp>
    </p:spTree>
    <p:extLst>
      <p:ext uri="{BB962C8B-B14F-4D97-AF65-F5344CB8AC3E}">
        <p14:creationId xmlns:p14="http://schemas.microsoft.com/office/powerpoint/2010/main" val="2520558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33</a:t>
            </a:fld>
            <a:endParaRPr lang="en-US"/>
          </a:p>
        </p:txBody>
      </p:sp>
    </p:spTree>
    <p:extLst>
      <p:ext uri="{BB962C8B-B14F-4D97-AF65-F5344CB8AC3E}">
        <p14:creationId xmlns:p14="http://schemas.microsoft.com/office/powerpoint/2010/main" val="229094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A42E1-446B-7E43-9598-E66492571868}"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3</a:t>
            </a:fld>
            <a:endParaRPr lang="en-US"/>
          </a:p>
        </p:txBody>
      </p:sp>
    </p:spTree>
    <p:extLst>
      <p:ext uri="{BB962C8B-B14F-4D97-AF65-F5344CB8AC3E}">
        <p14:creationId xmlns:p14="http://schemas.microsoft.com/office/powerpoint/2010/main" val="3257462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35</a:t>
            </a:fld>
            <a:endParaRPr lang="en-US"/>
          </a:p>
        </p:txBody>
      </p:sp>
    </p:spTree>
    <p:extLst>
      <p:ext uri="{BB962C8B-B14F-4D97-AF65-F5344CB8AC3E}">
        <p14:creationId xmlns:p14="http://schemas.microsoft.com/office/powerpoint/2010/main" val="3550174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rgbClr val="D3D3D3"/>
                </a:solidFill>
              </a:rPr>
              <a:t>Goal One:</a:t>
            </a:r>
          </a:p>
          <a:p>
            <a:pPr lvl="1"/>
            <a:r>
              <a:rPr lang="en-US" dirty="0" smtClean="0"/>
              <a:t>Promote, sponsor, and disseminate research on the essential problems of schooling and leadership practice</a:t>
            </a:r>
          </a:p>
          <a:p>
            <a:pPr lvl="0"/>
            <a:r>
              <a:rPr lang="en-US" dirty="0" smtClean="0">
                <a:solidFill>
                  <a:schemeClr val="bg1">
                    <a:lumMod val="60000"/>
                    <a:lumOff val="40000"/>
                  </a:schemeClr>
                </a:solidFill>
              </a:rPr>
              <a:t>Goal Two:</a:t>
            </a:r>
          </a:p>
          <a:p>
            <a:pPr lvl="1"/>
            <a:r>
              <a:rPr lang="en-US" dirty="0" smtClean="0"/>
              <a:t>Improve the preparation and professional development of educational leaders and professors</a:t>
            </a:r>
          </a:p>
          <a:p>
            <a:pPr lvl="0"/>
            <a:r>
              <a:rPr lang="en-US" u="none" dirty="0" smtClean="0">
                <a:solidFill>
                  <a:schemeClr val="bg1">
                    <a:lumMod val="60000"/>
                    <a:lumOff val="40000"/>
                  </a:schemeClr>
                </a:solidFill>
              </a:rPr>
              <a:t>Goal Three:</a:t>
            </a:r>
          </a:p>
          <a:p>
            <a:pPr lvl="1"/>
            <a:r>
              <a:rPr lang="en-US" dirty="0" smtClean="0"/>
              <a:t>Positively influence local, state, and national educational policy</a:t>
            </a:r>
          </a:p>
          <a:p>
            <a:pPr lvl="3"/>
            <a:r>
              <a:rPr lang="en-US" dirty="0" smtClean="0">
                <a:latin typeface="Times New Roman" charset="0"/>
              </a:rPr>
              <a:t> </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32" indent="-232932">
              <a:buAutoNum type="arabicPeriod"/>
            </a:pP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37</a:t>
            </a:fld>
            <a:endParaRPr lang="en-US"/>
          </a:p>
        </p:txBody>
      </p:sp>
    </p:spTree>
    <p:extLst>
      <p:ext uri="{BB962C8B-B14F-4D97-AF65-F5344CB8AC3E}">
        <p14:creationId xmlns:p14="http://schemas.microsoft.com/office/powerpoint/2010/main" val="247110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4</a:t>
            </a:fld>
            <a:endParaRPr lang="en-US"/>
          </a:p>
        </p:txBody>
      </p:sp>
    </p:spTree>
    <p:extLst>
      <p:ext uri="{BB962C8B-B14F-4D97-AF65-F5344CB8AC3E}">
        <p14:creationId xmlns:p14="http://schemas.microsoft.com/office/powerpoint/2010/main" val="174917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5</a:t>
            </a:fld>
            <a:endParaRPr lang="en-US"/>
          </a:p>
        </p:txBody>
      </p:sp>
    </p:spTree>
    <p:extLst>
      <p:ext uri="{BB962C8B-B14F-4D97-AF65-F5344CB8AC3E}">
        <p14:creationId xmlns:p14="http://schemas.microsoft.com/office/powerpoint/2010/main" val="159555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45B55B-8D59-49B8-9A6B-52A1699D7A10}" type="slidenum">
              <a:rPr lang="en-US" smtClean="0"/>
              <a:t>6</a:t>
            </a:fld>
            <a:endParaRPr lang="en-US"/>
          </a:p>
        </p:txBody>
      </p:sp>
    </p:spTree>
    <p:extLst>
      <p:ext uri="{BB962C8B-B14F-4D97-AF65-F5344CB8AC3E}">
        <p14:creationId xmlns:p14="http://schemas.microsoft.com/office/powerpoint/2010/main" val="155308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endParaRPr lang="en-US" baseline="0" dirty="0" smtClean="0"/>
          </a:p>
        </p:txBody>
      </p:sp>
      <p:sp>
        <p:nvSpPr>
          <p:cNvPr id="4" name="Slide Number Placeholder 3"/>
          <p:cNvSpPr>
            <a:spLocks noGrp="1"/>
          </p:cNvSpPr>
          <p:nvPr>
            <p:ph type="sldNum" sz="quarter" idx="10"/>
          </p:nvPr>
        </p:nvSpPr>
        <p:spPr/>
        <p:txBody>
          <a:bodyPr/>
          <a:lstStyle/>
          <a:p>
            <a:fld id="{6845B55B-8D59-49B8-9A6B-52A1699D7A10}" type="slidenum">
              <a:rPr lang="en-US" smtClean="0"/>
              <a:t>7</a:t>
            </a:fld>
            <a:endParaRPr lang="en-US"/>
          </a:p>
        </p:txBody>
      </p:sp>
    </p:spTree>
    <p:extLst>
      <p:ext uri="{BB962C8B-B14F-4D97-AF65-F5344CB8AC3E}">
        <p14:creationId xmlns:p14="http://schemas.microsoft.com/office/powerpoint/2010/main" val="35520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845B55B-8D59-49B8-9A6B-52A1699D7A10}" type="slidenum">
              <a:rPr lang="en-US" smtClean="0"/>
              <a:t>8</a:t>
            </a:fld>
            <a:endParaRPr lang="en-US"/>
          </a:p>
        </p:txBody>
      </p:sp>
    </p:spTree>
    <p:extLst>
      <p:ext uri="{BB962C8B-B14F-4D97-AF65-F5344CB8AC3E}">
        <p14:creationId xmlns:p14="http://schemas.microsoft.com/office/powerpoint/2010/main" val="542796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5B55B-8D59-49B8-9A6B-52A1699D7A10}" type="slidenum">
              <a:rPr lang="en-US" smtClean="0"/>
              <a:t>9</a:t>
            </a:fld>
            <a:endParaRPr lang="en-US"/>
          </a:p>
        </p:txBody>
      </p:sp>
    </p:spTree>
    <p:extLst>
      <p:ext uri="{BB962C8B-B14F-4D97-AF65-F5344CB8AC3E}">
        <p14:creationId xmlns:p14="http://schemas.microsoft.com/office/powerpoint/2010/main" val="326805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E37F4D-6F81-4624-9119-B7D93962B181}"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B6903-1045-4B3E-982C-FF1DCE775D42}"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F1697-9B9D-44A0-BDA3-3A644B2B129C}"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FDBE1C9-A4D2-DD4E-A9A5-31CC49F6AB13}" type="slidenum">
              <a:rPr lang="en-US"/>
              <a:pPr/>
              <a:t>‹#›</a:t>
            </a:fld>
            <a:endParaRPr lang="en-US"/>
          </a:p>
        </p:txBody>
      </p:sp>
    </p:spTree>
    <p:extLst>
      <p:ext uri="{BB962C8B-B14F-4D97-AF65-F5344CB8AC3E}">
        <p14:creationId xmlns:p14="http://schemas.microsoft.com/office/powerpoint/2010/main" val="252654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D9F1A-7492-469D-8659-D33F182E5203}"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548BB-3FD7-48FB-92F0-5F5DF6223637}"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62113B-6C3A-4402-8E48-96C97871E5A6}" type="datetime1">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070B2-8C89-41F5-AD97-C8CA2FC82CDA}" type="datetime1">
              <a:rPr lang="en-US" smtClean="0"/>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53AD5-FF4B-4469-9AE4-2E3D222A7960}" type="datetime1">
              <a:rPr lang="en-US" smtClean="0"/>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F5D40-EC77-4FF7-9A63-A24D494D49D8}" type="datetime1">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35E6F-0AD0-4126-8986-2A61EA70DB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E9119-94F3-4A7C-9ADA-D7EAD3146F59}" type="datetime1">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35E6F-0AD0-4126-8986-2A61EA70DBB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78D15F0-FDF0-4BDF-B27A-EF279116390D}" type="datetime1">
              <a:rPr lang="en-US" smtClean="0"/>
              <a:t>9/10/2014</a:t>
            </a:fld>
            <a:endParaRPr lang="en-US"/>
          </a:p>
        </p:txBody>
      </p:sp>
      <p:sp>
        <p:nvSpPr>
          <p:cNvPr id="9" name="Slide Number Placeholder 8"/>
          <p:cNvSpPr>
            <a:spLocks noGrp="1"/>
          </p:cNvSpPr>
          <p:nvPr>
            <p:ph type="sldNum" sz="quarter" idx="11"/>
          </p:nvPr>
        </p:nvSpPr>
        <p:spPr/>
        <p:txBody>
          <a:bodyPr/>
          <a:lstStyle/>
          <a:p>
            <a:fld id="{8F435E6F-0AD0-4126-8986-2A61EA70DBB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F435E6F-0AD0-4126-8986-2A61EA70DBB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D6DB47B-6DD7-46E2-BCE1-0BEEEB2A4B85}" type="datetime1">
              <a:rPr lang="en-US" smtClean="0"/>
              <a:t>9/10/2014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dy8n@virginia.edu"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nces.ed.gov/ipeds/datacenter/DataFile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7123716" cy="2590800"/>
          </a:xfrm>
        </p:spPr>
        <p:txBody>
          <a:bodyPr/>
          <a:lstStyle/>
          <a:p>
            <a:pPr algn="ctr"/>
            <a:r>
              <a:rPr lang="en-US" sz="4800" dirty="0"/>
              <a:t>The National Context: How Is Principal Preparation Changing Among Universities Nationally?</a:t>
            </a:r>
            <a:endParaRPr lang="en-US" sz="4800" b="1" dirty="0"/>
          </a:p>
        </p:txBody>
      </p:sp>
      <p:sp>
        <p:nvSpPr>
          <p:cNvPr id="3" name="Subtitle 2"/>
          <p:cNvSpPr>
            <a:spLocks noGrp="1"/>
          </p:cNvSpPr>
          <p:nvPr>
            <p:ph type="subTitle" idx="1"/>
          </p:nvPr>
        </p:nvSpPr>
        <p:spPr>
          <a:xfrm>
            <a:off x="304800" y="4724400"/>
            <a:ext cx="7239000" cy="1066800"/>
          </a:xfrm>
        </p:spPr>
        <p:txBody>
          <a:bodyPr>
            <a:noAutofit/>
          </a:bodyPr>
          <a:lstStyle/>
          <a:p>
            <a:pPr algn="ctr"/>
            <a:r>
              <a:rPr lang="en-US" sz="2400" b="1" dirty="0" smtClean="0">
                <a:solidFill>
                  <a:schemeClr val="tx1"/>
                </a:solidFill>
              </a:rPr>
              <a:t>Michelle Young, </a:t>
            </a:r>
            <a:r>
              <a:rPr lang="en-US" sz="2400" dirty="0" smtClean="0">
                <a:solidFill>
                  <a:schemeClr val="tx1"/>
                </a:solidFill>
              </a:rPr>
              <a:t>Professor, U. of Virginia, </a:t>
            </a:r>
          </a:p>
          <a:p>
            <a:pPr algn="ctr"/>
            <a:r>
              <a:rPr lang="en-US" sz="2400" dirty="0" smtClean="0">
                <a:solidFill>
                  <a:schemeClr val="tx1"/>
                </a:solidFill>
              </a:rPr>
              <a:t>Executive Director, UCEA</a:t>
            </a:r>
            <a:endParaRPr lang="en-US" sz="2400" dirty="0">
              <a:solidFill>
                <a:schemeClr val="tx1"/>
              </a:solidFill>
            </a:endParaRPr>
          </a:p>
          <a:p>
            <a:pPr algn="ctr"/>
            <a:endParaRPr lang="en-US" sz="2400" b="1" dirty="0">
              <a:solidFill>
                <a:schemeClr val="accent2">
                  <a:lumMod val="75000"/>
                </a:schemeClr>
              </a:solidFill>
            </a:endParaRPr>
          </a:p>
          <a:p>
            <a:pPr algn="ctr"/>
            <a:endParaRPr lang="en-US" sz="1400" dirty="0" smtClean="0">
              <a:solidFill>
                <a:schemeClr val="accent2">
                  <a:lumMod val="75000"/>
                </a:schemeClr>
              </a:solidFill>
              <a:latin typeface="+mj-lt"/>
            </a:endParaRPr>
          </a:p>
          <a:p>
            <a:pPr algn="ctr"/>
            <a:endParaRPr lang="en-US" sz="1400" dirty="0">
              <a:solidFill>
                <a:schemeClr val="accent2">
                  <a:lumMod val="75000"/>
                </a:schemeClr>
              </a:solidFill>
              <a:latin typeface="+mj-lt"/>
            </a:endParaRPr>
          </a:p>
        </p:txBody>
      </p:sp>
      <p:sp>
        <p:nvSpPr>
          <p:cNvPr id="5" name="Slide Number Placeholder 4"/>
          <p:cNvSpPr>
            <a:spLocks noGrp="1"/>
          </p:cNvSpPr>
          <p:nvPr>
            <p:ph type="sldNum" sz="quarter" idx="12"/>
          </p:nvPr>
        </p:nvSpPr>
        <p:spPr/>
        <p:txBody>
          <a:bodyPr/>
          <a:lstStyle/>
          <a:p>
            <a:fld id="{8F435E6F-0AD0-4126-8986-2A61EA70DBB3}" type="slidenum">
              <a:rPr lang="en-US" smtClean="0"/>
              <a:t>1</a:t>
            </a:fld>
            <a:endParaRPr lang="en-US"/>
          </a:p>
        </p:txBody>
      </p:sp>
      <p:pic>
        <p:nvPicPr>
          <p:cNvPr id="7" name="Picture 6" descr="verticalslideimage.jpg"/>
          <p:cNvPicPr>
            <a:picLocks noChangeAspect="1"/>
          </p:cNvPicPr>
          <p:nvPr/>
        </p:nvPicPr>
        <p:blipFill>
          <a:blip r:embed="rId3"/>
          <a:stretch>
            <a:fillRect/>
          </a:stretch>
        </p:blipFill>
        <p:spPr>
          <a:xfrm>
            <a:off x="7768749" y="0"/>
            <a:ext cx="1375251" cy="6858000"/>
          </a:xfrm>
          <a:prstGeom prst="rect">
            <a:avLst/>
          </a:prstGeom>
        </p:spPr>
      </p:pic>
    </p:spTree>
    <p:extLst>
      <p:ext uri="{BB962C8B-B14F-4D97-AF65-F5344CB8AC3E}">
        <p14:creationId xmlns:p14="http://schemas.microsoft.com/office/powerpoint/2010/main" val="3727960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343400"/>
            <a:ext cx="7659687" cy="1168400"/>
          </a:xfrm>
        </p:spPr>
        <p:txBody>
          <a:bodyPr/>
          <a:lstStyle/>
          <a:p>
            <a:r>
              <a:rPr lang="en-US" sz="4000" dirty="0"/>
              <a:t>What do we want?</a:t>
            </a:r>
          </a:p>
        </p:txBody>
      </p:sp>
    </p:spTree>
    <p:extLst>
      <p:ext uri="{BB962C8B-B14F-4D97-AF65-F5344CB8AC3E}">
        <p14:creationId xmlns:p14="http://schemas.microsoft.com/office/powerpoint/2010/main" val="972071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mn-lt"/>
              </a:rPr>
              <a:t>Answer: Quality Leadership</a:t>
            </a:r>
            <a:endParaRPr lang="en-US" dirty="0">
              <a:latin typeface="+mn-lt"/>
            </a:endParaRPr>
          </a:p>
        </p:txBody>
      </p:sp>
      <p:sp>
        <p:nvSpPr>
          <p:cNvPr id="6" name="Content Placeholder 5"/>
          <p:cNvSpPr>
            <a:spLocks noGrp="1"/>
          </p:cNvSpPr>
          <p:nvPr>
            <p:ph idx="1"/>
          </p:nvPr>
        </p:nvSpPr>
        <p:spPr>
          <a:xfrm>
            <a:off x="457200" y="2057400"/>
            <a:ext cx="7391400" cy="4343400"/>
          </a:xfrm>
        </p:spPr>
        <p:txBody>
          <a:bodyPr>
            <a:normAutofit/>
          </a:bodyPr>
          <a:lstStyle/>
          <a:p>
            <a:pPr marL="114300" indent="0">
              <a:buNone/>
            </a:pPr>
            <a:r>
              <a:rPr lang="en-US" sz="2400" dirty="0" smtClean="0"/>
              <a:t>“Since 2000, Illinois has pursued an ambitious goal to strengthen principal preparation, a key factor in student achievement.  Through work of numerous statewide committees and consortia, with funding support from several foundations, and with the leadership at the state regional and institutional levels, this goal is coming to fruition.”</a:t>
            </a:r>
          </a:p>
          <a:p>
            <a:pPr marL="114300" indent="0" algn="r">
              <a:buNone/>
            </a:pPr>
            <a:r>
              <a:rPr lang="en-US" sz="2400" dirty="0" smtClean="0"/>
              <a:t>~ The Illinois Story</a:t>
            </a:r>
            <a:endParaRPr lang="en-US" sz="2400" dirty="0"/>
          </a:p>
        </p:txBody>
      </p:sp>
    </p:spTree>
    <p:extLst>
      <p:ext uri="{BB962C8B-B14F-4D97-AF65-F5344CB8AC3E}">
        <p14:creationId xmlns:p14="http://schemas.microsoft.com/office/powerpoint/2010/main" val="425686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267200"/>
            <a:ext cx="7659687" cy="1168400"/>
          </a:xfrm>
        </p:spPr>
        <p:txBody>
          <a:bodyPr/>
          <a:lstStyle/>
          <a:p>
            <a:r>
              <a:rPr lang="en-US" sz="4000" dirty="0"/>
              <a:t>What do we know</a:t>
            </a:r>
            <a:r>
              <a:rPr lang="en-US" sz="4000" dirty="0" smtClean="0"/>
              <a:t>?</a:t>
            </a:r>
            <a:r>
              <a:rPr lang="en-US" sz="4000" dirty="0"/>
              <a:t/>
            </a:r>
            <a:br>
              <a:rPr lang="en-US" sz="4000" dirty="0"/>
            </a:br>
            <a:endParaRPr lang="en-US" sz="4000" dirty="0"/>
          </a:p>
        </p:txBody>
      </p:sp>
    </p:spTree>
    <p:extLst>
      <p:ext uri="{BB962C8B-B14F-4D97-AF65-F5344CB8AC3E}">
        <p14:creationId xmlns:p14="http://schemas.microsoft.com/office/powerpoint/2010/main" val="368907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67551" cy="1336956"/>
          </a:xfrm>
        </p:spPr>
        <p:txBody>
          <a:bodyPr/>
          <a:lstStyle/>
          <a:p>
            <a:pPr algn="ctr"/>
            <a:r>
              <a:rPr lang="en-US" sz="4000" dirty="0" smtClean="0">
                <a:latin typeface="+mn-lt"/>
              </a:rPr>
              <a:t>Leadership Is Key To Improving Teaching &amp; Learning</a:t>
            </a:r>
            <a:endParaRPr lang="en-US" sz="4000" dirty="0">
              <a:latin typeface="+mn-lt"/>
            </a:endParaRPr>
          </a:p>
        </p:txBody>
      </p:sp>
      <p:sp>
        <p:nvSpPr>
          <p:cNvPr id="3" name="Content Placeholder 2"/>
          <p:cNvSpPr>
            <a:spLocks noGrp="1"/>
          </p:cNvSpPr>
          <p:nvPr>
            <p:ph idx="1"/>
          </p:nvPr>
        </p:nvSpPr>
        <p:spPr>
          <a:xfrm>
            <a:off x="457200" y="1676400"/>
            <a:ext cx="4953000" cy="4495800"/>
          </a:xfrm>
        </p:spPr>
        <p:txBody>
          <a:bodyPr>
            <a:normAutofit/>
          </a:bodyPr>
          <a:lstStyle/>
          <a:p>
            <a:pPr marL="0" indent="0">
              <a:spcBef>
                <a:spcPts val="0"/>
              </a:spcBef>
              <a:buNone/>
            </a:pPr>
            <a:r>
              <a:rPr lang="en-US" dirty="0"/>
              <a:t>“Leadership is second only to classroom instruction among all school related factors that contribute to what students learn at </a:t>
            </a:r>
            <a:r>
              <a:rPr lang="en-US" dirty="0" smtClean="0"/>
              <a:t>school.”</a:t>
            </a:r>
          </a:p>
          <a:p>
            <a:pPr marL="0" indent="0" algn="r">
              <a:spcBef>
                <a:spcPts val="0"/>
              </a:spcBef>
              <a:buNone/>
            </a:pPr>
            <a:r>
              <a:rPr lang="en-US" sz="2200" i="1" dirty="0" smtClean="0"/>
              <a:t>-- </a:t>
            </a:r>
            <a:r>
              <a:rPr lang="en-US" sz="1700" i="1" dirty="0" smtClean="0"/>
              <a:t>How </a:t>
            </a:r>
            <a:r>
              <a:rPr lang="en-US" sz="1700" i="1" dirty="0"/>
              <a:t>Leadership Influences Student Learning, </a:t>
            </a:r>
            <a:endParaRPr lang="en-US" sz="1700" i="1" dirty="0" smtClean="0"/>
          </a:p>
          <a:p>
            <a:pPr marL="0" indent="0" algn="r">
              <a:spcBef>
                <a:spcPts val="0"/>
              </a:spcBef>
              <a:buNone/>
            </a:pPr>
            <a:r>
              <a:rPr lang="en-US" sz="1700" dirty="0" smtClean="0"/>
              <a:t>Leithwood</a:t>
            </a:r>
            <a:r>
              <a:rPr lang="en-US" sz="1700" dirty="0"/>
              <a:t>, </a:t>
            </a:r>
            <a:r>
              <a:rPr lang="en-US" sz="1700" dirty="0" smtClean="0"/>
              <a:t>et al, 2004</a:t>
            </a:r>
          </a:p>
          <a:p>
            <a:pPr marL="0" indent="0">
              <a:spcBef>
                <a:spcPts val="0"/>
              </a:spcBef>
              <a:buNone/>
            </a:pPr>
            <a:endParaRPr lang="en-US" i="1" dirty="0" smtClean="0">
              <a:sym typeface="Symbol" pitchFamily="18" charset="2"/>
            </a:endParaRPr>
          </a:p>
          <a:p>
            <a:pPr marL="0" indent="0">
              <a:spcBef>
                <a:spcPts val="0"/>
              </a:spcBef>
              <a:buNone/>
            </a:pPr>
            <a:r>
              <a:rPr lang="en-US" i="1" dirty="0" smtClean="0">
                <a:sym typeface="Symbol" pitchFamily="18" charset="2"/>
              </a:rPr>
              <a:t>“</a:t>
            </a:r>
            <a:r>
              <a:rPr lang="en-US" dirty="0">
                <a:sym typeface="Symbol" pitchFamily="18" charset="2"/>
              </a:rPr>
              <a:t>Six years later we are even more confident about this claim</a:t>
            </a:r>
            <a:r>
              <a:rPr lang="en-US" dirty="0" smtClean="0">
                <a:sym typeface="Symbol" pitchFamily="18" charset="2"/>
              </a:rPr>
              <a:t>.”</a:t>
            </a:r>
            <a:endParaRPr lang="en-US" dirty="0">
              <a:sym typeface="Symbol" pitchFamily="18" charset="2"/>
            </a:endParaRPr>
          </a:p>
          <a:p>
            <a:pPr marL="336550" lvl="1" indent="0" algn="r">
              <a:spcBef>
                <a:spcPts val="0"/>
              </a:spcBef>
              <a:buNone/>
            </a:pPr>
            <a:r>
              <a:rPr lang="en-US" sz="1700" i="1" dirty="0" smtClean="0"/>
              <a:t>-- Learning </a:t>
            </a:r>
            <a:r>
              <a:rPr lang="en-US" sz="1700" i="1" dirty="0"/>
              <a:t>from Leadership</a:t>
            </a:r>
            <a:r>
              <a:rPr lang="en-US" sz="1700" i="1" dirty="0" smtClean="0"/>
              <a:t>: Investigating </a:t>
            </a:r>
          </a:p>
          <a:p>
            <a:pPr marL="336550" lvl="1" indent="0" algn="r">
              <a:spcBef>
                <a:spcPts val="0"/>
              </a:spcBef>
              <a:buNone/>
            </a:pPr>
            <a:r>
              <a:rPr lang="en-US" sz="1700" i="1" dirty="0" smtClean="0"/>
              <a:t>the </a:t>
            </a:r>
            <a:r>
              <a:rPr lang="en-US" sz="1700" i="1" dirty="0"/>
              <a:t>Links to </a:t>
            </a:r>
            <a:r>
              <a:rPr lang="en-US" sz="1700" i="1" dirty="0" smtClean="0"/>
              <a:t>Improved Student Learning,</a:t>
            </a:r>
          </a:p>
          <a:p>
            <a:pPr marL="336550" lvl="1" indent="0" algn="r">
              <a:spcBef>
                <a:spcPts val="0"/>
              </a:spcBef>
              <a:buNone/>
            </a:pPr>
            <a:r>
              <a:rPr lang="en-US" sz="1700" dirty="0" smtClean="0"/>
              <a:t>Louis</a:t>
            </a:r>
            <a:r>
              <a:rPr lang="en-US" sz="1700" dirty="0"/>
              <a:t>, et al, 2010</a:t>
            </a:r>
          </a:p>
        </p:txBody>
      </p:sp>
      <p:sp>
        <p:nvSpPr>
          <p:cNvPr id="4" name="Slide Number Placeholder 3"/>
          <p:cNvSpPr>
            <a:spLocks noGrp="1"/>
          </p:cNvSpPr>
          <p:nvPr>
            <p:ph type="sldNum" sz="quarter" idx="12"/>
          </p:nvPr>
        </p:nvSpPr>
        <p:spPr/>
        <p:txBody>
          <a:bodyPr/>
          <a:lstStyle/>
          <a:p>
            <a:fld id="{7F5CE407-6216-4202-80E4-A30DC2F709B2}" type="slidenum">
              <a:rPr lang="en-US" smtClean="0"/>
              <a:pPr/>
              <a:t>13</a:t>
            </a:fld>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4343400"/>
            <a:ext cx="1590199"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1600200"/>
            <a:ext cx="1653253" cy="2378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verticalslideimage.jpg"/>
          <p:cNvPicPr>
            <a:picLocks noChangeAspect="1"/>
          </p:cNvPicPr>
          <p:nvPr/>
        </p:nvPicPr>
        <p:blipFill>
          <a:blip r:embed="rId5"/>
          <a:stretch>
            <a:fillRect/>
          </a:stretch>
        </p:blipFill>
        <p:spPr>
          <a:xfrm>
            <a:off x="7757447" y="0"/>
            <a:ext cx="1375251" cy="6858000"/>
          </a:xfrm>
          <a:prstGeom prst="rect">
            <a:avLst/>
          </a:prstGeom>
        </p:spPr>
      </p:pic>
    </p:spTree>
    <p:extLst>
      <p:ext uri="{BB962C8B-B14F-4D97-AF65-F5344CB8AC3E}">
        <p14:creationId xmlns:p14="http://schemas.microsoft.com/office/powerpoint/2010/main" val="335542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200" y="274638"/>
            <a:ext cx="8229600" cy="868362"/>
          </a:xfrm>
        </p:spPr>
        <p:txBody>
          <a:bodyPr/>
          <a:lstStyle/>
          <a:p>
            <a:pPr algn="ctr"/>
            <a:r>
              <a:rPr lang="en-US" dirty="0">
                <a:solidFill>
                  <a:srgbClr val="073E87"/>
                </a:solidFill>
                <a:latin typeface="Calibri" charset="0"/>
              </a:rPr>
              <a:t>The Leadership–Learning Link</a:t>
            </a:r>
          </a:p>
        </p:txBody>
      </p:sp>
      <p:sp>
        <p:nvSpPr>
          <p:cNvPr id="20483" name="Content Placeholder 1"/>
          <p:cNvSpPr>
            <a:spLocks noGrp="1"/>
          </p:cNvSpPr>
          <p:nvPr>
            <p:ph idx="1"/>
          </p:nvPr>
        </p:nvSpPr>
        <p:spPr>
          <a:xfrm>
            <a:off x="457200" y="1447800"/>
            <a:ext cx="7848600" cy="5257800"/>
          </a:xfrm>
        </p:spPr>
        <p:txBody>
          <a:bodyPr/>
          <a:lstStyle/>
          <a:p>
            <a:pPr>
              <a:buFont typeface="Arial" charset="0"/>
              <a:buNone/>
            </a:pPr>
            <a:r>
              <a:rPr lang="en-US" sz="2400" dirty="0">
                <a:latin typeface="Calibri" charset="0"/>
              </a:rPr>
              <a:t>  </a:t>
            </a:r>
            <a:r>
              <a:rPr lang="en-US" sz="2400" dirty="0">
                <a:solidFill>
                  <a:srgbClr val="CDFFFF"/>
                </a:solidFill>
                <a:latin typeface="Calibri" charset="0"/>
              </a:rPr>
              <a:t>  </a:t>
            </a:r>
            <a:r>
              <a:rPr lang="en-US" sz="2800" dirty="0">
                <a:latin typeface="Calibri" charset="0"/>
              </a:rPr>
              <a:t>Research suggests that successful school leaders influence student achievement in several important ways, but </a:t>
            </a:r>
            <a:r>
              <a:rPr lang="en-US" sz="2800" u="sng" dirty="0">
                <a:latin typeface="Calibri" charset="0"/>
              </a:rPr>
              <a:t>primarily through </a:t>
            </a:r>
            <a:r>
              <a:rPr lang="en-US" sz="2800" dirty="0">
                <a:latin typeface="Calibri" charset="0"/>
              </a:rPr>
              <a:t>their influence on staff and on their organizations, including:</a:t>
            </a:r>
          </a:p>
          <a:p>
            <a:pPr lvl="2"/>
            <a:r>
              <a:rPr lang="en-US" sz="2200" dirty="0" smtClean="0">
                <a:latin typeface="Calibri" charset="0"/>
              </a:rPr>
              <a:t>Teacher job satisfaction, </a:t>
            </a:r>
          </a:p>
          <a:p>
            <a:pPr lvl="2"/>
            <a:r>
              <a:rPr lang="en-US" sz="2200" dirty="0" smtClean="0">
                <a:latin typeface="Calibri" charset="0"/>
              </a:rPr>
              <a:t>Organizational commitment to purpose and change,</a:t>
            </a:r>
          </a:p>
          <a:p>
            <a:pPr lvl="2"/>
            <a:r>
              <a:rPr lang="en-US" sz="2200" dirty="0" smtClean="0">
                <a:latin typeface="Calibri" charset="0"/>
              </a:rPr>
              <a:t>Improved teaching practices, </a:t>
            </a:r>
          </a:p>
          <a:p>
            <a:pPr lvl="2"/>
            <a:r>
              <a:rPr lang="en-US" sz="2200" dirty="0" smtClean="0">
                <a:latin typeface="Calibri" charset="0"/>
              </a:rPr>
              <a:t>A school learning culture, </a:t>
            </a:r>
          </a:p>
          <a:p>
            <a:pPr lvl="2"/>
            <a:r>
              <a:rPr lang="en-US" sz="2200" dirty="0" smtClean="0">
                <a:latin typeface="Calibri" charset="0"/>
              </a:rPr>
              <a:t>Quality content and instruction, and </a:t>
            </a:r>
          </a:p>
          <a:p>
            <a:pPr lvl="2"/>
            <a:r>
              <a:rPr lang="en-US" sz="2200" dirty="0" smtClean="0">
                <a:latin typeface="Calibri" charset="0"/>
              </a:rPr>
              <a:t>Organizational learning </a:t>
            </a:r>
            <a:r>
              <a:rPr lang="en-US" sz="2200" dirty="0">
                <a:latin typeface="Calibri" charset="0"/>
              </a:rPr>
              <a:t>practices and environment. </a:t>
            </a:r>
          </a:p>
          <a:p>
            <a:pPr algn="r">
              <a:buFont typeface="Arial" charset="0"/>
              <a:buNone/>
            </a:pPr>
            <a:r>
              <a:rPr lang="en-US" sz="2000" dirty="0">
                <a:latin typeface="Calibri" charset="0"/>
              </a:rPr>
              <a:t>(Leithwood </a:t>
            </a:r>
            <a:r>
              <a:rPr lang="en-US" sz="2000" dirty="0" smtClean="0">
                <a:latin typeface="Calibri" charset="0"/>
              </a:rPr>
              <a:t>&amp;</a:t>
            </a:r>
            <a:r>
              <a:rPr lang="en-US" sz="2000" dirty="0" err="1" smtClean="0">
                <a:latin typeface="Calibri" charset="0"/>
              </a:rPr>
              <a:t>Jantzi</a:t>
            </a:r>
            <a:r>
              <a:rPr lang="en-US" sz="2000" dirty="0" smtClean="0">
                <a:latin typeface="Calibri" charset="0"/>
              </a:rPr>
              <a:t>, </a:t>
            </a:r>
            <a:r>
              <a:rPr lang="en-US" sz="2000" dirty="0">
                <a:latin typeface="Calibri" charset="0"/>
              </a:rPr>
              <a:t>2005)</a:t>
            </a:r>
          </a:p>
        </p:txBody>
      </p:sp>
    </p:spTree>
    <p:extLst>
      <p:ext uri="{BB962C8B-B14F-4D97-AF65-F5344CB8AC3E}">
        <p14:creationId xmlns:p14="http://schemas.microsoft.com/office/powerpoint/2010/main" val="340250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Effective Preparation</a:t>
            </a:r>
            <a:endParaRPr lang="en-US" dirty="0">
              <a:latin typeface="+mn-lt"/>
            </a:endParaRPr>
          </a:p>
        </p:txBody>
      </p:sp>
      <p:sp>
        <p:nvSpPr>
          <p:cNvPr id="3" name="Content Placeholder 2"/>
          <p:cNvSpPr>
            <a:spLocks noGrp="1"/>
          </p:cNvSpPr>
          <p:nvPr>
            <p:ph idx="1"/>
          </p:nvPr>
        </p:nvSpPr>
        <p:spPr>
          <a:xfrm>
            <a:off x="457200" y="1371600"/>
            <a:ext cx="7162800" cy="5029200"/>
          </a:xfrm>
        </p:spPr>
        <p:txBody>
          <a:bodyPr>
            <a:normAutofit fontScale="85000" lnSpcReduction="20000"/>
          </a:bodyPr>
          <a:lstStyle/>
          <a:p>
            <a:pPr lvl="0"/>
            <a:endParaRPr lang="en-US" sz="2800" dirty="0"/>
          </a:p>
          <a:p>
            <a:pPr marL="228600" lvl="0">
              <a:spcAft>
                <a:spcPts val="600"/>
              </a:spcAft>
              <a:buFont typeface="+mj-lt"/>
              <a:buAutoNum type="arabicPeriod"/>
            </a:pPr>
            <a:r>
              <a:rPr lang="en-US" sz="2800" dirty="0" smtClean="0"/>
              <a:t>  Intentional Recruitment and Selection</a:t>
            </a:r>
            <a:endParaRPr lang="en-US" sz="2800" dirty="0"/>
          </a:p>
          <a:p>
            <a:pPr marL="228600" lvl="0">
              <a:spcAft>
                <a:spcPts val="600"/>
              </a:spcAft>
              <a:buFont typeface="+mj-lt"/>
              <a:buAutoNum type="arabicPeriod"/>
            </a:pPr>
            <a:r>
              <a:rPr lang="en-US" sz="2800" dirty="0" smtClean="0"/>
              <a:t>  A </a:t>
            </a:r>
            <a:r>
              <a:rPr lang="en-US" sz="2800" dirty="0"/>
              <a:t>coherent, research-based curriculum with a leadership-for-learning focus </a:t>
            </a:r>
          </a:p>
          <a:p>
            <a:pPr marL="228600" lvl="0">
              <a:spcAft>
                <a:spcPts val="600"/>
              </a:spcAft>
              <a:buFont typeface="+mj-lt"/>
              <a:buAutoNum type="arabicPeriod"/>
            </a:pPr>
            <a:r>
              <a:rPr lang="en-US" sz="2800" dirty="0" smtClean="0"/>
              <a:t>  Active </a:t>
            </a:r>
            <a:r>
              <a:rPr lang="en-US" sz="2800" dirty="0"/>
              <a:t>instructional practices, including reflection on and engagement with problems of practice</a:t>
            </a:r>
          </a:p>
          <a:p>
            <a:pPr marL="228600">
              <a:spcAft>
                <a:spcPts val="600"/>
              </a:spcAft>
              <a:buFont typeface="+mj-lt"/>
              <a:buAutoNum type="arabicPeriod"/>
            </a:pPr>
            <a:r>
              <a:rPr lang="en-US" sz="2800" dirty="0" smtClean="0"/>
              <a:t>  Tightly </a:t>
            </a:r>
            <a:r>
              <a:rPr lang="en-US" sz="2800" dirty="0"/>
              <a:t>integrated curriculum and field work experiences</a:t>
            </a:r>
          </a:p>
          <a:p>
            <a:pPr marL="228600">
              <a:spcAft>
                <a:spcPts val="600"/>
              </a:spcAft>
              <a:buFont typeface="+mj-lt"/>
              <a:buAutoNum type="arabicPeriod"/>
            </a:pPr>
            <a:r>
              <a:rPr lang="en-US" sz="2800" dirty="0" smtClean="0"/>
              <a:t>  Well</a:t>
            </a:r>
            <a:r>
              <a:rPr lang="en-US" sz="2800" dirty="0"/>
              <a:t>-planned and substantive internship</a:t>
            </a:r>
          </a:p>
          <a:p>
            <a:pPr marL="228600" lvl="0">
              <a:spcAft>
                <a:spcPts val="600"/>
              </a:spcAft>
              <a:buFont typeface="+mj-lt"/>
              <a:buAutoNum type="arabicPeriod"/>
            </a:pPr>
            <a:r>
              <a:rPr lang="en-US" sz="2800" dirty="0" smtClean="0"/>
              <a:t>  Learning </a:t>
            </a:r>
            <a:r>
              <a:rPr lang="en-US" sz="2800" dirty="0"/>
              <a:t>Assessments Designed to Inform Candidate and Program Growth</a:t>
            </a:r>
          </a:p>
          <a:p>
            <a:pPr marL="228600" lvl="0">
              <a:spcAft>
                <a:spcPts val="600"/>
              </a:spcAft>
              <a:buFont typeface="+mj-lt"/>
              <a:buAutoNum type="arabicPeriod"/>
            </a:pPr>
            <a:r>
              <a:rPr lang="en-US" sz="2800" dirty="0" smtClean="0"/>
              <a:t>  Supportive </a:t>
            </a:r>
            <a:r>
              <a:rPr lang="en-US" sz="2800" dirty="0"/>
              <a:t>Structures (e.g., cohorts, coaching, induction programs</a:t>
            </a:r>
            <a:r>
              <a:rPr lang="en-US" sz="2800" dirty="0" smtClean="0"/>
              <a:t>)</a:t>
            </a:r>
            <a:endParaRPr lang="en-US" sz="2800" dirty="0"/>
          </a:p>
        </p:txBody>
      </p:sp>
      <p:pic>
        <p:nvPicPr>
          <p:cNvPr id="5" name="Picture 4" descr="verticalslideimage.jpg"/>
          <p:cNvPicPr>
            <a:picLocks noChangeAspect="1"/>
          </p:cNvPicPr>
          <p:nvPr/>
        </p:nvPicPr>
        <p:blipFill>
          <a:blip r:embed="rId3"/>
          <a:stretch>
            <a:fillRect/>
          </a:stretch>
        </p:blipFill>
        <p:spPr>
          <a:xfrm>
            <a:off x="7768749" y="0"/>
            <a:ext cx="1375251" cy="6858000"/>
          </a:xfrm>
          <a:prstGeom prst="rect">
            <a:avLst/>
          </a:prstGeom>
        </p:spPr>
      </p:pic>
    </p:spTree>
    <p:extLst>
      <p:ext uri="{BB962C8B-B14F-4D97-AF65-F5344CB8AC3E}">
        <p14:creationId xmlns:p14="http://schemas.microsoft.com/office/powerpoint/2010/main" val="1279873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n-lt"/>
              </a:rPr>
              <a:t>The Power of the Internship</a:t>
            </a:r>
            <a:endParaRPr lang="en-US" dirty="0">
              <a:latin typeface="+mn-lt"/>
            </a:endParaRPr>
          </a:p>
        </p:txBody>
      </p:sp>
      <p:sp>
        <p:nvSpPr>
          <p:cNvPr id="4" name="Content Placeholder 3"/>
          <p:cNvSpPr>
            <a:spLocks noGrp="1"/>
          </p:cNvSpPr>
          <p:nvPr>
            <p:ph idx="1"/>
          </p:nvPr>
        </p:nvSpPr>
        <p:spPr/>
        <p:txBody>
          <a:bodyPr>
            <a:normAutofit lnSpcReduction="10000"/>
          </a:bodyPr>
          <a:lstStyle/>
          <a:p>
            <a:pPr marL="114300" indent="0">
              <a:buNone/>
            </a:pPr>
            <a:r>
              <a:rPr lang="en-US" dirty="0" smtClean="0"/>
              <a:t>When of high quality, the internship is one of the most powerful features of preparation. </a:t>
            </a:r>
          </a:p>
          <a:p>
            <a:endParaRPr lang="en-US" dirty="0" smtClean="0"/>
          </a:p>
          <a:p>
            <a:r>
              <a:rPr lang="en-US" dirty="0" smtClean="0"/>
              <a:t>A quality </a:t>
            </a:r>
            <a:r>
              <a:rPr lang="en-US" dirty="0"/>
              <a:t>i</a:t>
            </a:r>
            <a:r>
              <a:rPr lang="en-US" dirty="0" smtClean="0"/>
              <a:t>nternship is not…</a:t>
            </a:r>
          </a:p>
          <a:p>
            <a:pPr lvl="1"/>
            <a:r>
              <a:rPr lang="en-US" dirty="0"/>
              <a:t>J</a:t>
            </a:r>
            <a:r>
              <a:rPr lang="en-US" dirty="0" smtClean="0"/>
              <a:t>ust being in a school</a:t>
            </a:r>
          </a:p>
          <a:p>
            <a:pPr lvl="1"/>
            <a:r>
              <a:rPr lang="en-US" dirty="0" smtClean="0"/>
              <a:t>Trial and error</a:t>
            </a:r>
          </a:p>
          <a:p>
            <a:pPr lvl="1"/>
            <a:r>
              <a:rPr lang="en-US" dirty="0" smtClean="0"/>
              <a:t>Unplanned and unsupervised</a:t>
            </a:r>
          </a:p>
          <a:p>
            <a:r>
              <a:rPr lang="en-US" dirty="0" smtClean="0"/>
              <a:t>Rather, a quality </a:t>
            </a:r>
            <a:r>
              <a:rPr lang="en-US" dirty="0"/>
              <a:t>i</a:t>
            </a:r>
            <a:r>
              <a:rPr lang="en-US" dirty="0" smtClean="0"/>
              <a:t>nternship involves…</a:t>
            </a:r>
          </a:p>
          <a:p>
            <a:pPr lvl="1"/>
            <a:r>
              <a:rPr lang="en-US" dirty="0" smtClean="0"/>
              <a:t>A well planned experience</a:t>
            </a:r>
          </a:p>
          <a:p>
            <a:pPr lvl="1"/>
            <a:r>
              <a:rPr lang="en-US" dirty="0" smtClean="0"/>
              <a:t>Ongoing opportunities to learn under expert supervision</a:t>
            </a:r>
          </a:p>
          <a:p>
            <a:pPr lvl="1"/>
            <a:r>
              <a:rPr lang="en-US" dirty="0" smtClean="0"/>
              <a:t>Explicit modeling of good practice</a:t>
            </a:r>
          </a:p>
          <a:p>
            <a:pPr lvl="1"/>
            <a:r>
              <a:rPr lang="en-US" dirty="0" smtClean="0"/>
              <a:t>Gradual increases in responsibility</a:t>
            </a:r>
          </a:p>
          <a:p>
            <a:pPr lvl="1"/>
            <a:r>
              <a:rPr lang="en-US" dirty="0" smtClean="0"/>
              <a:t>Coaching and mentoring</a:t>
            </a:r>
          </a:p>
          <a:p>
            <a:pPr lvl="1"/>
            <a:endParaRPr lang="en-US" dirty="0" smtClean="0"/>
          </a:p>
          <a:p>
            <a:pPr lvl="1"/>
            <a:endParaRPr lang="en-US" dirty="0"/>
          </a:p>
        </p:txBody>
      </p:sp>
    </p:spTree>
    <p:extLst>
      <p:ext uri="{BB962C8B-B14F-4D97-AF65-F5344CB8AC3E}">
        <p14:creationId xmlns:p14="http://schemas.microsoft.com/office/powerpoint/2010/main" val="307564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extLst>
              <p:ext uri="{D42A27DB-BD31-4B8C-83A1-F6EECF244321}">
                <p14:modId xmlns:p14="http://schemas.microsoft.com/office/powerpoint/2010/main" val="2087781161"/>
              </p:ext>
            </p:extLst>
          </p:nvPr>
        </p:nvGraphicFramePr>
        <p:xfrm>
          <a:off x="685800" y="1371600"/>
          <a:ext cx="5035292" cy="526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txBox="1">
            <a:spLocks/>
          </p:cNvSpPr>
          <p:nvPr/>
        </p:nvSpPr>
        <p:spPr>
          <a:xfrm>
            <a:off x="1612" y="228600"/>
            <a:ext cx="7770788" cy="1197864"/>
          </a:xfrm>
          <a:prstGeom prst="rect">
            <a:avLst/>
          </a:prstGeom>
        </p:spPr>
        <p:txBody>
          <a:bodyPr/>
          <a:lst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lstStyle>
          <a:p>
            <a:pPr algn="ctr"/>
            <a:r>
              <a:rPr lang="en-US" sz="3600" dirty="0" smtClean="0">
                <a:solidFill>
                  <a:srgbClr val="073E87"/>
                </a:solidFill>
                <a:effectLst/>
              </a:rPr>
              <a:t>How Effective Preparation </a:t>
            </a:r>
          </a:p>
          <a:p>
            <a:pPr algn="ctr"/>
            <a:r>
              <a:rPr lang="en-US" sz="3600" dirty="0" smtClean="0">
                <a:solidFill>
                  <a:srgbClr val="073E87"/>
                </a:solidFill>
                <a:effectLst/>
              </a:rPr>
              <a:t>Makes A Difference</a:t>
            </a:r>
            <a:endParaRPr lang="en-US" sz="3600" dirty="0">
              <a:solidFill>
                <a:srgbClr val="073E87"/>
              </a:solidFill>
              <a:effectLst/>
            </a:endParaRPr>
          </a:p>
        </p:txBody>
      </p:sp>
      <p:pic>
        <p:nvPicPr>
          <p:cNvPr id="7" name="Picture 6" descr="verticalslideimage.jpg"/>
          <p:cNvPicPr>
            <a:picLocks noChangeAspect="1"/>
          </p:cNvPicPr>
          <p:nvPr/>
        </p:nvPicPr>
        <p:blipFill>
          <a:blip r:embed="rId8"/>
          <a:stretch>
            <a:fillRect/>
          </a:stretch>
        </p:blipFill>
        <p:spPr>
          <a:xfrm>
            <a:off x="7768749" y="0"/>
            <a:ext cx="1375251" cy="6858000"/>
          </a:xfrm>
          <a:prstGeom prst="rect">
            <a:avLst/>
          </a:prstGeom>
        </p:spPr>
      </p:pic>
    </p:spTree>
    <p:extLst>
      <p:ext uri="{BB962C8B-B14F-4D97-AF65-F5344CB8AC3E}">
        <p14:creationId xmlns:p14="http://schemas.microsoft.com/office/powerpoint/2010/main" val="3513786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59977"/>
            <a:ext cx="7391399" cy="1336956"/>
          </a:xfrm>
        </p:spPr>
        <p:txBody>
          <a:bodyPr/>
          <a:lstStyle/>
          <a:p>
            <a:r>
              <a:rPr lang="en-US" sz="4400" dirty="0" smtClean="0">
                <a:latin typeface="+mn-lt"/>
              </a:rPr>
              <a:t>Improving Preparation Is A Cost-Effective Strategy</a:t>
            </a:r>
            <a:endParaRPr lang="en-US" sz="4400" dirty="0">
              <a:latin typeface="+mn-lt"/>
            </a:endParaRPr>
          </a:p>
        </p:txBody>
      </p:sp>
      <p:sp>
        <p:nvSpPr>
          <p:cNvPr id="3" name="Content Placeholder 2"/>
          <p:cNvSpPr>
            <a:spLocks noGrp="1"/>
          </p:cNvSpPr>
          <p:nvPr>
            <p:ph idx="1"/>
          </p:nvPr>
        </p:nvSpPr>
        <p:spPr>
          <a:xfrm>
            <a:off x="609600" y="1828800"/>
            <a:ext cx="5029200" cy="4571999"/>
          </a:xfrm>
        </p:spPr>
        <p:txBody>
          <a:bodyPr>
            <a:normAutofit/>
          </a:bodyPr>
          <a:lstStyle/>
          <a:p>
            <a:pPr marL="0" indent="0">
              <a:spcBef>
                <a:spcPts val="0"/>
              </a:spcBef>
              <a:buNone/>
            </a:pPr>
            <a:r>
              <a:rPr lang="en-US" dirty="0"/>
              <a:t>Superintendents and principals are the leaders </a:t>
            </a:r>
            <a:br>
              <a:rPr lang="en-US" dirty="0"/>
            </a:br>
            <a:r>
              <a:rPr lang="en-US" dirty="0"/>
              <a:t>with the most influence in </a:t>
            </a:r>
            <a:r>
              <a:rPr lang="en-US" dirty="0" smtClean="0"/>
              <a:t>schools.</a:t>
            </a:r>
          </a:p>
          <a:p>
            <a:pPr marL="0" indent="0">
              <a:spcBef>
                <a:spcPts val="0"/>
              </a:spcBef>
              <a:buNone/>
            </a:pPr>
            <a:endParaRPr lang="en-US" dirty="0"/>
          </a:p>
          <a:p>
            <a:pPr marL="0" indent="0">
              <a:spcBef>
                <a:spcPts val="0"/>
              </a:spcBef>
              <a:buNone/>
            </a:pPr>
            <a:r>
              <a:rPr lang="en-US" dirty="0" smtClean="0"/>
              <a:t>“</a:t>
            </a:r>
            <a:r>
              <a:rPr lang="en-US" dirty="0"/>
              <a:t>Efforts to improve their recruitment, training, evaluation and ongoing development should be considered highly cost-effective approaches to successful school improvement</a:t>
            </a:r>
            <a:r>
              <a:rPr lang="en-US" dirty="0" smtClean="0"/>
              <a:t>.”</a:t>
            </a:r>
          </a:p>
          <a:p>
            <a:pPr marL="0" indent="0" algn="r">
              <a:spcBef>
                <a:spcPts val="0"/>
              </a:spcBef>
              <a:buNone/>
            </a:pPr>
            <a:endParaRPr lang="en-US" sz="2200" i="1" dirty="0" smtClean="0"/>
          </a:p>
          <a:p>
            <a:pPr marL="0" indent="0" algn="r">
              <a:spcBef>
                <a:spcPts val="0"/>
              </a:spcBef>
              <a:buNone/>
            </a:pPr>
            <a:r>
              <a:rPr lang="en-US" sz="2200" i="1" dirty="0" smtClean="0"/>
              <a:t>-- </a:t>
            </a:r>
            <a:r>
              <a:rPr lang="en-US" sz="1700" i="1" dirty="0" smtClean="0"/>
              <a:t>How </a:t>
            </a:r>
            <a:r>
              <a:rPr lang="en-US" sz="1700" i="1" dirty="0"/>
              <a:t>Leadership Influences Student Learning, </a:t>
            </a:r>
            <a:r>
              <a:rPr lang="en-US" sz="1700" dirty="0" smtClean="0"/>
              <a:t>2004</a:t>
            </a:r>
          </a:p>
          <a:p>
            <a:pPr marL="0" indent="0">
              <a:spcBef>
                <a:spcPts val="0"/>
              </a:spcBef>
              <a:buNone/>
            </a:pPr>
            <a:endParaRPr lang="en-US" i="1" dirty="0" smtClean="0">
              <a:sym typeface="Symbol" pitchFamily="18" charset="2"/>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pPr/>
              <a:t>18</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14999" y="1981200"/>
            <a:ext cx="1641683"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verticalslideimage.jpg"/>
          <p:cNvPicPr>
            <a:picLocks noChangeAspect="1"/>
          </p:cNvPicPr>
          <p:nvPr/>
        </p:nvPicPr>
        <p:blipFill>
          <a:blip r:embed="rId3"/>
          <a:stretch>
            <a:fillRect/>
          </a:stretch>
        </p:blipFill>
        <p:spPr>
          <a:xfrm>
            <a:off x="7768749" y="0"/>
            <a:ext cx="1375251" cy="6858000"/>
          </a:xfrm>
          <a:prstGeom prst="rect">
            <a:avLst/>
          </a:prstGeom>
        </p:spPr>
      </p:pic>
    </p:spTree>
    <p:extLst>
      <p:ext uri="{BB962C8B-B14F-4D97-AF65-F5344CB8AC3E}">
        <p14:creationId xmlns:p14="http://schemas.microsoft.com/office/powerpoint/2010/main" val="19749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267200"/>
            <a:ext cx="8116887" cy="1168400"/>
          </a:xfrm>
        </p:spPr>
        <p:txBody>
          <a:bodyPr/>
          <a:lstStyle/>
          <a:p>
            <a:r>
              <a:rPr lang="en-US" sz="4000" dirty="0"/>
              <a:t>Are we getting what we want?</a:t>
            </a:r>
          </a:p>
        </p:txBody>
      </p:sp>
    </p:spTree>
    <p:extLst>
      <p:ext uri="{BB962C8B-B14F-4D97-AF65-F5344CB8AC3E}">
        <p14:creationId xmlns:p14="http://schemas.microsoft.com/office/powerpoint/2010/main" val="1956466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29165489"/>
              </p:ext>
            </p:extLst>
          </p:nvPr>
        </p:nvGraphicFramePr>
        <p:xfrm>
          <a:off x="-3176854" y="208810"/>
          <a:ext cx="15368854" cy="664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743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1341438"/>
          </a:xfrm>
        </p:spPr>
        <p:txBody>
          <a:bodyPr/>
          <a:lstStyle/>
          <a:p>
            <a:pPr algn="ctr"/>
            <a:r>
              <a:rPr lang="en-US" dirty="0" smtClean="0">
                <a:latin typeface="+mn-lt"/>
              </a:rPr>
              <a:t>Promoting Quality Preparation</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4633986"/>
              </p:ext>
            </p:extLst>
          </p:nvPr>
        </p:nvGraphicFramePr>
        <p:xfrm>
          <a:off x="1031425" y="1447800"/>
          <a:ext cx="6749356" cy="523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verticalslideimage.jpg"/>
          <p:cNvPicPr>
            <a:picLocks noChangeAspect="1"/>
          </p:cNvPicPr>
          <p:nvPr/>
        </p:nvPicPr>
        <p:blipFill>
          <a:blip r:embed="rId8"/>
          <a:stretch>
            <a:fillRect/>
          </a:stretch>
        </p:blipFill>
        <p:spPr>
          <a:xfrm>
            <a:off x="7768749" y="0"/>
            <a:ext cx="1375251" cy="6858000"/>
          </a:xfrm>
          <a:prstGeom prst="rect">
            <a:avLst/>
          </a:prstGeom>
        </p:spPr>
      </p:pic>
    </p:spTree>
    <p:extLst>
      <p:ext uri="{BB962C8B-B14F-4D97-AF65-F5344CB8AC3E}">
        <p14:creationId xmlns:p14="http://schemas.microsoft.com/office/powerpoint/2010/main" val="3694652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274638"/>
            <a:ext cx="7467600" cy="1143000"/>
          </a:xfrm>
        </p:spPr>
        <p:txBody>
          <a:bodyPr/>
          <a:lstStyle/>
          <a:p>
            <a:pPr lvl="0"/>
            <a:r>
              <a:rPr lang="en-US" dirty="0" smtClean="0">
                <a:solidFill>
                  <a:srgbClr val="000090"/>
                </a:solidFill>
                <a:latin typeface="+mn-lt"/>
              </a:rPr>
              <a:t>UCEA Membership Standards </a:t>
            </a:r>
            <a:endParaRPr lang="en-US" dirty="0">
              <a:solidFill>
                <a:srgbClr val="000090"/>
              </a:solidFill>
              <a:latin typeface="+mn-lt"/>
            </a:endParaRPr>
          </a:p>
        </p:txBody>
      </p:sp>
      <p:pic>
        <p:nvPicPr>
          <p:cNvPr id="8" name="Content Placeholder 7" descr="UCEAProgramCriteria2012_JEC.pdf"/>
          <p:cNvPicPr>
            <a:picLocks noGrp="1" noChangeAspect="1"/>
          </p:cNvPicPr>
          <p:nvPr>
            <p:ph sz="half" idx="1"/>
          </p:nvPr>
        </p:nvPicPr>
        <p:blipFill>
          <a:blip r:embed="rId3">
            <a:extLst>
              <a:ext uri="{28A0092B-C50C-407E-A947-70E740481C1C}">
                <a14:useLocalDpi xmlns:a14="http://schemas.microsoft.com/office/drawing/2010/main" val="0"/>
              </a:ext>
            </a:extLst>
          </a:blip>
          <a:srcRect t="6701" b="6701"/>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8"/>
          <p:cNvSpPr>
            <a:spLocks noGrp="1"/>
          </p:cNvSpPr>
          <p:nvPr>
            <p:ph sz="half" idx="2"/>
          </p:nvPr>
        </p:nvSpPr>
        <p:spPr>
          <a:xfrm>
            <a:off x="4419600" y="1524000"/>
            <a:ext cx="4038600" cy="4724400"/>
          </a:xfrm>
        </p:spPr>
        <p:txBody>
          <a:bodyPr>
            <a:normAutofit fontScale="92500"/>
          </a:bodyPr>
          <a:lstStyle/>
          <a:p>
            <a:r>
              <a:rPr lang="en-US" dirty="0" smtClean="0">
                <a:solidFill>
                  <a:srgbClr val="0A2954"/>
                </a:solidFill>
              </a:rPr>
              <a:t>Aligned with Research Base</a:t>
            </a:r>
          </a:p>
          <a:p>
            <a:r>
              <a:rPr lang="en-US" dirty="0" smtClean="0">
                <a:solidFill>
                  <a:srgbClr val="0A2954"/>
                </a:solidFill>
              </a:rPr>
              <a:t>Used for Initial and Continuing Membership Review</a:t>
            </a:r>
          </a:p>
          <a:p>
            <a:r>
              <a:rPr lang="en-US" dirty="0" smtClean="0">
                <a:solidFill>
                  <a:srgbClr val="0A2954"/>
                </a:solidFill>
              </a:rPr>
              <a:t>Used for Program Evaluation, Development &amp; Improvement</a:t>
            </a:r>
          </a:p>
          <a:p>
            <a:r>
              <a:rPr lang="en-US" dirty="0" smtClean="0">
                <a:solidFill>
                  <a:srgbClr val="0A2954"/>
                </a:solidFill>
              </a:rPr>
              <a:t>Used to Identify Exemplary Leadership Preparation Programs</a:t>
            </a:r>
            <a:endParaRPr lang="en-US" dirty="0">
              <a:solidFill>
                <a:srgbClr val="0A2954"/>
              </a:solidFill>
            </a:endParaRPr>
          </a:p>
        </p:txBody>
      </p:sp>
    </p:spTree>
    <p:extLst>
      <p:ext uri="{BB962C8B-B14F-4D97-AF65-F5344CB8AC3E}">
        <p14:creationId xmlns:p14="http://schemas.microsoft.com/office/powerpoint/2010/main" val="284831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extLst>
              <p:ext uri="{D42A27DB-BD31-4B8C-83A1-F6EECF244321}">
                <p14:modId xmlns:p14="http://schemas.microsoft.com/office/powerpoint/2010/main" val="3681558986"/>
              </p:ext>
            </p:extLst>
          </p:nvPr>
        </p:nvGraphicFramePr>
        <p:xfrm>
          <a:off x="0" y="2324100"/>
          <a:ext cx="9163050" cy="441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84138"/>
            <a:ext cx="7991475" cy="758825"/>
          </a:xfrm>
        </p:spPr>
        <p:txBody>
          <a:bodyPr>
            <a:normAutofit fontScale="90000"/>
          </a:bodyPr>
          <a:lstStyle/>
          <a:p>
            <a:pPr eaLnBrk="1" hangingPunct="1">
              <a:defRPr/>
            </a:pPr>
            <a:r>
              <a:rPr lang="en-US" sz="4000" dirty="0">
                <a:solidFill>
                  <a:schemeClr val="bg1"/>
                </a:solidFill>
                <a:latin typeface="Calibri" charset="0"/>
                <a:ea typeface="ＭＳ Ｐゴシック" charset="0"/>
                <a:cs typeface="ＭＳ Ｐゴシック" charset="0"/>
              </a:rPr>
              <a:t>Developing Evaluation Evidence</a:t>
            </a:r>
            <a:br>
              <a:rPr lang="en-US" sz="4000" dirty="0">
                <a:solidFill>
                  <a:schemeClr val="bg1"/>
                </a:solidFill>
                <a:latin typeface="Calibri" charset="0"/>
                <a:ea typeface="ＭＳ Ｐゴシック" charset="0"/>
                <a:cs typeface="ＭＳ Ｐゴシック" charset="0"/>
              </a:rPr>
            </a:br>
            <a:r>
              <a:rPr lang="en-US" sz="3200" dirty="0">
                <a:solidFill>
                  <a:schemeClr val="bg1"/>
                </a:solidFill>
                <a:latin typeface="Calibri" charset="0"/>
                <a:ea typeface="ＭＳ Ｐゴシック" charset="0"/>
                <a:cs typeface="ＭＳ Ｐゴシック" charset="0"/>
              </a:rPr>
              <a:t>Orr, Young, &amp; </a:t>
            </a:r>
            <a:r>
              <a:rPr lang="en-US" sz="3200" dirty="0" err="1">
                <a:solidFill>
                  <a:schemeClr val="bg1"/>
                </a:solidFill>
                <a:latin typeface="Calibri" charset="0"/>
                <a:ea typeface="ＭＳ Ｐゴシック" charset="0"/>
                <a:cs typeface="ＭＳ Ｐゴシック" charset="0"/>
              </a:rPr>
              <a:t>Rorrer</a:t>
            </a:r>
            <a:r>
              <a:rPr lang="en-US" sz="3200" dirty="0">
                <a:solidFill>
                  <a:schemeClr val="bg1"/>
                </a:solidFill>
                <a:latin typeface="Calibri" charset="0"/>
                <a:ea typeface="ＭＳ Ｐゴシック" charset="0"/>
                <a:cs typeface="ＭＳ Ｐゴシック" charset="0"/>
              </a:rPr>
              <a:t>, 2010</a:t>
            </a:r>
          </a:p>
        </p:txBody>
      </p:sp>
      <p:grpSp>
        <p:nvGrpSpPr>
          <p:cNvPr id="19460" name="Group 6"/>
          <p:cNvGrpSpPr>
            <a:grpSpLocks/>
          </p:cNvGrpSpPr>
          <p:nvPr/>
        </p:nvGrpSpPr>
        <p:grpSpPr bwMode="auto">
          <a:xfrm>
            <a:off x="74613" y="1062038"/>
            <a:ext cx="1800225" cy="1257300"/>
            <a:chOff x="0" y="1201251"/>
            <a:chExt cx="857249" cy="342899"/>
          </a:xfrm>
        </p:grpSpPr>
        <p:sp>
          <p:nvSpPr>
            <p:cNvPr id="26" name="Chevron 25"/>
            <p:cNvSpPr/>
            <p:nvPr/>
          </p:nvSpPr>
          <p:spPr>
            <a:xfrm>
              <a:off x="0" y="1201251"/>
              <a:ext cx="857249" cy="342899"/>
            </a:xfrm>
            <a:prstGeom prst="chevron">
              <a:avLst/>
            </a:prstGeom>
            <a:solidFill>
              <a:srgbClr val="27466B"/>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Chevron 4"/>
            <p:cNvSpPr/>
            <p:nvPr/>
          </p:nvSpPr>
          <p:spPr>
            <a:xfrm>
              <a:off x="215446" y="1201251"/>
              <a:ext cx="514803"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anchor="ctr"/>
            <a:lstStyle/>
            <a:p>
              <a:pPr algn="ctr" defTabSz="222250">
                <a:lnSpc>
                  <a:spcPct val="90000"/>
                </a:lnSpc>
                <a:spcAft>
                  <a:spcPct val="35000"/>
                </a:spcAft>
                <a:defRPr/>
              </a:pPr>
              <a:r>
                <a:rPr lang="en-US" sz="1400" b="1">
                  <a:solidFill>
                    <a:schemeClr val="bg1"/>
                  </a:solidFill>
                  <a:ea typeface="ＭＳ Ｐゴシック" charset="-128"/>
                  <a:cs typeface="ＭＳ Ｐゴシック" charset="-128"/>
                </a:rPr>
                <a:t>Participants' Pre-</a:t>
              </a:r>
            </a:p>
            <a:p>
              <a:pPr algn="ctr" defTabSz="222250">
                <a:lnSpc>
                  <a:spcPct val="90000"/>
                </a:lnSpc>
                <a:spcAft>
                  <a:spcPct val="35000"/>
                </a:spcAft>
                <a:defRPr/>
              </a:pPr>
              <a:r>
                <a:rPr lang="en-US" sz="1400" b="1">
                  <a:solidFill>
                    <a:schemeClr val="bg1"/>
                  </a:solidFill>
                  <a:ea typeface="ＭＳ Ｐゴシック" charset="-128"/>
                  <a:cs typeface="ＭＳ Ｐゴシック" charset="-128"/>
                </a:rPr>
                <a:t>Conditions</a:t>
              </a:r>
            </a:p>
          </p:txBody>
        </p:sp>
      </p:grpSp>
      <p:grpSp>
        <p:nvGrpSpPr>
          <p:cNvPr id="19461" name="Group 30"/>
          <p:cNvGrpSpPr>
            <a:grpSpLocks/>
          </p:cNvGrpSpPr>
          <p:nvPr/>
        </p:nvGrpSpPr>
        <p:grpSpPr bwMode="auto">
          <a:xfrm>
            <a:off x="1331913" y="1077913"/>
            <a:ext cx="1800225" cy="1257300"/>
            <a:chOff x="-103250" y="1201251"/>
            <a:chExt cx="857249" cy="342899"/>
          </a:xfrm>
        </p:grpSpPr>
        <p:sp>
          <p:nvSpPr>
            <p:cNvPr id="32" name="Chevron 31"/>
            <p:cNvSpPr/>
            <p:nvPr/>
          </p:nvSpPr>
          <p:spPr>
            <a:xfrm>
              <a:off x="-103250" y="1201251"/>
              <a:ext cx="857249" cy="342899"/>
            </a:xfrm>
            <a:prstGeom prst="chevron">
              <a:avLst/>
            </a:prstGeom>
            <a:solidFill>
              <a:srgbClr val="27466B"/>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Chevron 4"/>
            <p:cNvSpPr/>
            <p:nvPr/>
          </p:nvSpPr>
          <p:spPr>
            <a:xfrm>
              <a:off x="134874" y="1201251"/>
              <a:ext cx="514047"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spcCol="1270" anchor="ctr"/>
            <a:lstStyle/>
            <a:p>
              <a:pPr algn="ctr" defTabSz="222250" fontAlgn="auto">
                <a:lnSpc>
                  <a:spcPct val="90000"/>
                </a:lnSpc>
                <a:spcAft>
                  <a:spcPct val="35000"/>
                </a:spcAft>
                <a:defRPr/>
              </a:pPr>
              <a:r>
                <a:rPr lang="en-US" sz="1400" b="1" dirty="0">
                  <a:solidFill>
                    <a:schemeClr val="bg1"/>
                  </a:solidFill>
                </a:rPr>
                <a:t>Program Features</a:t>
              </a:r>
            </a:p>
          </p:txBody>
        </p:sp>
      </p:grpSp>
      <p:grpSp>
        <p:nvGrpSpPr>
          <p:cNvPr id="19462" name="Group 33"/>
          <p:cNvGrpSpPr>
            <a:grpSpLocks/>
          </p:cNvGrpSpPr>
          <p:nvPr/>
        </p:nvGrpSpPr>
        <p:grpSpPr bwMode="auto">
          <a:xfrm>
            <a:off x="2601913" y="1092200"/>
            <a:ext cx="1800225" cy="1257300"/>
            <a:chOff x="0" y="1201251"/>
            <a:chExt cx="857249" cy="342899"/>
          </a:xfrm>
        </p:grpSpPr>
        <p:sp>
          <p:nvSpPr>
            <p:cNvPr id="35" name="Chevron 34"/>
            <p:cNvSpPr/>
            <p:nvPr/>
          </p:nvSpPr>
          <p:spPr>
            <a:xfrm>
              <a:off x="0" y="1201251"/>
              <a:ext cx="857249" cy="342899"/>
            </a:xfrm>
            <a:prstGeom prst="chevron">
              <a:avLst/>
            </a:prstGeom>
            <a:solidFill>
              <a:srgbClr val="8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Chevron 4"/>
            <p:cNvSpPr/>
            <p:nvPr/>
          </p:nvSpPr>
          <p:spPr>
            <a:xfrm>
              <a:off x="223005" y="1201251"/>
              <a:ext cx="514047"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anchor="ctr"/>
            <a:lstStyle/>
            <a:p>
              <a:pPr algn="ctr" defTabSz="222250">
                <a:lnSpc>
                  <a:spcPct val="90000"/>
                </a:lnSpc>
                <a:spcAft>
                  <a:spcPct val="35000"/>
                </a:spcAft>
                <a:defRPr/>
              </a:pPr>
              <a:r>
                <a:rPr lang="en-US" sz="1400" b="1">
                  <a:solidFill>
                    <a:schemeClr val="bg1"/>
                  </a:solidFill>
                  <a:ea typeface="ＭＳ Ｐゴシック" charset="-128"/>
                  <a:cs typeface="ＭＳ Ｐゴシック" charset="-128"/>
                </a:rPr>
                <a:t>Learning Outcomes</a:t>
              </a:r>
            </a:p>
          </p:txBody>
        </p:sp>
      </p:grpSp>
      <p:grpSp>
        <p:nvGrpSpPr>
          <p:cNvPr id="6" name="Group 36"/>
          <p:cNvGrpSpPr/>
          <p:nvPr/>
        </p:nvGrpSpPr>
        <p:grpSpPr>
          <a:xfrm>
            <a:off x="3849504" y="1109569"/>
            <a:ext cx="1800224" cy="1256782"/>
            <a:chOff x="0" y="1201251"/>
            <a:chExt cx="857249" cy="342899"/>
          </a:xfrm>
          <a:solidFill>
            <a:srgbClr val="800000"/>
          </a:solidFill>
        </p:grpSpPr>
        <p:sp>
          <p:nvSpPr>
            <p:cNvPr id="38" name="Chevron 37"/>
            <p:cNvSpPr/>
            <p:nvPr/>
          </p:nvSpPr>
          <p:spPr>
            <a:xfrm>
              <a:off x="0" y="1201251"/>
              <a:ext cx="857249" cy="342899"/>
            </a:xfrm>
            <a:prstGeom prst="chevron">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9" name="Chevron 4"/>
            <p:cNvSpPr/>
            <p:nvPr/>
          </p:nvSpPr>
          <p:spPr>
            <a:xfrm>
              <a:off x="237827" y="1201251"/>
              <a:ext cx="514350" cy="342899"/>
            </a:xfrm>
            <a:prstGeom prst="rect">
              <a:avLst/>
            </a:prstGeom>
            <a:noFill/>
          </p:spPr>
          <p:style>
            <a:lnRef idx="0">
              <a:scrgbClr r="0" g="0" b="0"/>
            </a:lnRef>
            <a:fillRef idx="0">
              <a:scrgbClr r="0" g="0" b="0"/>
            </a:fillRef>
            <a:effectRef idx="0">
              <a:scrgbClr r="0" g="0" b="0"/>
            </a:effectRef>
            <a:fontRef idx="minor">
              <a:schemeClr val="lt1"/>
            </a:fontRef>
          </p:style>
          <p:txBody>
            <a:bodyPr lIns="20003" tIns="6668" rIns="6668" bIns="6668" spcCol="1270" anchor="ctr"/>
            <a:lstStyle/>
            <a:p>
              <a:pPr algn="ctr" defTabSz="222250" fontAlgn="auto">
                <a:lnSpc>
                  <a:spcPct val="90000"/>
                </a:lnSpc>
                <a:spcAft>
                  <a:spcPct val="35000"/>
                </a:spcAft>
                <a:defRPr/>
              </a:pPr>
              <a:r>
                <a:rPr lang="en-US" sz="1400" b="1" dirty="0">
                  <a:solidFill>
                    <a:schemeClr val="bg1"/>
                  </a:solidFill>
                </a:rPr>
                <a:t>Career Outcomes</a:t>
              </a:r>
            </a:p>
          </p:txBody>
        </p:sp>
      </p:grpSp>
      <p:grpSp>
        <p:nvGrpSpPr>
          <p:cNvPr id="19464" name="Group 39"/>
          <p:cNvGrpSpPr>
            <a:grpSpLocks/>
          </p:cNvGrpSpPr>
          <p:nvPr/>
        </p:nvGrpSpPr>
        <p:grpSpPr bwMode="auto">
          <a:xfrm>
            <a:off x="5056188" y="1125538"/>
            <a:ext cx="1800225" cy="1257300"/>
            <a:chOff x="0" y="1201251"/>
            <a:chExt cx="857249" cy="342899"/>
          </a:xfrm>
        </p:grpSpPr>
        <p:sp>
          <p:nvSpPr>
            <p:cNvPr id="41" name="Chevron 40"/>
            <p:cNvSpPr/>
            <p:nvPr/>
          </p:nvSpPr>
          <p:spPr>
            <a:xfrm>
              <a:off x="0" y="1201251"/>
              <a:ext cx="857249" cy="342899"/>
            </a:xfrm>
            <a:prstGeom prst="chevron">
              <a:avLst/>
            </a:prstGeom>
            <a:solidFill>
              <a:srgbClr val="8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Chevron 4"/>
            <p:cNvSpPr/>
            <p:nvPr/>
          </p:nvSpPr>
          <p:spPr>
            <a:xfrm>
              <a:off x="238124" y="1201251"/>
              <a:ext cx="514047"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spcCol="1270" anchor="ctr"/>
            <a:lstStyle/>
            <a:p>
              <a:pPr algn="ctr" defTabSz="222250" fontAlgn="auto">
                <a:lnSpc>
                  <a:spcPct val="90000"/>
                </a:lnSpc>
                <a:spcAft>
                  <a:spcPct val="35000"/>
                </a:spcAft>
                <a:defRPr/>
              </a:pPr>
              <a:r>
                <a:rPr lang="en-US" sz="1400" b="1" dirty="0">
                  <a:solidFill>
                    <a:schemeClr val="bg1"/>
                  </a:solidFill>
                </a:rPr>
                <a:t>Leadership Practices</a:t>
              </a:r>
            </a:p>
          </p:txBody>
        </p:sp>
      </p:grpSp>
      <p:grpSp>
        <p:nvGrpSpPr>
          <p:cNvPr id="19465" name="Group 42"/>
          <p:cNvGrpSpPr>
            <a:grpSpLocks/>
          </p:cNvGrpSpPr>
          <p:nvPr/>
        </p:nvGrpSpPr>
        <p:grpSpPr bwMode="auto">
          <a:xfrm>
            <a:off x="6278563" y="1143000"/>
            <a:ext cx="1800225" cy="1257300"/>
            <a:chOff x="-118000" y="1201251"/>
            <a:chExt cx="857249" cy="342899"/>
          </a:xfrm>
        </p:grpSpPr>
        <p:sp>
          <p:nvSpPr>
            <p:cNvPr id="44" name="Chevron 43"/>
            <p:cNvSpPr/>
            <p:nvPr/>
          </p:nvSpPr>
          <p:spPr>
            <a:xfrm>
              <a:off x="-118000" y="1201251"/>
              <a:ext cx="857249" cy="342899"/>
            </a:xfrm>
            <a:prstGeom prst="chevron">
              <a:avLst/>
            </a:prstGeom>
            <a:solidFill>
              <a:schemeClr val="accent6">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5" name="Chevron 4"/>
            <p:cNvSpPr/>
            <p:nvPr/>
          </p:nvSpPr>
          <p:spPr>
            <a:xfrm>
              <a:off x="109541" y="1201251"/>
              <a:ext cx="514803"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anchor="ctr"/>
            <a:lstStyle/>
            <a:p>
              <a:pPr algn="ctr" defTabSz="222250">
                <a:lnSpc>
                  <a:spcPct val="90000"/>
                </a:lnSpc>
                <a:spcAft>
                  <a:spcPct val="35000"/>
                </a:spcAft>
                <a:defRPr/>
              </a:pPr>
              <a:r>
                <a:rPr lang="en-US" sz="1400" b="1">
                  <a:solidFill>
                    <a:schemeClr val="bg1"/>
                  </a:solidFill>
                  <a:ea typeface="ＭＳ Ｐゴシック" charset="-128"/>
                  <a:cs typeface="ＭＳ Ｐゴシック" charset="-128"/>
                </a:rPr>
                <a:t>Impact on School Community</a:t>
              </a:r>
            </a:p>
          </p:txBody>
        </p:sp>
      </p:grpSp>
      <p:grpSp>
        <p:nvGrpSpPr>
          <p:cNvPr id="19466" name="Group 45"/>
          <p:cNvGrpSpPr>
            <a:grpSpLocks/>
          </p:cNvGrpSpPr>
          <p:nvPr/>
        </p:nvGrpSpPr>
        <p:grpSpPr bwMode="auto">
          <a:xfrm>
            <a:off x="7499350" y="1160463"/>
            <a:ext cx="1800225" cy="1257300"/>
            <a:chOff x="0" y="1201251"/>
            <a:chExt cx="857249" cy="342899"/>
          </a:xfrm>
        </p:grpSpPr>
        <p:sp>
          <p:nvSpPr>
            <p:cNvPr id="47" name="Chevron 46"/>
            <p:cNvSpPr/>
            <p:nvPr/>
          </p:nvSpPr>
          <p:spPr>
            <a:xfrm>
              <a:off x="0" y="1201251"/>
              <a:ext cx="857249" cy="342899"/>
            </a:xfrm>
            <a:prstGeom prst="chevron">
              <a:avLst/>
            </a:prstGeom>
            <a:solidFill>
              <a:schemeClr val="accent6">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8" name="Chevron 4"/>
            <p:cNvSpPr/>
            <p:nvPr/>
          </p:nvSpPr>
          <p:spPr>
            <a:xfrm>
              <a:off x="215446" y="1201251"/>
              <a:ext cx="567719" cy="342899"/>
            </a:xfrm>
            <a:prstGeom prst="rect">
              <a:avLst/>
            </a:prstGeom>
          </p:spPr>
          <p:style>
            <a:lnRef idx="0">
              <a:scrgbClr r="0" g="0" b="0"/>
            </a:lnRef>
            <a:fillRef idx="0">
              <a:scrgbClr r="0" g="0" b="0"/>
            </a:fillRef>
            <a:effectRef idx="0">
              <a:scrgbClr r="0" g="0" b="0"/>
            </a:effectRef>
            <a:fontRef idx="minor">
              <a:schemeClr val="lt1"/>
            </a:fontRef>
          </p:style>
          <p:txBody>
            <a:bodyPr lIns="20003" tIns="6668" rIns="6668" bIns="6668" anchor="ctr"/>
            <a:lstStyle/>
            <a:p>
              <a:pPr algn="ctr" defTabSz="222250">
                <a:lnSpc>
                  <a:spcPct val="90000"/>
                </a:lnSpc>
                <a:spcAft>
                  <a:spcPct val="35000"/>
                </a:spcAft>
                <a:defRPr/>
              </a:pPr>
              <a:r>
                <a:rPr lang="en-US" sz="1400" b="1">
                  <a:solidFill>
                    <a:schemeClr val="bg1"/>
                  </a:solidFill>
                  <a:ea typeface="ＭＳ Ｐゴシック" charset="-128"/>
                  <a:cs typeface="ＭＳ Ｐゴシック" charset="-128"/>
                </a:rPr>
                <a:t>Impact on School  Performance</a:t>
              </a:r>
            </a:p>
          </p:txBody>
        </p:sp>
      </p:grpSp>
      <p:sp>
        <p:nvSpPr>
          <p:cNvPr id="19467" name="TextBox 29"/>
          <p:cNvSpPr txBox="1">
            <a:spLocks noChangeArrowheads="1"/>
          </p:cNvSpPr>
          <p:nvPr/>
        </p:nvSpPr>
        <p:spPr bwMode="auto">
          <a:xfrm>
            <a:off x="-1592263" y="15065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9" name="Title 4"/>
          <p:cNvSpPr txBox="1">
            <a:spLocks/>
          </p:cNvSpPr>
          <p:nvPr/>
        </p:nvSpPr>
        <p:spPr>
          <a:xfrm>
            <a:off x="457200" y="6583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A2954"/>
                </a:solidFill>
              </a:rPr>
              <a:t>Preparation Evaluation Pathway</a:t>
            </a:r>
            <a:endParaRPr lang="en-US" dirty="0">
              <a:solidFill>
                <a:srgbClr val="0A2954"/>
              </a:solidFill>
            </a:endParaRPr>
          </a:p>
        </p:txBody>
      </p:sp>
    </p:spTree>
    <p:extLst>
      <p:ext uri="{BB962C8B-B14F-4D97-AF65-F5344CB8AC3E}">
        <p14:creationId xmlns:p14="http://schemas.microsoft.com/office/powerpoint/2010/main" val="270119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
                                            <p:graphicEl>
                                              <a:dgm id="{82120B40-0879-B640-970A-A82AA0251F54}"/>
                                            </p:graphicEl>
                                          </p:spTgt>
                                        </p:tgtEl>
                                        <p:attrNameLst>
                                          <p:attrName>style.visibility</p:attrName>
                                        </p:attrNameLst>
                                      </p:cBhvr>
                                      <p:to>
                                        <p:strVal val="visible"/>
                                      </p:to>
                                    </p:set>
                                    <p:anim calcmode="lin" valueType="num">
                                      <p:cBhvr>
                                        <p:cTn id="7" dur="2000" fill="hold"/>
                                        <p:tgtEl>
                                          <p:spTgt spid="28">
                                            <p:graphicEl>
                                              <a:dgm id="{82120B40-0879-B640-970A-A82AA0251F54}"/>
                                            </p:graphicEl>
                                          </p:spTgt>
                                        </p:tgtEl>
                                        <p:attrNameLst>
                                          <p:attrName>ppt_x</p:attrName>
                                        </p:attrNameLst>
                                      </p:cBhvr>
                                      <p:tavLst>
                                        <p:tav tm="0">
                                          <p:val>
                                            <p:strVal val="#ppt_x-.2"/>
                                          </p:val>
                                        </p:tav>
                                        <p:tav tm="100000">
                                          <p:val>
                                            <p:strVal val="#ppt_x"/>
                                          </p:val>
                                        </p:tav>
                                      </p:tavLst>
                                    </p:anim>
                                    <p:anim calcmode="lin" valueType="num">
                                      <p:cBhvr>
                                        <p:cTn id="8" dur="2000" fill="hold"/>
                                        <p:tgtEl>
                                          <p:spTgt spid="28">
                                            <p:graphicEl>
                                              <a:dgm id="{82120B40-0879-B640-970A-A82AA0251F54}"/>
                                            </p:graphic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8">
                                            <p:graphicEl>
                                              <a:dgm id="{82120B40-0879-B640-970A-A82AA0251F5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
                                            <p:graphicEl>
                                              <a:dgm id="{43BA44ED-C992-CB4B-AB7C-5AE23884F800}"/>
                                            </p:graphicEl>
                                          </p:spTgt>
                                        </p:tgtEl>
                                        <p:attrNameLst>
                                          <p:attrName>style.visibility</p:attrName>
                                        </p:attrNameLst>
                                      </p:cBhvr>
                                      <p:to>
                                        <p:strVal val="visible"/>
                                      </p:to>
                                    </p:set>
                                    <p:anim calcmode="lin" valueType="num">
                                      <p:cBhvr>
                                        <p:cTn id="14" dur="2000" fill="hold"/>
                                        <p:tgtEl>
                                          <p:spTgt spid="28">
                                            <p:graphicEl>
                                              <a:dgm id="{43BA44ED-C992-CB4B-AB7C-5AE23884F800}"/>
                                            </p:graphicEl>
                                          </p:spTgt>
                                        </p:tgtEl>
                                        <p:attrNameLst>
                                          <p:attrName>ppt_x</p:attrName>
                                        </p:attrNameLst>
                                      </p:cBhvr>
                                      <p:tavLst>
                                        <p:tav tm="0">
                                          <p:val>
                                            <p:strVal val="#ppt_x-.2"/>
                                          </p:val>
                                        </p:tav>
                                        <p:tav tm="100000">
                                          <p:val>
                                            <p:strVal val="#ppt_x"/>
                                          </p:val>
                                        </p:tav>
                                      </p:tavLst>
                                    </p:anim>
                                    <p:anim calcmode="lin" valueType="num">
                                      <p:cBhvr>
                                        <p:cTn id="15" dur="2000" fill="hold"/>
                                        <p:tgtEl>
                                          <p:spTgt spid="28">
                                            <p:graphicEl>
                                              <a:dgm id="{43BA44ED-C992-CB4B-AB7C-5AE23884F800}"/>
                                            </p:graphic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8">
                                            <p:graphicEl>
                                              <a:dgm id="{43BA44ED-C992-CB4B-AB7C-5AE23884F80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
                                            <p:graphicEl>
                                              <a:dgm id="{CD0C68BD-9D84-7048-B5D8-47747E8004FB}"/>
                                            </p:graphicEl>
                                          </p:spTgt>
                                        </p:tgtEl>
                                        <p:attrNameLst>
                                          <p:attrName>style.visibility</p:attrName>
                                        </p:attrNameLst>
                                      </p:cBhvr>
                                      <p:to>
                                        <p:strVal val="visible"/>
                                      </p:to>
                                    </p:set>
                                    <p:anim calcmode="lin" valueType="num">
                                      <p:cBhvr>
                                        <p:cTn id="21" dur="2000" fill="hold"/>
                                        <p:tgtEl>
                                          <p:spTgt spid="28">
                                            <p:graphicEl>
                                              <a:dgm id="{CD0C68BD-9D84-7048-B5D8-47747E8004FB}"/>
                                            </p:graphicEl>
                                          </p:spTgt>
                                        </p:tgtEl>
                                        <p:attrNameLst>
                                          <p:attrName>ppt_x</p:attrName>
                                        </p:attrNameLst>
                                      </p:cBhvr>
                                      <p:tavLst>
                                        <p:tav tm="0">
                                          <p:val>
                                            <p:strVal val="#ppt_x-.2"/>
                                          </p:val>
                                        </p:tav>
                                        <p:tav tm="100000">
                                          <p:val>
                                            <p:strVal val="#ppt_x"/>
                                          </p:val>
                                        </p:tav>
                                      </p:tavLst>
                                    </p:anim>
                                    <p:anim calcmode="lin" valueType="num">
                                      <p:cBhvr>
                                        <p:cTn id="22" dur="2000" fill="hold"/>
                                        <p:tgtEl>
                                          <p:spTgt spid="28">
                                            <p:graphicEl>
                                              <a:dgm id="{CD0C68BD-9D84-7048-B5D8-47747E8004FB}"/>
                                            </p:graphic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28">
                                            <p:graphicEl>
                                              <a:dgm id="{CD0C68BD-9D84-7048-B5D8-47747E8004F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8">
                                            <p:graphicEl>
                                              <a:dgm id="{94786245-6E9E-FA4A-B020-6C8E73296D96}"/>
                                            </p:graphicEl>
                                          </p:spTgt>
                                        </p:tgtEl>
                                        <p:attrNameLst>
                                          <p:attrName>style.visibility</p:attrName>
                                        </p:attrNameLst>
                                      </p:cBhvr>
                                      <p:to>
                                        <p:strVal val="visible"/>
                                      </p:to>
                                    </p:set>
                                    <p:anim calcmode="lin" valueType="num">
                                      <p:cBhvr>
                                        <p:cTn id="28" dur="2000" fill="hold"/>
                                        <p:tgtEl>
                                          <p:spTgt spid="28">
                                            <p:graphicEl>
                                              <a:dgm id="{94786245-6E9E-FA4A-B020-6C8E73296D96}"/>
                                            </p:graphicEl>
                                          </p:spTgt>
                                        </p:tgtEl>
                                        <p:attrNameLst>
                                          <p:attrName>ppt_x</p:attrName>
                                        </p:attrNameLst>
                                      </p:cBhvr>
                                      <p:tavLst>
                                        <p:tav tm="0">
                                          <p:val>
                                            <p:strVal val="#ppt_x-.2"/>
                                          </p:val>
                                        </p:tav>
                                        <p:tav tm="100000">
                                          <p:val>
                                            <p:strVal val="#ppt_x"/>
                                          </p:val>
                                        </p:tav>
                                      </p:tavLst>
                                    </p:anim>
                                    <p:anim calcmode="lin" valueType="num">
                                      <p:cBhvr>
                                        <p:cTn id="29" dur="2000" fill="hold"/>
                                        <p:tgtEl>
                                          <p:spTgt spid="28">
                                            <p:graphicEl>
                                              <a:dgm id="{94786245-6E9E-FA4A-B020-6C8E73296D96}"/>
                                            </p:graphic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28">
                                            <p:graphicEl>
                                              <a:dgm id="{94786245-6E9E-FA4A-B020-6C8E73296D9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8">
                                            <p:graphicEl>
                                              <a:dgm id="{3651FC0D-C897-D644-BDF3-3C931B135FCA}"/>
                                            </p:graphicEl>
                                          </p:spTgt>
                                        </p:tgtEl>
                                        <p:attrNameLst>
                                          <p:attrName>style.visibility</p:attrName>
                                        </p:attrNameLst>
                                      </p:cBhvr>
                                      <p:to>
                                        <p:strVal val="visible"/>
                                      </p:to>
                                    </p:set>
                                    <p:anim calcmode="lin" valueType="num">
                                      <p:cBhvr>
                                        <p:cTn id="35" dur="2000" fill="hold"/>
                                        <p:tgtEl>
                                          <p:spTgt spid="28">
                                            <p:graphicEl>
                                              <a:dgm id="{3651FC0D-C897-D644-BDF3-3C931B135FCA}"/>
                                            </p:graphicEl>
                                          </p:spTgt>
                                        </p:tgtEl>
                                        <p:attrNameLst>
                                          <p:attrName>ppt_x</p:attrName>
                                        </p:attrNameLst>
                                      </p:cBhvr>
                                      <p:tavLst>
                                        <p:tav tm="0">
                                          <p:val>
                                            <p:strVal val="#ppt_x-.2"/>
                                          </p:val>
                                        </p:tav>
                                        <p:tav tm="100000">
                                          <p:val>
                                            <p:strVal val="#ppt_x"/>
                                          </p:val>
                                        </p:tav>
                                      </p:tavLst>
                                    </p:anim>
                                    <p:anim calcmode="lin" valueType="num">
                                      <p:cBhvr>
                                        <p:cTn id="36" dur="2000" fill="hold"/>
                                        <p:tgtEl>
                                          <p:spTgt spid="28">
                                            <p:graphicEl>
                                              <a:dgm id="{3651FC0D-C897-D644-BDF3-3C931B135FCA}"/>
                                            </p:graphicEl>
                                          </p:spTgt>
                                        </p:tgtEl>
                                        <p:attrNameLst>
                                          <p:attrName>ppt_y</p:attrName>
                                        </p:attrNameLst>
                                      </p:cBhvr>
                                      <p:tavLst>
                                        <p:tav tm="0">
                                          <p:val>
                                            <p:strVal val="#ppt_y"/>
                                          </p:val>
                                        </p:tav>
                                        <p:tav tm="100000">
                                          <p:val>
                                            <p:strVal val="#ppt_y"/>
                                          </p:val>
                                        </p:tav>
                                      </p:tavLst>
                                    </p:anim>
                                    <p:animEffect transition="in" filter="wipe(right)" prLst="gradientSize: 0.1">
                                      <p:cBhvr>
                                        <p:cTn id="37" dur="2000"/>
                                        <p:tgtEl>
                                          <p:spTgt spid="28">
                                            <p:graphicEl>
                                              <a:dgm id="{3651FC0D-C897-D644-BDF3-3C931B135FC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8">
                                            <p:graphicEl>
                                              <a:dgm id="{B48EA28B-D6B6-EA48-9148-8C16AFBE9A51}"/>
                                            </p:graphicEl>
                                          </p:spTgt>
                                        </p:tgtEl>
                                        <p:attrNameLst>
                                          <p:attrName>style.visibility</p:attrName>
                                        </p:attrNameLst>
                                      </p:cBhvr>
                                      <p:to>
                                        <p:strVal val="visible"/>
                                      </p:to>
                                    </p:set>
                                    <p:anim calcmode="lin" valueType="num">
                                      <p:cBhvr>
                                        <p:cTn id="42" dur="2000" fill="hold"/>
                                        <p:tgtEl>
                                          <p:spTgt spid="28">
                                            <p:graphicEl>
                                              <a:dgm id="{B48EA28B-D6B6-EA48-9148-8C16AFBE9A51}"/>
                                            </p:graphicEl>
                                          </p:spTgt>
                                        </p:tgtEl>
                                        <p:attrNameLst>
                                          <p:attrName>ppt_x</p:attrName>
                                        </p:attrNameLst>
                                      </p:cBhvr>
                                      <p:tavLst>
                                        <p:tav tm="0">
                                          <p:val>
                                            <p:strVal val="#ppt_x-.2"/>
                                          </p:val>
                                        </p:tav>
                                        <p:tav tm="100000">
                                          <p:val>
                                            <p:strVal val="#ppt_x"/>
                                          </p:val>
                                        </p:tav>
                                      </p:tavLst>
                                    </p:anim>
                                    <p:anim calcmode="lin" valueType="num">
                                      <p:cBhvr>
                                        <p:cTn id="43" dur="2000" fill="hold"/>
                                        <p:tgtEl>
                                          <p:spTgt spid="28">
                                            <p:graphicEl>
                                              <a:dgm id="{B48EA28B-D6B6-EA48-9148-8C16AFBE9A51}"/>
                                            </p:graphicEl>
                                          </p:spTgt>
                                        </p:tgtEl>
                                        <p:attrNameLst>
                                          <p:attrName>ppt_y</p:attrName>
                                        </p:attrNameLst>
                                      </p:cBhvr>
                                      <p:tavLst>
                                        <p:tav tm="0">
                                          <p:val>
                                            <p:strVal val="#ppt_y"/>
                                          </p:val>
                                        </p:tav>
                                        <p:tav tm="100000">
                                          <p:val>
                                            <p:strVal val="#ppt_y"/>
                                          </p:val>
                                        </p:tav>
                                      </p:tavLst>
                                    </p:anim>
                                    <p:animEffect transition="in" filter="wipe(right)" prLst="gradientSize: 0.1">
                                      <p:cBhvr>
                                        <p:cTn id="44" dur="2000"/>
                                        <p:tgtEl>
                                          <p:spTgt spid="28">
                                            <p:graphicEl>
                                              <a:dgm id="{B48EA28B-D6B6-EA48-9148-8C16AFBE9A5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
                                            <p:graphicEl>
                                              <a:dgm id="{7C65165E-46BD-BC4B-9224-AEB88931DA1C}"/>
                                            </p:graphicEl>
                                          </p:spTgt>
                                        </p:tgtEl>
                                        <p:attrNameLst>
                                          <p:attrName>style.visibility</p:attrName>
                                        </p:attrNameLst>
                                      </p:cBhvr>
                                      <p:to>
                                        <p:strVal val="visible"/>
                                      </p:to>
                                    </p:set>
                                    <p:anim calcmode="lin" valueType="num">
                                      <p:cBhvr>
                                        <p:cTn id="49" dur="2000" fill="hold"/>
                                        <p:tgtEl>
                                          <p:spTgt spid="28">
                                            <p:graphicEl>
                                              <a:dgm id="{7C65165E-46BD-BC4B-9224-AEB88931DA1C}"/>
                                            </p:graphicEl>
                                          </p:spTgt>
                                        </p:tgtEl>
                                        <p:attrNameLst>
                                          <p:attrName>ppt_x</p:attrName>
                                        </p:attrNameLst>
                                      </p:cBhvr>
                                      <p:tavLst>
                                        <p:tav tm="0">
                                          <p:val>
                                            <p:strVal val="#ppt_x-.2"/>
                                          </p:val>
                                        </p:tav>
                                        <p:tav tm="100000">
                                          <p:val>
                                            <p:strVal val="#ppt_x"/>
                                          </p:val>
                                        </p:tav>
                                      </p:tavLst>
                                    </p:anim>
                                    <p:anim calcmode="lin" valueType="num">
                                      <p:cBhvr>
                                        <p:cTn id="50" dur="2000" fill="hold"/>
                                        <p:tgtEl>
                                          <p:spTgt spid="28">
                                            <p:graphicEl>
                                              <a:dgm id="{7C65165E-46BD-BC4B-9224-AEB88931DA1C}"/>
                                            </p:graphic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28">
                                            <p:graphicEl>
                                              <a:dgm id="{7C65165E-46BD-BC4B-9224-AEB88931DA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838200"/>
            <a:ext cx="8229600" cy="6019800"/>
          </a:xfrm>
        </p:spPr>
        <p:txBody>
          <a:bodyPr>
            <a:noAutofit/>
          </a:bodyPr>
          <a:lstStyle/>
          <a:p>
            <a:r>
              <a:rPr lang="en-US" sz="2400" b="1" i="1" dirty="0"/>
              <a:t>Preparation Program Edition</a:t>
            </a:r>
            <a:r>
              <a:rPr lang="en-US" sz="2400" dirty="0"/>
              <a:t> (</a:t>
            </a:r>
            <a:r>
              <a:rPr lang="en-US" sz="2400" b="1" dirty="0"/>
              <a:t>INSPIRE-PP</a:t>
            </a:r>
            <a:r>
              <a:rPr lang="en-US" sz="2400" dirty="0"/>
              <a:t>) —enables the leadership preparation program to systematically document its core program features.</a:t>
            </a:r>
          </a:p>
          <a:p>
            <a:pPr lvl="0"/>
            <a:r>
              <a:rPr lang="en-US" sz="2400" b="1" i="1" dirty="0" smtClean="0"/>
              <a:t>Graduate </a:t>
            </a:r>
            <a:r>
              <a:rPr lang="en-US" sz="2400" b="1" i="1" dirty="0"/>
              <a:t>Edition</a:t>
            </a:r>
            <a:r>
              <a:rPr lang="en-US" sz="2400" b="1" dirty="0"/>
              <a:t> </a:t>
            </a:r>
            <a:r>
              <a:rPr lang="en-US" sz="2400" b="1" dirty="0" smtClean="0"/>
              <a:t>(INSPIRE-G) </a:t>
            </a:r>
            <a:r>
              <a:rPr lang="en-US" sz="2400" dirty="0" smtClean="0"/>
              <a:t>—enables feedback </a:t>
            </a:r>
            <a:r>
              <a:rPr lang="en-US" sz="2400" dirty="0"/>
              <a:t>from </a:t>
            </a:r>
            <a:r>
              <a:rPr lang="en-US" sz="2400" dirty="0" smtClean="0"/>
              <a:t>graduates on their preparation </a:t>
            </a:r>
            <a:r>
              <a:rPr lang="en-US" sz="2400" dirty="0"/>
              <a:t>experiences, learning outcomes, and career </a:t>
            </a:r>
            <a:r>
              <a:rPr lang="en-US" sz="2400" dirty="0" smtClean="0"/>
              <a:t>intentions.</a:t>
            </a:r>
          </a:p>
          <a:p>
            <a:pPr lvl="0"/>
            <a:r>
              <a:rPr lang="en-US" sz="2400" b="1" i="1" dirty="0" smtClean="0"/>
              <a:t>Leaders in Practice Edition</a:t>
            </a:r>
            <a:r>
              <a:rPr lang="en-US" sz="2400" dirty="0" smtClean="0"/>
              <a:t> (</a:t>
            </a:r>
            <a:r>
              <a:rPr lang="en-US" sz="2400" b="1" dirty="0" smtClean="0"/>
              <a:t>INSPIRE-LP</a:t>
            </a:r>
            <a:r>
              <a:rPr lang="en-US" sz="2400" dirty="0" smtClean="0"/>
              <a:t>)—enables documentation of </a:t>
            </a:r>
            <a:r>
              <a:rPr lang="en-US" sz="2400" dirty="0"/>
              <a:t>leadership practices and school improvement and organizational indicators from the perspective of program graduates who are working as school principals</a:t>
            </a:r>
            <a:r>
              <a:rPr lang="en-US" sz="2400" dirty="0" smtClean="0"/>
              <a:t>.</a:t>
            </a:r>
          </a:p>
          <a:p>
            <a:r>
              <a:rPr lang="en-US" sz="2400" b="1" i="1" dirty="0" smtClean="0"/>
              <a:t>360 Edition </a:t>
            </a:r>
            <a:r>
              <a:rPr lang="en-US" sz="2400" b="1" dirty="0" smtClean="0"/>
              <a:t>(INSPIRE-360) </a:t>
            </a:r>
            <a:r>
              <a:rPr lang="en-US" sz="2400" dirty="0" smtClean="0"/>
              <a:t>—enables documentation of leadership practices, school improvement and organizational indicators in the schools where program graduates work from the perspective of teachers and supervisors. </a:t>
            </a:r>
          </a:p>
        </p:txBody>
      </p:sp>
      <p:sp>
        <p:nvSpPr>
          <p:cNvPr id="6" name="Title 5"/>
          <p:cNvSpPr>
            <a:spLocks noGrp="1"/>
          </p:cNvSpPr>
          <p:nvPr>
            <p:ph type="title" idx="4294967295"/>
          </p:nvPr>
        </p:nvSpPr>
        <p:spPr>
          <a:xfrm>
            <a:off x="457200" y="0"/>
            <a:ext cx="8229600" cy="838200"/>
          </a:xfrm>
        </p:spPr>
        <p:txBody>
          <a:bodyPr/>
          <a:lstStyle/>
          <a:p>
            <a:r>
              <a:rPr lang="en-US" dirty="0" smtClean="0">
                <a:solidFill>
                  <a:srgbClr val="073E87"/>
                </a:solidFill>
              </a:rPr>
              <a:t>INSPIRE Suite of Surveys</a:t>
            </a:r>
            <a:endParaRPr lang="en-US" dirty="0">
              <a:solidFill>
                <a:srgbClr val="073E87"/>
              </a:solidFill>
            </a:endParaRPr>
          </a:p>
        </p:txBody>
      </p:sp>
    </p:spTree>
    <p:extLst>
      <p:ext uri="{BB962C8B-B14F-4D97-AF65-F5344CB8AC3E}">
        <p14:creationId xmlns:p14="http://schemas.microsoft.com/office/powerpoint/2010/main" val="1227713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What Does INSPIRE Evaluate?</a:t>
            </a:r>
            <a:endParaRPr lang="en-US" sz="4400" b="1" dirty="0"/>
          </a:p>
        </p:txBody>
      </p:sp>
      <p:sp>
        <p:nvSpPr>
          <p:cNvPr id="5" name="Content Placeholder 4"/>
          <p:cNvSpPr>
            <a:spLocks noGrp="1"/>
          </p:cNvSpPr>
          <p:nvPr>
            <p:ph sz="half" idx="1"/>
          </p:nvPr>
        </p:nvSpPr>
        <p:spPr>
          <a:xfrm>
            <a:off x="533400" y="1371601"/>
            <a:ext cx="3428446" cy="4267200"/>
          </a:xfrm>
        </p:spPr>
        <p:txBody>
          <a:bodyPr>
            <a:noAutofit/>
          </a:bodyPr>
          <a:lstStyle/>
          <a:p>
            <a:pPr marL="0" indent="0">
              <a:lnSpc>
                <a:spcPct val="90000"/>
              </a:lnSpc>
              <a:buNone/>
            </a:pPr>
            <a:r>
              <a:rPr lang="en-US" sz="2400" dirty="0">
                <a:solidFill>
                  <a:srgbClr val="333333"/>
                </a:solidFill>
              </a:rPr>
              <a:t>Results from the INSPIRE Leadership Surveys can be used to identify areas for program and individual course improvement, compare programs regionally and nationally, and examine the relationship between program features, graduate outcomes, and school improvement work.</a:t>
            </a:r>
          </a:p>
        </p:txBody>
      </p:sp>
      <p:sp>
        <p:nvSpPr>
          <p:cNvPr id="6" name="Content Placeholder 5"/>
          <p:cNvSpPr>
            <a:spLocks noGrp="1"/>
          </p:cNvSpPr>
          <p:nvPr>
            <p:ph sz="half" idx="2"/>
          </p:nvPr>
        </p:nvSpPr>
        <p:spPr>
          <a:xfrm>
            <a:off x="4267200" y="1371600"/>
            <a:ext cx="3962400" cy="4754880"/>
          </a:xfrm>
        </p:spPr>
        <p:txBody>
          <a:bodyPr>
            <a:normAutofit fontScale="77500" lnSpcReduction="20000"/>
          </a:bodyPr>
          <a:lstStyle/>
          <a:p>
            <a:pPr marL="0" indent="0">
              <a:buNone/>
            </a:pPr>
            <a:r>
              <a:rPr lang="en-US" b="1" dirty="0" smtClean="0">
                <a:solidFill>
                  <a:srgbClr val="000000"/>
                </a:solidFill>
              </a:rPr>
              <a:t>Outcome measures include:</a:t>
            </a:r>
          </a:p>
          <a:p>
            <a:r>
              <a:rPr lang="en-US" dirty="0" smtClean="0">
                <a:solidFill>
                  <a:srgbClr val="333333"/>
                </a:solidFill>
              </a:rPr>
              <a:t>Leadership Learning and Practices</a:t>
            </a:r>
          </a:p>
          <a:p>
            <a:r>
              <a:rPr lang="en-US" dirty="0" smtClean="0">
                <a:solidFill>
                  <a:srgbClr val="333333"/>
                </a:solidFill>
              </a:rPr>
              <a:t>Leadership Career Intentions and Advancement</a:t>
            </a:r>
          </a:p>
          <a:p>
            <a:r>
              <a:rPr lang="en-US" dirty="0" smtClean="0">
                <a:solidFill>
                  <a:srgbClr val="333333"/>
                </a:solidFill>
              </a:rPr>
              <a:t>School Improvement Work</a:t>
            </a:r>
          </a:p>
          <a:p>
            <a:r>
              <a:rPr lang="en-US" dirty="0" smtClean="0">
                <a:solidFill>
                  <a:srgbClr val="333333"/>
                </a:solidFill>
              </a:rPr>
              <a:t>School Climate</a:t>
            </a:r>
          </a:p>
          <a:p>
            <a:r>
              <a:rPr lang="en-US" dirty="0" smtClean="0">
                <a:solidFill>
                  <a:srgbClr val="333333"/>
                </a:solidFill>
              </a:rPr>
              <a:t>Student, Parent, and Teacher</a:t>
            </a:r>
          </a:p>
          <a:p>
            <a:r>
              <a:rPr lang="en-US" dirty="0" smtClean="0">
                <a:solidFill>
                  <a:srgbClr val="333333"/>
                </a:solidFill>
              </a:rPr>
              <a:t>Engagement</a:t>
            </a:r>
          </a:p>
          <a:p>
            <a:r>
              <a:rPr lang="en-US" dirty="0" smtClean="0">
                <a:solidFill>
                  <a:srgbClr val="333333"/>
                </a:solidFill>
              </a:rPr>
              <a:t>Student Learning Program Content, Features and</a:t>
            </a:r>
          </a:p>
          <a:p>
            <a:r>
              <a:rPr lang="en-US" dirty="0" smtClean="0">
                <a:solidFill>
                  <a:srgbClr val="333333"/>
                </a:solidFill>
              </a:rPr>
              <a:t>Effectiveness </a:t>
            </a:r>
          </a:p>
          <a:p>
            <a:r>
              <a:rPr lang="en-US" dirty="0" smtClean="0">
                <a:solidFill>
                  <a:srgbClr val="333333"/>
                </a:solidFill>
              </a:rPr>
              <a:t>So Much More</a:t>
            </a:r>
            <a:endParaRPr lang="en-US" dirty="0">
              <a:solidFill>
                <a:srgbClr val="333333"/>
              </a:solidFill>
            </a:endParaRPr>
          </a:p>
        </p:txBody>
      </p:sp>
      <p:pic>
        <p:nvPicPr>
          <p:cNvPr id="7" name="Picture 6"/>
          <p:cNvPicPr>
            <a:picLocks noChangeAspect="1"/>
          </p:cNvPicPr>
          <p:nvPr/>
        </p:nvPicPr>
        <p:blipFill rotWithShape="1">
          <a:blip r:embed="rId3"/>
          <a:srcRect t="17180"/>
          <a:stretch/>
        </p:blipFill>
        <p:spPr>
          <a:xfrm rot="16200000">
            <a:off x="703204" y="5480003"/>
            <a:ext cx="701815" cy="2108222"/>
          </a:xfrm>
          <a:prstGeom prst="rect">
            <a:avLst/>
          </a:prstGeom>
        </p:spPr>
      </p:pic>
      <p:pic>
        <p:nvPicPr>
          <p:cNvPr id="8" name="Picture 7"/>
          <p:cNvPicPr>
            <a:picLocks/>
          </p:cNvPicPr>
          <p:nvPr/>
        </p:nvPicPr>
        <p:blipFill rotWithShape="1">
          <a:blip r:embed="rId4"/>
          <a:srcRect b="32036"/>
          <a:stretch/>
        </p:blipFill>
        <p:spPr>
          <a:xfrm rot="16200000">
            <a:off x="5229891" y="2957399"/>
            <a:ext cx="710964" cy="7171302"/>
          </a:xfrm>
          <a:prstGeom prst="rect">
            <a:avLst/>
          </a:prstGeom>
        </p:spPr>
      </p:pic>
    </p:spTree>
    <p:extLst>
      <p:ext uri="{BB962C8B-B14F-4D97-AF65-F5344CB8AC3E}">
        <p14:creationId xmlns:p14="http://schemas.microsoft.com/office/powerpoint/2010/main" val="2853524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Programs can use that information to improve…</a:t>
            </a:r>
            <a:endParaRPr lang="en-US" dirty="0">
              <a:latin typeface="+mn-lt"/>
            </a:endParaRPr>
          </a:p>
        </p:txBody>
      </p:sp>
      <p:pic>
        <p:nvPicPr>
          <p:cNvPr id="5" name="Content Placeholder 4" descr="Progress-Report-on-State-Based-Exchanges-1024x746.jpg"/>
          <p:cNvPicPr>
            <a:picLocks noGrp="1" noChangeAspect="1"/>
          </p:cNvPicPr>
          <p:nvPr>
            <p:ph idx="1"/>
          </p:nvPr>
        </p:nvPicPr>
        <p:blipFill>
          <a:blip r:embed="rId3">
            <a:extLst>
              <a:ext uri="{28A0092B-C50C-407E-A947-70E740481C1C}">
                <a14:useLocalDpi xmlns:a14="http://schemas.microsoft.com/office/drawing/2010/main" val="0"/>
              </a:ext>
            </a:extLst>
          </a:blip>
          <a:srcRect l="-7819" r="-7819"/>
          <a:stretch>
            <a:fillRect/>
          </a:stretch>
        </p:blipFill>
        <p:spPr/>
      </p:pic>
    </p:spTree>
    <p:extLst>
      <p:ext uri="{BB962C8B-B14F-4D97-AF65-F5344CB8AC3E}">
        <p14:creationId xmlns:p14="http://schemas.microsoft.com/office/powerpoint/2010/main" val="384471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1341438"/>
          </a:xfrm>
        </p:spPr>
        <p:txBody>
          <a:bodyPr/>
          <a:lstStyle/>
          <a:p>
            <a:pPr algn="ctr"/>
            <a:r>
              <a:rPr lang="en-US" dirty="0" smtClean="0">
                <a:latin typeface="+mn-lt"/>
              </a:rPr>
              <a:t>Promoting Quality Preparation</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7589256"/>
              </p:ext>
            </p:extLst>
          </p:nvPr>
        </p:nvGraphicFramePr>
        <p:xfrm>
          <a:off x="1031425" y="1447800"/>
          <a:ext cx="6749356" cy="523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verticalslideimage.jpg"/>
          <p:cNvPicPr>
            <a:picLocks noChangeAspect="1"/>
          </p:cNvPicPr>
          <p:nvPr/>
        </p:nvPicPr>
        <p:blipFill>
          <a:blip r:embed="rId8"/>
          <a:stretch>
            <a:fillRect/>
          </a:stretch>
        </p:blipFill>
        <p:spPr>
          <a:xfrm>
            <a:off x="7768749" y="0"/>
            <a:ext cx="1375251" cy="6858000"/>
          </a:xfrm>
          <a:prstGeom prst="rect">
            <a:avLst/>
          </a:prstGeom>
        </p:spPr>
      </p:pic>
    </p:spTree>
    <p:extLst>
      <p:ext uri="{BB962C8B-B14F-4D97-AF65-F5344CB8AC3E}">
        <p14:creationId xmlns:p14="http://schemas.microsoft.com/office/powerpoint/2010/main" val="97865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077200" cy="1401762"/>
          </a:xfrm>
        </p:spPr>
        <p:txBody>
          <a:bodyPr/>
          <a:lstStyle/>
          <a:p>
            <a:pPr algn="ctr"/>
            <a:r>
              <a:rPr lang="en-US" sz="4000" dirty="0">
                <a:latin typeface="+mn-lt"/>
              </a:rPr>
              <a:t>State Policy Requirements for Principal Preparation Program Approval </a:t>
            </a:r>
          </a:p>
        </p:txBody>
      </p:sp>
      <p:pic>
        <p:nvPicPr>
          <p:cNvPr id="8" name="Content Placeholder 7"/>
          <p:cNvPicPr>
            <a:picLocks noGrp="1"/>
          </p:cNvPicPr>
          <p:nvPr>
            <p:ph idx="1"/>
          </p:nvPr>
        </p:nvPicPr>
        <p:blipFill rotWithShape="1">
          <a:blip r:embed="rId3"/>
          <a:srcRect t="9353" b="9353"/>
          <a:stretch/>
        </p:blipFill>
        <p:spPr bwMode="auto">
          <a:xfrm>
            <a:off x="152400" y="1726489"/>
            <a:ext cx="82296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418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83757985"/>
              </p:ext>
            </p:extLst>
          </p:nvPr>
        </p:nvGraphicFramePr>
        <p:xfrm>
          <a:off x="1375250" y="1316182"/>
          <a:ext cx="7560931" cy="535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verticalslideimage.jpg"/>
          <p:cNvPicPr>
            <a:picLocks noChangeAspect="1"/>
          </p:cNvPicPr>
          <p:nvPr/>
        </p:nvPicPr>
        <p:blipFill>
          <a:blip r:embed="rId8"/>
          <a:stretch>
            <a:fillRect/>
          </a:stretch>
        </p:blipFill>
        <p:spPr>
          <a:xfrm>
            <a:off x="0" y="8544"/>
            <a:ext cx="1375251" cy="6858000"/>
          </a:xfrm>
          <a:prstGeom prst="rect">
            <a:avLst/>
          </a:prstGeom>
        </p:spPr>
      </p:pic>
    </p:spTree>
    <p:extLst>
      <p:ext uri="{BB962C8B-B14F-4D97-AF65-F5344CB8AC3E}">
        <p14:creationId xmlns:p14="http://schemas.microsoft.com/office/powerpoint/2010/main" val="286571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343400"/>
            <a:ext cx="7659687" cy="1168400"/>
          </a:xfrm>
        </p:spPr>
        <p:txBody>
          <a:bodyPr/>
          <a:lstStyle/>
          <a:p>
            <a:r>
              <a:rPr lang="en-US" dirty="0"/>
              <a:t>What else could we be doing?</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89060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962400"/>
            <a:ext cx="6248400" cy="1168400"/>
          </a:xfrm>
        </p:spPr>
        <p:txBody>
          <a:bodyPr/>
          <a:lstStyle/>
          <a:p>
            <a:r>
              <a:rPr lang="en-US" sz="4000" dirty="0"/>
              <a:t>What is happening nationally?</a:t>
            </a:r>
            <a:br>
              <a:rPr lang="en-US" sz="4000" dirty="0"/>
            </a:br>
            <a:endParaRPr lang="en-US" sz="4000" dirty="0"/>
          </a:p>
        </p:txBody>
      </p:sp>
    </p:spTree>
    <p:extLst>
      <p:ext uri="{BB962C8B-B14F-4D97-AF65-F5344CB8AC3E}">
        <p14:creationId xmlns:p14="http://schemas.microsoft.com/office/powerpoint/2010/main" val="2008201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514600"/>
            <a:ext cx="7620000" cy="1143000"/>
          </a:xfrm>
        </p:spPr>
        <p:txBody>
          <a:bodyPr/>
          <a:lstStyle/>
          <a:p>
            <a:pPr algn="ctr"/>
            <a:r>
              <a:rPr lang="en-US" dirty="0"/>
              <a:t>Principal Preparation is Today Where </a:t>
            </a:r>
            <a:r>
              <a:rPr lang="en-US" dirty="0" smtClean="0"/>
              <a:t>Medical </a:t>
            </a:r>
            <a:r>
              <a:rPr lang="en-US" dirty="0"/>
              <a:t>Education </a:t>
            </a:r>
            <a:r>
              <a:rPr lang="en-US" dirty="0" smtClean="0"/>
              <a:t>in the US was </a:t>
            </a:r>
            <a:r>
              <a:rPr lang="en-US" dirty="0"/>
              <a:t>in </a:t>
            </a:r>
            <a:r>
              <a:rPr lang="en-US" dirty="0" smtClean="0"/>
              <a:t>1910…</a:t>
            </a:r>
            <a:endParaRPr lang="en-US" dirty="0"/>
          </a:p>
        </p:txBody>
      </p:sp>
    </p:spTree>
    <p:extLst>
      <p:ext uri="{BB962C8B-B14F-4D97-AF65-F5344CB8AC3E}">
        <p14:creationId xmlns:p14="http://schemas.microsoft.com/office/powerpoint/2010/main" val="181825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lstStyle/>
          <a:p>
            <a:r>
              <a:rPr lang="en-US" dirty="0" smtClean="0"/>
              <a:t>Critique spurred </a:t>
            </a:r>
            <a:r>
              <a:rPr lang="en-US" b="1" dirty="0" smtClean="0"/>
              <a:t>SIGNIFICANT </a:t>
            </a:r>
            <a:r>
              <a:rPr lang="en-US" dirty="0" smtClean="0"/>
              <a:t>action</a:t>
            </a:r>
          </a:p>
          <a:p>
            <a:r>
              <a:rPr lang="en-US" dirty="0" smtClean="0"/>
              <a:t>A Common preparation design was developed based on most successful models available</a:t>
            </a:r>
          </a:p>
          <a:p>
            <a:r>
              <a:rPr lang="en-US" dirty="0" smtClean="0"/>
              <a:t>The model was updated regularly based on research and professional judgment</a:t>
            </a:r>
          </a:p>
          <a:p>
            <a:r>
              <a:rPr lang="en-US" dirty="0" smtClean="0"/>
              <a:t>The model involved an integration of coursework and clinical experiences</a:t>
            </a:r>
          </a:p>
          <a:p>
            <a:r>
              <a:rPr lang="en-US" dirty="0" smtClean="0"/>
              <a:t>The model required that internships and residencies be conducted in affiliated teaching hospitals with board certified expert physicians and researchers</a:t>
            </a:r>
          </a:p>
          <a:p>
            <a:r>
              <a:rPr lang="en-US" dirty="0" smtClean="0"/>
              <a:t>The changes were enforced through policy, accreditation and performance-based licensure</a:t>
            </a:r>
            <a:endParaRPr lang="en-US" dirty="0"/>
          </a:p>
        </p:txBody>
      </p:sp>
    </p:spTree>
    <p:extLst>
      <p:ext uri="{BB962C8B-B14F-4D97-AF65-F5344CB8AC3E}">
        <p14:creationId xmlns:p14="http://schemas.microsoft.com/office/powerpoint/2010/main" val="3441866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7622213"/>
              </p:ext>
            </p:extLst>
          </p:nvPr>
        </p:nvGraphicFramePr>
        <p:xfrm>
          <a:off x="36385" y="304800"/>
          <a:ext cx="7050215"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verticalslideimage.jpg"/>
          <p:cNvPicPr>
            <a:picLocks noChangeAspect="1"/>
          </p:cNvPicPr>
          <p:nvPr/>
        </p:nvPicPr>
        <p:blipFill>
          <a:blip r:embed="rId8"/>
          <a:stretch>
            <a:fillRect/>
          </a:stretch>
        </p:blipFill>
        <p:spPr>
          <a:xfrm>
            <a:off x="7768749" y="35694"/>
            <a:ext cx="1375251" cy="6858000"/>
          </a:xfrm>
          <a:prstGeom prst="rect">
            <a:avLst/>
          </a:prstGeom>
        </p:spPr>
      </p:pic>
    </p:spTree>
    <p:extLst>
      <p:ext uri="{BB962C8B-B14F-4D97-AF65-F5344CB8AC3E}">
        <p14:creationId xmlns:p14="http://schemas.microsoft.com/office/powerpoint/2010/main" val="3651386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34"/>
            <a:ext cx="7315201" cy="1336956"/>
          </a:xfrm>
        </p:spPr>
        <p:txBody>
          <a:bodyPr/>
          <a:lstStyle/>
          <a:p>
            <a:pPr algn="ctr"/>
            <a:r>
              <a:rPr lang="en-US" dirty="0" smtClean="0">
                <a:latin typeface="+mn-lt"/>
              </a:rPr>
              <a:t>Steps For Strengthening Leader Preparation</a:t>
            </a:r>
            <a:endParaRPr lang="en-US" dirty="0">
              <a:latin typeface="+mn-lt"/>
            </a:endParaRPr>
          </a:p>
        </p:txBody>
      </p:sp>
      <p:sp>
        <p:nvSpPr>
          <p:cNvPr id="3" name="Content Placeholder 2"/>
          <p:cNvSpPr>
            <a:spLocks noGrp="1"/>
          </p:cNvSpPr>
          <p:nvPr>
            <p:ph idx="1"/>
          </p:nvPr>
        </p:nvSpPr>
        <p:spPr>
          <a:xfrm>
            <a:off x="609600" y="1524000"/>
            <a:ext cx="6915151" cy="5029200"/>
          </a:xfrm>
        </p:spPr>
        <p:txBody>
          <a:bodyPr>
            <a:normAutofit fontScale="92500"/>
          </a:bodyPr>
          <a:lstStyle/>
          <a:p>
            <a:r>
              <a:rPr lang="en-US" sz="2800" dirty="0" smtClean="0"/>
              <a:t>Set Content And Feature Standards For Preparation Programs </a:t>
            </a:r>
          </a:p>
          <a:p>
            <a:r>
              <a:rPr lang="en-US" sz="2800" dirty="0" smtClean="0"/>
              <a:t>Support National Accreditation</a:t>
            </a:r>
          </a:p>
          <a:p>
            <a:r>
              <a:rPr lang="en-US" sz="2800" dirty="0" smtClean="0"/>
              <a:t>Support Program Review And Improvement Efforts</a:t>
            </a:r>
          </a:p>
          <a:p>
            <a:r>
              <a:rPr lang="en-US" sz="2800" dirty="0" smtClean="0"/>
              <a:t>Offer Financial Support For Highly-qualified Candidates</a:t>
            </a:r>
          </a:p>
          <a:p>
            <a:r>
              <a:rPr lang="en-US" sz="2800" dirty="0" smtClean="0"/>
              <a:t>Set Licensure Requirements  </a:t>
            </a:r>
          </a:p>
          <a:p>
            <a:r>
              <a:rPr lang="en-US" sz="2800" dirty="0" smtClean="0"/>
              <a:t>Define And Fund Mentoring For New Principals</a:t>
            </a:r>
          </a:p>
          <a:p>
            <a:r>
              <a:rPr lang="en-US" sz="2800" dirty="0" smtClean="0"/>
              <a:t>Support Career-Long Leadership Evaluation and Development</a:t>
            </a:r>
            <a:endParaRPr lang="en-US" sz="28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33</a:t>
            </a:fld>
            <a:endParaRPr lang="en-US" dirty="0"/>
          </a:p>
        </p:txBody>
      </p:sp>
      <p:pic>
        <p:nvPicPr>
          <p:cNvPr id="5" name="Picture 4" descr="verticalslideimage.jpg"/>
          <p:cNvPicPr>
            <a:picLocks noChangeAspect="1"/>
          </p:cNvPicPr>
          <p:nvPr/>
        </p:nvPicPr>
        <p:blipFill>
          <a:blip r:embed="rId3"/>
          <a:stretch>
            <a:fillRect/>
          </a:stretch>
        </p:blipFill>
        <p:spPr>
          <a:xfrm>
            <a:off x="7768749" y="0"/>
            <a:ext cx="1375251" cy="6858000"/>
          </a:xfrm>
          <a:prstGeom prst="rect">
            <a:avLst/>
          </a:prstGeom>
        </p:spPr>
      </p:pic>
    </p:spTree>
    <p:extLst>
      <p:ext uri="{BB962C8B-B14F-4D97-AF65-F5344CB8AC3E}">
        <p14:creationId xmlns:p14="http://schemas.microsoft.com/office/powerpoint/2010/main" val="27250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295400"/>
            <a:ext cx="7085012" cy="2809875"/>
          </a:xfrm>
        </p:spPr>
        <p:txBody>
          <a:bodyPr>
            <a:normAutofit/>
          </a:bodyPr>
          <a:lstStyle/>
          <a:p>
            <a:pPr algn="ctr">
              <a:lnSpc>
                <a:spcPct val="90000"/>
              </a:lnSpc>
            </a:pPr>
            <a:r>
              <a:rPr lang="en-US" sz="4800" dirty="0" smtClean="0">
                <a:solidFill>
                  <a:schemeClr val="tx2">
                    <a:lumMod val="75000"/>
                  </a:schemeClr>
                </a:solidFill>
                <a:latin typeface="Copperplate Gothic Bold"/>
                <a:ea typeface="ＭＳ Ｐゴシック" charset="-128"/>
                <a:cs typeface="Copperplate Gothic Bold"/>
              </a:rPr>
              <a:t>Quality Leadership Matters…</a:t>
            </a:r>
          </a:p>
        </p:txBody>
      </p:sp>
      <p:sp>
        <p:nvSpPr>
          <p:cNvPr id="3" name="Subtitle 2"/>
          <p:cNvSpPr>
            <a:spLocks noGrp="1"/>
          </p:cNvSpPr>
          <p:nvPr>
            <p:ph type="subTitle" idx="4294967295"/>
          </p:nvPr>
        </p:nvSpPr>
        <p:spPr>
          <a:xfrm>
            <a:off x="609600" y="3886200"/>
            <a:ext cx="6403975" cy="2330450"/>
          </a:xfrm>
        </p:spPr>
        <p:txBody>
          <a:bodyPr>
            <a:noAutofit/>
          </a:bodyPr>
          <a:lstStyle/>
          <a:p>
            <a:pPr marL="114300" indent="0" algn="ctr">
              <a:buNone/>
            </a:pPr>
            <a:r>
              <a:rPr lang="en-US" sz="2800" dirty="0" smtClean="0">
                <a:solidFill>
                  <a:schemeClr val="accent2"/>
                </a:solidFill>
              </a:rPr>
              <a:t>Michelle D. Young, UCEA Executive Director, University of Virginia</a:t>
            </a:r>
            <a:endParaRPr lang="en-US" sz="2800" dirty="0" smtClean="0">
              <a:solidFill>
                <a:schemeClr val="accent2"/>
              </a:solidFill>
              <a:hlinkClick r:id="rId3"/>
            </a:endParaRPr>
          </a:p>
          <a:p>
            <a:pPr marL="114300" indent="0" algn="ctr">
              <a:buNone/>
            </a:pPr>
            <a:r>
              <a:rPr lang="en-US" sz="2400" dirty="0" smtClean="0">
                <a:solidFill>
                  <a:schemeClr val="accent2"/>
                </a:solidFill>
                <a:hlinkClick r:id="rId3"/>
              </a:rPr>
              <a:t>mdy8n@virginia.edu</a:t>
            </a:r>
            <a:endParaRPr lang="en-US" sz="2400" dirty="0" smtClean="0">
              <a:solidFill>
                <a:schemeClr val="accent2"/>
              </a:solidFill>
            </a:endParaRPr>
          </a:p>
          <a:p>
            <a:endParaRPr lang="en-US" sz="2800" dirty="0" smtClean="0"/>
          </a:p>
        </p:txBody>
      </p:sp>
      <p:pic>
        <p:nvPicPr>
          <p:cNvPr id="5" name="Picture 4" descr="verticalslideimage.jpg"/>
          <p:cNvPicPr>
            <a:picLocks noChangeAspect="1"/>
          </p:cNvPicPr>
          <p:nvPr/>
        </p:nvPicPr>
        <p:blipFill>
          <a:blip r:embed="rId4"/>
          <a:stretch>
            <a:fillRect/>
          </a:stretch>
        </p:blipFill>
        <p:spPr>
          <a:xfrm>
            <a:off x="7744126" y="0"/>
            <a:ext cx="1375251" cy="6858000"/>
          </a:xfrm>
          <a:prstGeom prst="rect">
            <a:avLst/>
          </a:prstGeom>
        </p:spPr>
      </p:pic>
    </p:spTree>
    <p:extLst>
      <p:ext uri="{BB962C8B-B14F-4D97-AF65-F5344CB8AC3E}">
        <p14:creationId xmlns:p14="http://schemas.microsoft.com/office/powerpoint/2010/main" val="40333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38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143000" y="1676400"/>
            <a:ext cx="5257800" cy="1974059"/>
          </a:xfrm>
        </p:spPr>
        <p:txBody>
          <a:bodyPr/>
          <a:lstStyle/>
          <a:p>
            <a:pPr algn="ctr"/>
            <a:r>
              <a:rPr lang="en-US" dirty="0" smtClean="0"/>
              <a:t>What Is UCEA?</a:t>
            </a:r>
            <a:endParaRPr lang="en-US" dirty="0"/>
          </a:p>
        </p:txBody>
      </p:sp>
      <p:sp>
        <p:nvSpPr>
          <p:cNvPr id="5" name="Rectangle 4"/>
          <p:cNvSpPr>
            <a:spLocks noGrp="1"/>
          </p:cNvSpPr>
          <p:nvPr>
            <p:ph type="body" idx="1"/>
          </p:nvPr>
        </p:nvSpPr>
        <p:spPr>
          <a:xfrm>
            <a:off x="533400" y="3124200"/>
            <a:ext cx="6858000" cy="2500312"/>
          </a:xfrm>
        </p:spPr>
        <p:txBody>
          <a:bodyPr>
            <a:normAutofit/>
          </a:bodyPr>
          <a:lstStyle/>
          <a:p>
            <a:pPr algn="ctr"/>
            <a:r>
              <a:rPr lang="en-US" sz="2800" dirty="0">
                <a:solidFill>
                  <a:schemeClr val="tx2"/>
                </a:solidFill>
              </a:rPr>
              <a:t>UCEA is </a:t>
            </a:r>
            <a:r>
              <a:rPr lang="en-US" sz="2800" dirty="0" smtClean="0">
                <a:solidFill>
                  <a:schemeClr val="tx2"/>
                </a:solidFill>
              </a:rPr>
              <a:t>a consortium of research institutions committed </a:t>
            </a:r>
            <a:r>
              <a:rPr lang="en-US" sz="2800" dirty="0">
                <a:solidFill>
                  <a:schemeClr val="tx2"/>
                </a:solidFill>
              </a:rPr>
              <a:t>to advancing the </a:t>
            </a:r>
            <a:r>
              <a:rPr lang="en-US" sz="2800" dirty="0" smtClean="0">
                <a:solidFill>
                  <a:schemeClr val="tx2"/>
                </a:solidFill>
              </a:rPr>
              <a:t>preparation </a:t>
            </a:r>
            <a:r>
              <a:rPr lang="en-US" sz="2800" dirty="0">
                <a:solidFill>
                  <a:schemeClr val="tx2"/>
                </a:solidFill>
              </a:rPr>
              <a:t>and practice of educational leaders for the benefit of </a:t>
            </a:r>
            <a:r>
              <a:rPr lang="en-US" sz="2800" dirty="0" smtClean="0">
                <a:solidFill>
                  <a:schemeClr val="tx2"/>
                </a:solidFill>
              </a:rPr>
              <a:t>all schools </a:t>
            </a:r>
            <a:r>
              <a:rPr lang="en-US" sz="2800" dirty="0">
                <a:solidFill>
                  <a:schemeClr val="tx2"/>
                </a:solidFill>
              </a:rPr>
              <a:t>and children.</a:t>
            </a:r>
          </a:p>
        </p:txBody>
      </p:sp>
      <p:pic>
        <p:nvPicPr>
          <p:cNvPr id="6" name="Picture 5" descr="verticalslideimage.jpg"/>
          <p:cNvPicPr>
            <a:picLocks noChangeAspect="1"/>
          </p:cNvPicPr>
          <p:nvPr/>
        </p:nvPicPr>
        <p:blipFill>
          <a:blip r:embed="rId3"/>
          <a:stretch>
            <a:fillRect/>
          </a:stretch>
        </p:blipFill>
        <p:spPr>
          <a:xfrm>
            <a:off x="7768749" y="0"/>
            <a:ext cx="1375251" cy="6858000"/>
          </a:xfrm>
          <a:prstGeom prst="rect">
            <a:avLst/>
          </a:prstGeom>
        </p:spPr>
      </p:pic>
    </p:spTree>
    <p:extLst>
      <p:ext uri="{BB962C8B-B14F-4D97-AF65-F5344CB8AC3E}">
        <p14:creationId xmlns:p14="http://schemas.microsoft.com/office/powerpoint/2010/main" val="3388583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772400" cy="914400"/>
          </a:xfrm>
        </p:spPr>
        <p:txBody>
          <a:bodyPr/>
          <a:lstStyle/>
          <a:p>
            <a:pPr algn="ctr"/>
            <a:r>
              <a:rPr lang="en-US" b="1" dirty="0" smtClean="0">
                <a:solidFill>
                  <a:srgbClr val="073E87"/>
                </a:solidFill>
              </a:rPr>
              <a:t>Resources Available Through the UCEA Network</a:t>
            </a:r>
            <a:endParaRPr lang="en-US" b="1" dirty="0">
              <a:solidFill>
                <a:srgbClr val="073E87"/>
              </a:solidFill>
            </a:endParaRPr>
          </a:p>
        </p:txBody>
      </p:sp>
      <p:sp>
        <p:nvSpPr>
          <p:cNvPr id="6" name="Content Placeholder 5"/>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966052445"/>
              </p:ext>
            </p:extLst>
          </p:nvPr>
        </p:nvGraphicFramePr>
        <p:xfrm>
          <a:off x="1143000" y="1371600"/>
          <a:ext cx="6820281" cy="513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433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163"/>
            <a:ext cx="8229600" cy="715963"/>
          </a:xfrm>
        </p:spPr>
        <p:txBody>
          <a:bodyPr>
            <a:normAutofit fontScale="90000"/>
          </a:bodyPr>
          <a:lstStyle/>
          <a:p>
            <a:r>
              <a:rPr lang="en-US" dirty="0" smtClean="0"/>
              <a:t>1994 Carnegie Classifications</a:t>
            </a:r>
            <a:endParaRPr lang="en-US" dirty="0"/>
          </a:p>
        </p:txBody>
      </p:sp>
      <p:sp>
        <p:nvSpPr>
          <p:cNvPr id="3" name="Content Placeholder 2"/>
          <p:cNvSpPr>
            <a:spLocks noGrp="1"/>
          </p:cNvSpPr>
          <p:nvPr>
            <p:ph idx="4294967295"/>
          </p:nvPr>
        </p:nvSpPr>
        <p:spPr>
          <a:xfrm>
            <a:off x="0" y="609600"/>
            <a:ext cx="8458200" cy="6096000"/>
          </a:xfrm>
        </p:spPr>
        <p:txBody>
          <a:bodyPr>
            <a:noAutofit/>
          </a:bodyPr>
          <a:lstStyle/>
          <a:p>
            <a:pPr>
              <a:defRPr sz="1000"/>
            </a:pPr>
            <a:r>
              <a:rPr lang="en-US" sz="1400" b="1" dirty="0">
                <a:solidFill>
                  <a:srgbClr val="000000"/>
                </a:solidFill>
                <a:latin typeface="Times New Roman"/>
                <a:cs typeface="Times New Roman"/>
              </a:rPr>
              <a:t>Research Universities I</a:t>
            </a:r>
            <a:r>
              <a:rPr lang="en-US" sz="1400" dirty="0">
                <a:solidFill>
                  <a:srgbClr val="000000"/>
                </a:solidFill>
                <a:latin typeface="Times New Roman"/>
                <a:cs typeface="Times New Roman"/>
              </a:rPr>
              <a:t>: These institutions offer a full range of baccalaureate programs, are committed to graduate education through the doctorate, and give high priority to research. They award 50 or more doctoral degrees1 each year. In addition, they receive annually $40 million or more in federal support.</a:t>
            </a:r>
            <a:r>
              <a:rPr lang="en-US" sz="1400" baseline="30000" dirty="0">
                <a:solidFill>
                  <a:srgbClr val="000000"/>
                </a:solidFill>
                <a:latin typeface="Times New Roman"/>
                <a:cs typeface="Times New Roman"/>
              </a:rPr>
              <a:t>2 </a:t>
            </a:r>
            <a:endParaRPr lang="en-US" sz="1400" dirty="0">
              <a:solidFill>
                <a:srgbClr val="000000"/>
              </a:solidFill>
              <a:latin typeface="Times New Roman"/>
              <a:cs typeface="Times New Roman"/>
            </a:endParaRPr>
          </a:p>
          <a:p>
            <a:pPr>
              <a:defRPr sz="1000"/>
            </a:pPr>
            <a:r>
              <a:rPr lang="en-US" sz="1400" b="1" dirty="0">
                <a:solidFill>
                  <a:srgbClr val="000000"/>
                </a:solidFill>
                <a:latin typeface="Times New Roman"/>
                <a:cs typeface="Times New Roman"/>
              </a:rPr>
              <a:t>Research Universities II</a:t>
            </a:r>
            <a:r>
              <a:rPr lang="en-US" sz="1400" dirty="0">
                <a:solidFill>
                  <a:srgbClr val="000000"/>
                </a:solidFill>
                <a:latin typeface="Times New Roman"/>
                <a:cs typeface="Times New Roman"/>
              </a:rPr>
              <a:t>: These institutions offer a full range of baccalaureate programs, are committed to graduate education through the doctorate, and give high priority to research. They award 50 or more doctoral degrees1 each year. In addition, they receive annually between $15.5 million and $40 million in federal support.</a:t>
            </a:r>
            <a:r>
              <a:rPr lang="en-US" sz="1400" baseline="30000" dirty="0">
                <a:solidFill>
                  <a:srgbClr val="000000"/>
                </a:solidFill>
                <a:latin typeface="Times New Roman"/>
                <a:cs typeface="Times New Roman"/>
              </a:rPr>
              <a:t>2</a:t>
            </a:r>
            <a:r>
              <a:rPr lang="en-US" sz="1400" dirty="0">
                <a:solidFill>
                  <a:srgbClr val="000000"/>
                </a:solidFill>
                <a:latin typeface="Times New Roman"/>
                <a:cs typeface="Times New Roman"/>
              </a:rPr>
              <a:t> </a:t>
            </a:r>
          </a:p>
          <a:p>
            <a:pPr>
              <a:defRPr sz="1000"/>
            </a:pPr>
            <a:r>
              <a:rPr lang="en-US" sz="1400" b="1" dirty="0">
                <a:solidFill>
                  <a:srgbClr val="000000"/>
                </a:solidFill>
                <a:latin typeface="Times New Roman"/>
                <a:cs typeface="Times New Roman"/>
              </a:rPr>
              <a:t>Doctoral Universities I</a:t>
            </a:r>
            <a:r>
              <a:rPr lang="en-US" sz="1400" dirty="0">
                <a:solidFill>
                  <a:srgbClr val="000000"/>
                </a:solidFill>
                <a:latin typeface="Times New Roman"/>
                <a:cs typeface="Times New Roman"/>
              </a:rPr>
              <a:t>: These institutions offer a full range of baccalaureate programs and are committed to graduate education through the doctorate. They award at least 40 doctoral degrees1 annually in five or more disciplines.</a:t>
            </a:r>
            <a:r>
              <a:rPr lang="en-US" sz="1400" baseline="30000" dirty="0">
                <a:solidFill>
                  <a:srgbClr val="000000"/>
                </a:solidFill>
                <a:latin typeface="Times New Roman"/>
                <a:cs typeface="Times New Roman"/>
              </a:rPr>
              <a:t>3</a:t>
            </a:r>
            <a:r>
              <a:rPr lang="en-US" sz="1400" dirty="0">
                <a:solidFill>
                  <a:srgbClr val="000000"/>
                </a:solidFill>
                <a:latin typeface="Times New Roman"/>
                <a:cs typeface="Times New Roman"/>
              </a:rPr>
              <a:t> </a:t>
            </a:r>
          </a:p>
          <a:p>
            <a:pPr>
              <a:defRPr sz="1000"/>
            </a:pPr>
            <a:r>
              <a:rPr lang="en-US" sz="1400" b="1" dirty="0">
                <a:solidFill>
                  <a:srgbClr val="000000"/>
                </a:solidFill>
                <a:latin typeface="Times New Roman"/>
                <a:cs typeface="Times New Roman"/>
              </a:rPr>
              <a:t>Doctoral Universities II</a:t>
            </a:r>
            <a:r>
              <a:rPr lang="en-US" sz="1400" dirty="0">
                <a:solidFill>
                  <a:srgbClr val="000000"/>
                </a:solidFill>
                <a:latin typeface="Times New Roman"/>
                <a:cs typeface="Times New Roman"/>
              </a:rPr>
              <a:t>: These institutions offer a full range of baccalaureate programs and are committed to graduate education through the doctorate. They award annually at least ten doctoral degrees—in three or more disciplines—or 20 or more doctoral degrees in one or more disciplines.</a:t>
            </a:r>
            <a:r>
              <a:rPr lang="en-US" sz="1400" baseline="30000" dirty="0">
                <a:solidFill>
                  <a:srgbClr val="000000"/>
                </a:solidFill>
                <a:latin typeface="Times New Roman"/>
                <a:cs typeface="Times New Roman"/>
              </a:rPr>
              <a:t>3</a:t>
            </a:r>
            <a:r>
              <a:rPr lang="en-US" sz="1400" dirty="0">
                <a:solidFill>
                  <a:srgbClr val="000000"/>
                </a:solidFill>
                <a:latin typeface="Times New Roman"/>
                <a:cs typeface="Times New Roman"/>
              </a:rPr>
              <a:t> </a:t>
            </a:r>
          </a:p>
          <a:p>
            <a:pPr>
              <a:defRPr sz="1000"/>
            </a:pPr>
            <a:r>
              <a:rPr lang="en-US" sz="1400" b="1" dirty="0">
                <a:solidFill>
                  <a:schemeClr val="tx2">
                    <a:lumMod val="60000"/>
                    <a:lumOff val="40000"/>
                  </a:schemeClr>
                </a:solidFill>
                <a:latin typeface="Times New Roman"/>
                <a:cs typeface="Times New Roman"/>
              </a:rPr>
              <a:t>Master’s (Comprehensive) Universities and Colleges I</a:t>
            </a:r>
            <a:r>
              <a:rPr lang="en-US" sz="1400" dirty="0">
                <a:solidFill>
                  <a:schemeClr val="tx2">
                    <a:lumMod val="60000"/>
                    <a:lumOff val="40000"/>
                  </a:schemeClr>
                </a:solidFill>
                <a:latin typeface="Times New Roman"/>
                <a:cs typeface="Times New Roman"/>
              </a:rPr>
              <a:t>: </a:t>
            </a:r>
            <a:r>
              <a:rPr lang="en-US" sz="1400" dirty="0">
                <a:solidFill>
                  <a:srgbClr val="000000"/>
                </a:solidFill>
                <a:latin typeface="Times New Roman"/>
                <a:cs typeface="Times New Roman"/>
              </a:rPr>
              <a:t>These institutions offer a full range of baccalaureate programs and are committed to graduate education through the master’s degree. They award 40 or more master’s degrees annually in three or more disciplines.</a:t>
            </a:r>
            <a:r>
              <a:rPr lang="en-US" sz="1400" baseline="30000" dirty="0">
                <a:solidFill>
                  <a:srgbClr val="000000"/>
                </a:solidFill>
                <a:latin typeface="Times New Roman"/>
                <a:cs typeface="Times New Roman"/>
              </a:rPr>
              <a:t>3</a:t>
            </a:r>
            <a:r>
              <a:rPr lang="en-US" sz="1400" dirty="0">
                <a:solidFill>
                  <a:srgbClr val="000000"/>
                </a:solidFill>
                <a:latin typeface="Times New Roman"/>
                <a:cs typeface="Times New Roman"/>
              </a:rPr>
              <a:t> </a:t>
            </a:r>
            <a:endParaRPr lang="en-US" sz="1400" dirty="0" smtClean="0">
              <a:solidFill>
                <a:srgbClr val="000000"/>
              </a:solidFill>
              <a:latin typeface="Times New Roman"/>
              <a:cs typeface="Times New Roman"/>
            </a:endParaRPr>
          </a:p>
          <a:p>
            <a:pPr lvl="1">
              <a:defRPr sz="1000"/>
            </a:pPr>
            <a:r>
              <a:rPr lang="en-US" sz="1400" dirty="0" smtClean="0">
                <a:solidFill>
                  <a:srgbClr val="FF0000"/>
                </a:solidFill>
                <a:latin typeface="Times New Roman"/>
                <a:cs typeface="Times New Roman"/>
              </a:rPr>
              <a:t>Includes typical regional, within-state public normal schools/teachers colleges</a:t>
            </a:r>
            <a:endParaRPr lang="en-US" sz="1400" dirty="0">
              <a:solidFill>
                <a:srgbClr val="FF0000"/>
              </a:solidFill>
              <a:latin typeface="Times New Roman"/>
              <a:cs typeface="Times New Roman"/>
            </a:endParaRPr>
          </a:p>
          <a:p>
            <a:pPr>
              <a:defRPr sz="1000"/>
            </a:pPr>
            <a:r>
              <a:rPr lang="en-US" sz="1400" b="1" dirty="0">
                <a:solidFill>
                  <a:srgbClr val="000000"/>
                </a:solidFill>
                <a:latin typeface="Times New Roman"/>
                <a:cs typeface="Times New Roman"/>
              </a:rPr>
              <a:t>Master’s (Comprehensive) Universities and Colleges II</a:t>
            </a:r>
            <a:r>
              <a:rPr lang="en-US" sz="1400" dirty="0">
                <a:solidFill>
                  <a:srgbClr val="000000"/>
                </a:solidFill>
                <a:latin typeface="Times New Roman"/>
                <a:cs typeface="Times New Roman"/>
              </a:rPr>
              <a:t>: These institutions offer a full range of baccalaureate programs and are committed to graduate education through the master’s degree. They award 20 or more master’s degrees annually in one or more disciplines.</a:t>
            </a:r>
            <a:r>
              <a:rPr lang="en-US" sz="1400" baseline="30000" dirty="0">
                <a:solidFill>
                  <a:srgbClr val="000000"/>
                </a:solidFill>
                <a:latin typeface="Times New Roman"/>
                <a:cs typeface="Times New Roman"/>
              </a:rPr>
              <a:t>3</a:t>
            </a:r>
            <a:r>
              <a:rPr lang="en-US" sz="1400" dirty="0">
                <a:solidFill>
                  <a:srgbClr val="000000"/>
                </a:solidFill>
                <a:latin typeface="Times New Roman"/>
                <a:cs typeface="Times New Roman"/>
              </a:rPr>
              <a:t> </a:t>
            </a:r>
          </a:p>
          <a:p>
            <a:pPr>
              <a:defRPr sz="1000"/>
            </a:pPr>
            <a:r>
              <a:rPr lang="en-US" sz="1400" b="1" dirty="0">
                <a:solidFill>
                  <a:srgbClr val="000000"/>
                </a:solidFill>
                <a:latin typeface="Times New Roman"/>
                <a:cs typeface="Times New Roman"/>
              </a:rPr>
              <a:t>Baccalaureate (Liberal Arts) Colleges I</a:t>
            </a:r>
            <a:r>
              <a:rPr lang="en-US" sz="1400" dirty="0">
                <a:solidFill>
                  <a:srgbClr val="000000"/>
                </a:solidFill>
                <a:latin typeface="Times New Roman"/>
                <a:cs typeface="Times New Roman"/>
              </a:rPr>
              <a:t>: These institutions are primarily undergraduate colleges with major emphasis on baccalaureate degree programs. They award 40 percent or more of their baccalaureate degrees in liberal arts fields</a:t>
            </a:r>
            <a:r>
              <a:rPr lang="en-US" sz="1400" baseline="30000" dirty="0">
                <a:solidFill>
                  <a:srgbClr val="000000"/>
                </a:solidFill>
                <a:latin typeface="Times New Roman"/>
                <a:cs typeface="Times New Roman"/>
              </a:rPr>
              <a:t>4</a:t>
            </a:r>
            <a:r>
              <a:rPr lang="en-US" sz="1400" dirty="0">
                <a:solidFill>
                  <a:srgbClr val="000000"/>
                </a:solidFill>
                <a:latin typeface="Times New Roman"/>
                <a:cs typeface="Times New Roman"/>
              </a:rPr>
              <a:t> and are restrictive in admissions. </a:t>
            </a:r>
          </a:p>
          <a:p>
            <a:pPr>
              <a:defRPr sz="1000"/>
            </a:pPr>
            <a:r>
              <a:rPr lang="en-US" sz="1400" b="1" dirty="0">
                <a:solidFill>
                  <a:schemeClr val="tx2">
                    <a:lumMod val="60000"/>
                    <a:lumOff val="40000"/>
                  </a:schemeClr>
                </a:solidFill>
                <a:latin typeface="Times New Roman"/>
                <a:cs typeface="Times New Roman"/>
              </a:rPr>
              <a:t>Baccalaureate Colleges II</a:t>
            </a:r>
            <a:r>
              <a:rPr lang="en-US" sz="1400" dirty="0">
                <a:solidFill>
                  <a:schemeClr val="tx2">
                    <a:lumMod val="60000"/>
                    <a:lumOff val="40000"/>
                  </a:schemeClr>
                </a:solidFill>
                <a:latin typeface="Times New Roman"/>
                <a:cs typeface="Times New Roman"/>
              </a:rPr>
              <a:t>: </a:t>
            </a:r>
            <a:r>
              <a:rPr lang="en-US" sz="1400" dirty="0">
                <a:solidFill>
                  <a:srgbClr val="000000"/>
                </a:solidFill>
                <a:latin typeface="Times New Roman"/>
                <a:cs typeface="Times New Roman"/>
              </a:rPr>
              <a:t>These institutions are primarily undergraduate colleges with major emphasis on baccalaureate degree programs. They award less than 40 percent of their baccalaureate degrees in liberal arts fields4 or are less restrictive in admissions. </a:t>
            </a:r>
            <a:endParaRPr lang="en-US" sz="1400" dirty="0" smtClean="0">
              <a:solidFill>
                <a:srgbClr val="000000"/>
              </a:solidFill>
              <a:latin typeface="Times New Roman"/>
              <a:cs typeface="Times New Roman"/>
            </a:endParaRPr>
          </a:p>
          <a:p>
            <a:pPr lvl="1">
              <a:defRPr sz="1000"/>
            </a:pPr>
            <a:r>
              <a:rPr lang="en-US" sz="1400" dirty="0" smtClean="0">
                <a:solidFill>
                  <a:srgbClr val="FF0000"/>
                </a:solidFill>
                <a:latin typeface="Times New Roman"/>
                <a:cs typeface="Times New Roman"/>
              </a:rPr>
              <a:t>Includes many cash-strapped, relatively non-selective, smaller private liberal arts colleges</a:t>
            </a:r>
            <a:endParaRPr lang="en-US" sz="1400" dirty="0">
              <a:solidFill>
                <a:srgbClr val="FF0000"/>
              </a:solidFill>
              <a:latin typeface="Times New Roman"/>
              <a:cs typeface="Times New Roman"/>
            </a:endParaRPr>
          </a:p>
        </p:txBody>
      </p:sp>
    </p:spTree>
    <p:extLst>
      <p:ext uri="{BB962C8B-B14F-4D97-AF65-F5344CB8AC3E}">
        <p14:creationId xmlns:p14="http://schemas.microsoft.com/office/powerpoint/2010/main" val="378735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18917295"/>
              </p:ext>
            </p:extLst>
          </p:nvPr>
        </p:nvGraphicFramePr>
        <p:xfrm>
          <a:off x="210532" y="152400"/>
          <a:ext cx="8247668"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077634"/>
            <a:ext cx="8915400" cy="738664"/>
          </a:xfrm>
          <a:prstGeom prst="rect">
            <a:avLst/>
          </a:prstGeom>
          <a:noFill/>
        </p:spPr>
        <p:txBody>
          <a:bodyPr wrap="square" rtlCol="0">
            <a:spAutoFit/>
          </a:bodyPr>
          <a:lstStyle/>
          <a:p>
            <a:r>
              <a:rPr lang="en-US" sz="1400" dirty="0" smtClean="0"/>
              <a:t>Data Source: Annual panel constructed with NCES IPEDS Degree Completions and Institutional Characteristics Files </a:t>
            </a:r>
          </a:p>
          <a:p>
            <a:r>
              <a:rPr lang="en-US" sz="1400" dirty="0" smtClean="0"/>
              <a:t>(http://nces.ed.gov/ipeds/datacenter/DataFiles.aspx)</a:t>
            </a:r>
          </a:p>
          <a:p>
            <a:r>
              <a:rPr lang="en-US" sz="1400" dirty="0" smtClean="0"/>
              <a:t>Includes all post-baccalaureate degree and certification levels and program (CIP) codes 13.0400 to 13.0499</a:t>
            </a:r>
            <a:endParaRPr lang="en-US" sz="1400" dirty="0"/>
          </a:p>
        </p:txBody>
      </p:sp>
    </p:spTree>
    <p:extLst>
      <p:ext uri="{BB962C8B-B14F-4D97-AF65-F5344CB8AC3E}">
        <p14:creationId xmlns:p14="http://schemas.microsoft.com/office/powerpoint/2010/main" val="117809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38123484"/>
              </p:ext>
            </p:extLst>
          </p:nvPr>
        </p:nvGraphicFramePr>
        <p:xfrm>
          <a:off x="152400" y="381000"/>
          <a:ext cx="8305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077634"/>
            <a:ext cx="8458200" cy="738664"/>
          </a:xfrm>
          <a:prstGeom prst="rect">
            <a:avLst/>
          </a:prstGeom>
          <a:noFill/>
        </p:spPr>
        <p:txBody>
          <a:bodyPr wrap="square" rtlCol="0">
            <a:spAutoFit/>
          </a:bodyPr>
          <a:lstStyle/>
          <a:p>
            <a:r>
              <a:rPr lang="en-US" sz="1400" dirty="0" smtClean="0"/>
              <a:t>Data Source: Annual panel constructed with NCES IPEDS Degree Completions and Institutional Characteristics Files </a:t>
            </a:r>
          </a:p>
          <a:p>
            <a:r>
              <a:rPr lang="en-US" sz="1400" dirty="0" smtClean="0"/>
              <a:t>(http://nces.ed.gov/ipeds/datacenter/DataFiles.aspx)</a:t>
            </a:r>
          </a:p>
          <a:p>
            <a:r>
              <a:rPr lang="en-US" sz="1400" dirty="0" smtClean="0"/>
              <a:t>Includes all post-baccalaureate degree and certification levels and program (CIP) codes 13.0400 to 13.0499</a:t>
            </a:r>
            <a:endParaRPr lang="en-US" sz="1400" dirty="0"/>
          </a:p>
        </p:txBody>
      </p:sp>
    </p:spTree>
    <p:extLst>
      <p:ext uri="{BB962C8B-B14F-4D97-AF65-F5344CB8AC3E}">
        <p14:creationId xmlns:p14="http://schemas.microsoft.com/office/powerpoint/2010/main" val="333361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49184674"/>
              </p:ext>
            </p:extLst>
          </p:nvPr>
        </p:nvGraphicFramePr>
        <p:xfrm>
          <a:off x="152400" y="152400"/>
          <a:ext cx="8458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077634"/>
            <a:ext cx="8915400" cy="738664"/>
          </a:xfrm>
          <a:prstGeom prst="rect">
            <a:avLst/>
          </a:prstGeom>
          <a:noFill/>
        </p:spPr>
        <p:txBody>
          <a:bodyPr wrap="square" rtlCol="0">
            <a:spAutoFit/>
          </a:bodyPr>
          <a:lstStyle/>
          <a:p>
            <a:r>
              <a:rPr lang="en-US" sz="1400" dirty="0" smtClean="0"/>
              <a:t>Data Source: Annual panel constructed with NCES IPEDS Degree Completions and Institutional Characteristics Files </a:t>
            </a:r>
          </a:p>
          <a:p>
            <a:r>
              <a:rPr lang="en-US" sz="1400" dirty="0" smtClean="0"/>
              <a:t>(http://nces.ed.gov/ipeds/datacenter/DataFiles.aspx)</a:t>
            </a:r>
          </a:p>
          <a:p>
            <a:r>
              <a:rPr lang="en-US" sz="1400" dirty="0" smtClean="0"/>
              <a:t>Includes all post-baccalaureate degree and certification levels and program (CIP) codes 13.0400 to 13.0499</a:t>
            </a:r>
            <a:endParaRPr lang="en-US" sz="1400" dirty="0"/>
          </a:p>
        </p:txBody>
      </p:sp>
      <p:sp>
        <p:nvSpPr>
          <p:cNvPr id="4" name="Line Callout 2 (Accent Bar) 3"/>
          <p:cNvSpPr/>
          <p:nvPr/>
        </p:nvSpPr>
        <p:spPr>
          <a:xfrm>
            <a:off x="2073896" y="3276600"/>
            <a:ext cx="1507503" cy="533400"/>
          </a:xfrm>
          <a:prstGeom prst="accentCallout2">
            <a:avLst>
              <a:gd name="adj1" fmla="val 18750"/>
              <a:gd name="adj2" fmla="val -8333"/>
              <a:gd name="adj3" fmla="val 18750"/>
              <a:gd name="adj4" fmla="val -16667"/>
              <a:gd name="adj5" fmla="val 159923"/>
              <a:gd name="adj6" fmla="val -50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Declining role of RU1</a:t>
            </a:r>
            <a:endParaRPr lang="en-US" dirty="0"/>
          </a:p>
        </p:txBody>
      </p:sp>
      <p:sp>
        <p:nvSpPr>
          <p:cNvPr id="5" name="Line Callout 2 (Accent Bar) 4"/>
          <p:cNvSpPr/>
          <p:nvPr/>
        </p:nvSpPr>
        <p:spPr>
          <a:xfrm flipH="1">
            <a:off x="4800600" y="2667000"/>
            <a:ext cx="1447799" cy="533400"/>
          </a:xfrm>
          <a:prstGeom prst="accentCallout2">
            <a:avLst>
              <a:gd name="adj1" fmla="val 18750"/>
              <a:gd name="adj2" fmla="val -8333"/>
              <a:gd name="adj3" fmla="val 18750"/>
              <a:gd name="adj4" fmla="val -16667"/>
              <a:gd name="adj5" fmla="val 336210"/>
              <a:gd name="adj6" fmla="val -63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Increasing “Other”</a:t>
            </a:r>
            <a:endParaRPr lang="en-US" dirty="0"/>
          </a:p>
        </p:txBody>
      </p:sp>
      <p:sp>
        <p:nvSpPr>
          <p:cNvPr id="7" name="Line Callout 2 (Accent Bar) 6"/>
          <p:cNvSpPr/>
          <p:nvPr/>
        </p:nvSpPr>
        <p:spPr>
          <a:xfrm flipH="1">
            <a:off x="4800599" y="3276600"/>
            <a:ext cx="1447799" cy="533400"/>
          </a:xfrm>
          <a:prstGeom prst="accentCallout2">
            <a:avLst>
              <a:gd name="adj1" fmla="val 18750"/>
              <a:gd name="adj2" fmla="val -8333"/>
              <a:gd name="adj3" fmla="val 18750"/>
              <a:gd name="adj4" fmla="val -16667"/>
              <a:gd name="adj5" fmla="val 262426"/>
              <a:gd name="adj6" fmla="val -57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Increasing LA2</a:t>
            </a:r>
            <a:endParaRPr lang="en-US" dirty="0"/>
          </a:p>
        </p:txBody>
      </p:sp>
    </p:spTree>
    <p:extLst>
      <p:ext uri="{BB962C8B-B14F-4D97-AF65-F5344CB8AC3E}">
        <p14:creationId xmlns:p14="http://schemas.microsoft.com/office/powerpoint/2010/main" val="30489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03225798"/>
              </p:ext>
            </p:extLst>
          </p:nvPr>
        </p:nvGraphicFramePr>
        <p:xfrm>
          <a:off x="24999" y="29600"/>
          <a:ext cx="85344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077634"/>
            <a:ext cx="8915400" cy="738664"/>
          </a:xfrm>
          <a:prstGeom prst="rect">
            <a:avLst/>
          </a:prstGeom>
          <a:noFill/>
        </p:spPr>
        <p:txBody>
          <a:bodyPr wrap="square" rtlCol="0">
            <a:spAutoFit/>
          </a:bodyPr>
          <a:lstStyle/>
          <a:p>
            <a:r>
              <a:rPr lang="en-US" sz="1400" dirty="0" smtClean="0"/>
              <a:t>Data Source: Annual panel constructed with NCES IPEDS Degree Completions and Institutional Characteristics Files </a:t>
            </a:r>
          </a:p>
          <a:p>
            <a:r>
              <a:rPr lang="en-US" sz="1400" dirty="0" smtClean="0"/>
              <a:t>(http://nces.ed.gov/ipeds/datacenter/DataFiles.aspx)</a:t>
            </a:r>
          </a:p>
          <a:p>
            <a:r>
              <a:rPr lang="en-US" sz="1400" dirty="0" smtClean="0"/>
              <a:t>Includes all post-baccalaureate degree and certification levels and program (CIP) codes 13.0400 to 13.0499</a:t>
            </a:r>
            <a:endParaRPr lang="en-US" sz="1400" dirty="0"/>
          </a:p>
        </p:txBody>
      </p:sp>
      <p:sp>
        <p:nvSpPr>
          <p:cNvPr id="3" name="Right Brace 2"/>
          <p:cNvSpPr/>
          <p:nvPr/>
        </p:nvSpPr>
        <p:spPr>
          <a:xfrm rot="16200000">
            <a:off x="5537658" y="-329742"/>
            <a:ext cx="304800" cy="523148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318458" y="1210269"/>
            <a:ext cx="2743200" cy="923330"/>
          </a:xfrm>
          <a:prstGeom prst="rect">
            <a:avLst/>
          </a:prstGeom>
          <a:solidFill>
            <a:schemeClr val="bg1"/>
          </a:solidFill>
        </p:spPr>
        <p:txBody>
          <a:bodyPr wrap="square" rtlCol="0">
            <a:spAutoFit/>
          </a:bodyPr>
          <a:lstStyle/>
          <a:p>
            <a:pPr algn="ctr"/>
            <a:r>
              <a:rPr lang="en-US" dirty="0" smtClean="0">
                <a:solidFill>
                  <a:srgbClr val="FF0000"/>
                </a:solidFill>
              </a:rPr>
              <a:t>Numerous State &amp; Regional Public Colleges &amp; Universities</a:t>
            </a:r>
            <a:endParaRPr lang="en-US" dirty="0">
              <a:solidFill>
                <a:srgbClr val="FF0000"/>
              </a:solidFill>
            </a:endParaRPr>
          </a:p>
        </p:txBody>
      </p:sp>
      <p:sp>
        <p:nvSpPr>
          <p:cNvPr id="6" name="Right Brace 5"/>
          <p:cNvSpPr/>
          <p:nvPr/>
        </p:nvSpPr>
        <p:spPr>
          <a:xfrm rot="10800000">
            <a:off x="990600" y="2743200"/>
            <a:ext cx="304800" cy="48214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427" y="2614939"/>
            <a:ext cx="981173" cy="738664"/>
          </a:xfrm>
          <a:prstGeom prst="rect">
            <a:avLst/>
          </a:prstGeom>
          <a:solidFill>
            <a:schemeClr val="bg1"/>
          </a:solidFill>
        </p:spPr>
        <p:txBody>
          <a:bodyPr wrap="square" rtlCol="0">
            <a:spAutoFit/>
          </a:bodyPr>
          <a:lstStyle/>
          <a:p>
            <a:r>
              <a:rPr lang="en-US" sz="1400" dirty="0" smtClean="0">
                <a:solidFill>
                  <a:srgbClr val="FF0000"/>
                </a:solidFill>
              </a:rPr>
              <a:t>Annual </a:t>
            </a:r>
          </a:p>
          <a:p>
            <a:r>
              <a:rPr lang="en-US" sz="1400" dirty="0" smtClean="0">
                <a:solidFill>
                  <a:srgbClr val="FF0000"/>
                </a:solidFill>
              </a:rPr>
              <a:t>Production </a:t>
            </a:r>
          </a:p>
          <a:p>
            <a:r>
              <a:rPr lang="en-US" sz="1400" dirty="0" smtClean="0">
                <a:solidFill>
                  <a:srgbClr val="FF0000"/>
                </a:solidFill>
              </a:rPr>
              <a:t>100 - 200</a:t>
            </a:r>
            <a:endParaRPr lang="en-US" sz="1400" dirty="0">
              <a:solidFill>
                <a:srgbClr val="FF0000"/>
              </a:solidFill>
            </a:endParaRPr>
          </a:p>
        </p:txBody>
      </p:sp>
    </p:spTree>
    <p:extLst>
      <p:ext uri="{BB962C8B-B14F-4D97-AF65-F5344CB8AC3E}">
        <p14:creationId xmlns:p14="http://schemas.microsoft.com/office/powerpoint/2010/main" val="171780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59803221"/>
              </p:ext>
            </p:extLst>
          </p:nvPr>
        </p:nvGraphicFramePr>
        <p:xfrm>
          <a:off x="228600" y="152400"/>
          <a:ext cx="8610600" cy="58490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077634"/>
            <a:ext cx="8534400" cy="738664"/>
          </a:xfrm>
          <a:prstGeom prst="rect">
            <a:avLst/>
          </a:prstGeom>
          <a:noFill/>
        </p:spPr>
        <p:txBody>
          <a:bodyPr wrap="square" rtlCol="0">
            <a:spAutoFit/>
          </a:bodyPr>
          <a:lstStyle/>
          <a:p>
            <a:r>
              <a:rPr lang="en-US" sz="1400" dirty="0" smtClean="0"/>
              <a:t>Data Source: Annual panel constructed with NCES IPEDS Degree Completions and Institutional Characteristics Files </a:t>
            </a:r>
          </a:p>
          <a:p>
            <a:r>
              <a:rPr lang="en-US" sz="1400" dirty="0" smtClean="0"/>
              <a:t>(</a:t>
            </a:r>
            <a:r>
              <a:rPr lang="en-US" sz="1400" dirty="0" smtClean="0">
                <a:hlinkClick r:id="rId4"/>
              </a:rPr>
              <a:t>http://nces.ed.gov/ipeds/datacenter/DataFiles.aspx</a:t>
            </a:r>
            <a:r>
              <a:rPr lang="en-US" sz="1400" dirty="0" smtClean="0"/>
              <a:t> )</a:t>
            </a:r>
          </a:p>
          <a:p>
            <a:r>
              <a:rPr lang="en-US" sz="1400" dirty="0" smtClean="0"/>
              <a:t>Includes all post-baccalaureate degree and certification levels and program (CIP) codes 13.0400 to 13.0499</a:t>
            </a:r>
            <a:endParaRPr lang="en-US" sz="1400" dirty="0"/>
          </a:p>
        </p:txBody>
      </p:sp>
      <p:sp>
        <p:nvSpPr>
          <p:cNvPr id="5" name="TextBox 4"/>
          <p:cNvSpPr txBox="1"/>
          <p:nvPr/>
        </p:nvSpPr>
        <p:spPr>
          <a:xfrm>
            <a:off x="4318458" y="1210269"/>
            <a:ext cx="2743200" cy="923330"/>
          </a:xfrm>
          <a:prstGeom prst="rect">
            <a:avLst/>
          </a:prstGeom>
          <a:solidFill>
            <a:schemeClr val="bg1"/>
          </a:solidFill>
        </p:spPr>
        <p:txBody>
          <a:bodyPr wrap="square" rtlCol="0">
            <a:spAutoFit/>
          </a:bodyPr>
          <a:lstStyle/>
          <a:p>
            <a:pPr algn="ctr"/>
            <a:r>
              <a:rPr lang="en-US" dirty="0" smtClean="0">
                <a:solidFill>
                  <a:srgbClr val="FF0000"/>
                </a:solidFill>
              </a:rPr>
              <a:t>Very Few State &amp; Regional Public Colleges &amp; Universities</a:t>
            </a:r>
            <a:endParaRPr lang="en-US" dirty="0">
              <a:solidFill>
                <a:srgbClr val="FF0000"/>
              </a:solidFill>
            </a:endParaRPr>
          </a:p>
        </p:txBody>
      </p:sp>
    </p:spTree>
    <p:extLst>
      <p:ext uri="{BB962C8B-B14F-4D97-AF65-F5344CB8AC3E}">
        <p14:creationId xmlns:p14="http://schemas.microsoft.com/office/powerpoint/2010/main" val="1020163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620000" cy="1143000"/>
          </a:xfrm>
        </p:spPr>
        <p:txBody>
          <a:bodyPr/>
          <a:lstStyle/>
          <a:p>
            <a:r>
              <a:rPr lang="en-US" dirty="0" smtClean="0">
                <a:latin typeface="+mn-lt"/>
              </a:rPr>
              <a:t>Progress Has Been Made</a:t>
            </a:r>
            <a:endParaRPr lang="en-US" dirty="0">
              <a:latin typeface="+mn-lt"/>
            </a:endParaRPr>
          </a:p>
        </p:txBody>
      </p:sp>
      <p:pic>
        <p:nvPicPr>
          <p:cNvPr id="5" name="Content Placeholder 4" descr="images-2.jpeg"/>
          <p:cNvPicPr>
            <a:picLocks noGrp="1" noChangeAspect="1"/>
          </p:cNvPicPr>
          <p:nvPr>
            <p:ph idx="1"/>
          </p:nvPr>
        </p:nvPicPr>
        <p:blipFill>
          <a:blip r:embed="rId3">
            <a:extLst>
              <a:ext uri="{28A0092B-C50C-407E-A947-70E740481C1C}">
                <a14:useLocalDpi xmlns:a14="http://schemas.microsoft.com/office/drawing/2010/main" val="0"/>
              </a:ext>
            </a:extLst>
          </a:blip>
          <a:srcRect t="-1660" b="-1660"/>
          <a:stretch>
            <a:fillRect/>
          </a:stretch>
        </p:blipFill>
        <p:spPr>
          <a:xfrm>
            <a:off x="1600200" y="2057400"/>
            <a:ext cx="5867400" cy="3696462"/>
          </a:xfrm>
        </p:spPr>
      </p:pic>
    </p:spTree>
    <p:extLst>
      <p:ext uri="{BB962C8B-B14F-4D97-AF65-F5344CB8AC3E}">
        <p14:creationId xmlns:p14="http://schemas.microsoft.com/office/powerpoint/2010/main" val="4441181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16086</TotalTime>
  <Words>1929</Words>
  <Application>Microsoft Office PowerPoint</Application>
  <PresentationFormat>On-screen Show (4:3)</PresentationFormat>
  <Paragraphs>258</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Adjacency</vt:lpstr>
      <vt:lpstr>The National Context: How Is Principal Preparation Changing Among Universities Nationally?</vt:lpstr>
      <vt:lpstr>PowerPoint Presentation</vt:lpstr>
      <vt:lpstr>What is happening nationally? </vt:lpstr>
      <vt:lpstr>PowerPoint Presentation</vt:lpstr>
      <vt:lpstr>PowerPoint Presentation</vt:lpstr>
      <vt:lpstr>PowerPoint Presentation</vt:lpstr>
      <vt:lpstr>PowerPoint Presentation</vt:lpstr>
      <vt:lpstr>PowerPoint Presentation</vt:lpstr>
      <vt:lpstr>Progress Has Been Made</vt:lpstr>
      <vt:lpstr>What do we want?</vt:lpstr>
      <vt:lpstr>Answer: Quality Leadership</vt:lpstr>
      <vt:lpstr>What do we know? </vt:lpstr>
      <vt:lpstr>Leadership Is Key To Improving Teaching &amp; Learning</vt:lpstr>
      <vt:lpstr>The Leadership–Learning Link</vt:lpstr>
      <vt:lpstr>Effective Preparation</vt:lpstr>
      <vt:lpstr>The Power of the Internship</vt:lpstr>
      <vt:lpstr>PowerPoint Presentation</vt:lpstr>
      <vt:lpstr>Improving Preparation Is A Cost-Effective Strategy</vt:lpstr>
      <vt:lpstr>Are we getting what we want?</vt:lpstr>
      <vt:lpstr>Promoting Quality Preparation</vt:lpstr>
      <vt:lpstr>UCEA Membership Standards </vt:lpstr>
      <vt:lpstr>Developing Evaluation Evidence Orr, Young, &amp; Rorrer, 2010</vt:lpstr>
      <vt:lpstr>INSPIRE Suite of Surveys</vt:lpstr>
      <vt:lpstr>What Does INSPIRE Evaluate?</vt:lpstr>
      <vt:lpstr>Programs can use that information to improve…</vt:lpstr>
      <vt:lpstr>Promoting Quality Preparation</vt:lpstr>
      <vt:lpstr>State Policy Requirements for Principal Preparation Program Approval </vt:lpstr>
      <vt:lpstr>PowerPoint Presentation</vt:lpstr>
      <vt:lpstr>What else could we be doing?</vt:lpstr>
      <vt:lpstr>Principal Preparation is Today Where Medical Education in the US was in 1910…</vt:lpstr>
      <vt:lpstr>What Happened?</vt:lpstr>
      <vt:lpstr>PowerPoint Presentation</vt:lpstr>
      <vt:lpstr>Steps For Strengthening Leader Preparation</vt:lpstr>
      <vt:lpstr>Quality Leadership Matters…</vt:lpstr>
      <vt:lpstr>PowerPoint Presentation</vt:lpstr>
      <vt:lpstr>What Is UCEA?</vt:lpstr>
      <vt:lpstr>Resources Available Through the UCEA Network</vt:lpstr>
      <vt:lpstr>1994 Carnegie Classifications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test</cp:lastModifiedBy>
  <cp:revision>209</cp:revision>
  <cp:lastPrinted>2014-09-10T20:25:14Z</cp:lastPrinted>
  <dcterms:created xsi:type="dcterms:W3CDTF">2012-09-08T03:17:56Z</dcterms:created>
  <dcterms:modified xsi:type="dcterms:W3CDTF">2014-09-10T20:29:27Z</dcterms:modified>
</cp:coreProperties>
</file>