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1" r:id="rId2"/>
    <p:sldId id="262" r:id="rId3"/>
    <p:sldId id="260" r:id="rId4"/>
    <p:sldId id="263" r:id="rId5"/>
    <p:sldId id="257" r:id="rId6"/>
    <p:sldId id="264" r:id="rId7"/>
    <p:sldId id="265" r:id="rId8"/>
    <p:sldId id="266" r:id="rId9"/>
    <p:sldId id="267" r:id="rId10"/>
    <p:sldId id="271" r:id="rId11"/>
    <p:sldId id="272" r:id="rId12"/>
    <p:sldId id="273" r:id="rId13"/>
    <p:sldId id="274" r:id="rId14"/>
    <p:sldId id="275" r:id="rId15"/>
    <p:sldId id="268" r:id="rId16"/>
    <p:sldId id="269" r:id="rId17"/>
    <p:sldId id="270" r:id="rId18"/>
    <p:sldId id="276" r:id="rId19"/>
    <p:sldId id="293" r:id="rId20"/>
    <p:sldId id="277" r:id="rId21"/>
    <p:sldId id="278" r:id="rId22"/>
    <p:sldId id="279" r:id="rId23"/>
    <p:sldId id="283" r:id="rId24"/>
    <p:sldId id="280" r:id="rId25"/>
    <p:sldId id="281" r:id="rId26"/>
    <p:sldId id="282" r:id="rId27"/>
    <p:sldId id="284" r:id="rId28"/>
    <p:sldId id="285" r:id="rId29"/>
    <p:sldId id="286" r:id="rId30"/>
    <p:sldId id="288" r:id="rId31"/>
    <p:sldId id="289" r:id="rId32"/>
    <p:sldId id="290" r:id="rId33"/>
    <p:sldId id="291" r:id="rId34"/>
    <p:sldId id="292"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8"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559BBF1-6888-4D22-8B44-0D9755758B16}" type="datetimeFigureOut">
              <a:rPr lang="en-US" smtClean="0"/>
              <a:t>10/19/2011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6E43E24-5B33-4B4F-BEF8-FFB140F6DE6F}" type="slidenum">
              <a:rPr lang="en-US" smtClean="0"/>
              <a:t>‹#›</a:t>
            </a:fld>
            <a:endParaRPr lang="en-US"/>
          </a:p>
        </p:txBody>
      </p:sp>
    </p:spTree>
    <p:extLst>
      <p:ext uri="{BB962C8B-B14F-4D97-AF65-F5344CB8AC3E}">
        <p14:creationId xmlns:p14="http://schemas.microsoft.com/office/powerpoint/2010/main" val="3022576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2157BE7-E7D1-4B69-AF8E-1E425DFCBDF4}" type="datetimeFigureOut">
              <a:rPr lang="en-US" smtClean="0"/>
              <a:t>10/19/2011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3ADE98-D59F-4783-B8CF-A6A7DDE75E6F}" type="slidenum">
              <a:rPr lang="en-US" smtClean="0"/>
              <a:t>‹#›</a:t>
            </a:fld>
            <a:endParaRPr lang="en-US"/>
          </a:p>
        </p:txBody>
      </p:sp>
    </p:spTree>
    <p:extLst>
      <p:ext uri="{BB962C8B-B14F-4D97-AF65-F5344CB8AC3E}">
        <p14:creationId xmlns:p14="http://schemas.microsoft.com/office/powerpoint/2010/main" val="358441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748FB-20C4-4800-B9EA-1AD62DD8720A}" type="slidenum">
              <a:rPr lang="en-US"/>
              <a:pPr/>
              <a:t>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C6939289-21BD-4745-9CDB-016702877ECE}" type="slidenum">
              <a:rPr lang="en-US"/>
              <a:pPr/>
              <a:t>15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D8F06917-AC50-41C7-B3AB-BF8CD6941D36}" type="slidenum">
              <a:rPr lang="en-US"/>
              <a:pPr/>
              <a:t>16</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B2F66A5A-A132-4C45-87B8-7C7FC348B208}" type="slidenum">
              <a:rPr lang="en-US"/>
              <a:pPr/>
              <a:t>17</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F94F07-4CD4-4BE8-8E25-7B08F7F69F2A}" type="slidenum">
              <a:rPr lang="en-US"/>
              <a:pPr/>
              <a:t>18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F7AF65-B7C9-4B36-BB1C-61191A7298EE}" type="slidenum">
              <a:rPr lang="en-US"/>
              <a:pPr/>
              <a:t>20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9409F54-1A24-485C-BDA6-78BAF01905D1}" type="slidenum">
              <a:rPr lang="en-US"/>
              <a:pPr/>
              <a:t>22</a:t>
            </a:fld>
            <a:endParaRPr lang="en-US"/>
          </a:p>
        </p:txBody>
      </p:sp>
      <p:sp>
        <p:nvSpPr>
          <p:cNvPr id="26626"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93A08A40-58E7-485E-8676-B24D15DE6672}" type="slidenum">
              <a:rPr lang="en-US" sz="1200">
                <a:cs typeface="Arial" charset="0"/>
              </a:rPr>
              <a:pPr algn="r" eaLnBrk="1" hangingPunct="1"/>
              <a:t>22</a:t>
            </a:fld>
            <a:endParaRPr lang="en-US" sz="120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E7FD5-D3FD-4E46-98AE-4BACFE7FE9C2}" type="slidenum">
              <a:rPr lang="en-US"/>
              <a:pPr/>
              <a:t>23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613A9-1779-462E-9D41-516E7D34904F}" type="slidenum">
              <a:rPr lang="en-US"/>
              <a:pPr/>
              <a:t>27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B412D-32CB-46FD-A83A-000C350A523F}" type="slidenum">
              <a:rPr lang="en-US"/>
              <a:pPr/>
              <a:t>32</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D5C87074-E993-470D-B5A8-AE7FF8752762}" type="slidenum">
              <a:rPr lang="en-US"/>
              <a:pPr/>
              <a:t>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29D090C6-D78A-4815-AB66-48C3AC39AFB9}" type="slidenum">
              <a:rPr lang="en-US"/>
              <a:pPr/>
              <a:t>7</a:t>
            </a:fld>
            <a:endParaRPr lang="en-US"/>
          </a:p>
        </p:txBody>
      </p:sp>
      <p:sp>
        <p:nvSpPr>
          <p:cNvPr id="28675"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C75A425-C806-4442-BD53-3EAC30F45BDC}" type="slidenum">
              <a:rPr lang="en-US" sz="1200">
                <a:cs typeface="Arial" charset="0"/>
              </a:rPr>
              <a:pPr algn="r" eaLnBrk="1" hangingPunct="1"/>
              <a:t>7</a:t>
            </a:fld>
            <a:endParaRPr lang="en-US" sz="1200">
              <a:cs typeface="Arial" charset="0"/>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EF1BBBC-FB11-4B9E-AEB0-C464E6C509BD}" type="slidenum">
              <a:rPr lang="en-US"/>
              <a:pPr/>
              <a:t>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ED3B2339-E72E-417D-BD97-E32E7A5B4A7F}" type="slidenum">
              <a:rPr lang="en-US"/>
              <a:pPr/>
              <a:t>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A5C01-5DC0-4EC8-818B-0E0B83B8A2AB}" type="slidenum">
              <a:rPr lang="en-US"/>
              <a:pPr/>
              <a:t>10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8C787-B433-4BBE-A9DC-B3D3851AA07D}" type="slidenum">
              <a:rPr lang="en-US"/>
              <a:pPr/>
              <a:t>11</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02CF1E-5DBF-402B-9B48-0B405392D5DE}" type="slidenum">
              <a:rPr lang="en-US"/>
              <a:pPr/>
              <a:t>12</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119FA9-7C3D-4B94-AB50-AA3A402D672A}" type="slidenum">
              <a:rPr lang="en-US"/>
              <a:pPr/>
              <a:t>13</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9CEFD-1666-4A79-A021-AED487FE03ED}"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317295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9CEFD-1666-4A79-A021-AED487FE03ED}"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344658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9CEFD-1666-4A79-A021-AED487FE03ED}"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373456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9CEFD-1666-4A79-A021-AED487FE03ED}"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131750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9CEFD-1666-4A79-A021-AED487FE03ED}" type="datetimeFigureOut">
              <a:rPr lang="en-US" smtClean="0"/>
              <a:t>10/19/2011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3828407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9CEFD-1666-4A79-A021-AED487FE03ED}"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390913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99CEFD-1666-4A79-A021-AED487FE03ED}" type="datetimeFigureOut">
              <a:rPr lang="en-US" smtClean="0"/>
              <a:t>10/19/2011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314669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9CEFD-1666-4A79-A021-AED487FE03ED}" type="datetimeFigureOut">
              <a:rPr lang="en-US" smtClean="0"/>
              <a:t>10/19/2011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3370230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9CEFD-1666-4A79-A021-AED487FE03ED}" type="datetimeFigureOut">
              <a:rPr lang="en-US" smtClean="0"/>
              <a:t>10/19/2011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133847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9CEFD-1666-4A79-A021-AED487FE03ED}"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153532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9CEFD-1666-4A79-A021-AED487FE03ED}" type="datetimeFigureOut">
              <a:rPr lang="en-US" smtClean="0"/>
              <a:t>10/19/2011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64711-398C-4FC2-8D92-19C3B571A0C0}" type="slidenum">
              <a:rPr lang="en-US" smtClean="0"/>
              <a:t>‹#›</a:t>
            </a:fld>
            <a:endParaRPr lang="en-US"/>
          </a:p>
        </p:txBody>
      </p:sp>
    </p:spTree>
    <p:extLst>
      <p:ext uri="{BB962C8B-B14F-4D97-AF65-F5344CB8AC3E}">
        <p14:creationId xmlns:p14="http://schemas.microsoft.com/office/powerpoint/2010/main" val="115001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9CEFD-1666-4A79-A021-AED487FE03ED}" type="datetimeFigureOut">
              <a:rPr lang="en-US" smtClean="0"/>
              <a:t>10/19/2011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64711-398C-4FC2-8D92-19C3B571A0C0}" type="slidenum">
              <a:rPr lang="en-US" smtClean="0"/>
              <a:t>‹#›</a:t>
            </a:fld>
            <a:endParaRPr lang="en-US"/>
          </a:p>
        </p:txBody>
      </p:sp>
    </p:spTree>
    <p:extLst>
      <p:ext uri="{BB962C8B-B14F-4D97-AF65-F5344CB8AC3E}">
        <p14:creationId xmlns:p14="http://schemas.microsoft.com/office/powerpoint/2010/main" val="415182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sd.net/bilingual/ELL.pdf" TargetMode="External"/><Relationship Id="rId2" Type="http://schemas.openxmlformats.org/officeDocument/2006/relationships/hyperlink" Target="http://www.wida.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cpell@luc.edu"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online.culturegrams.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luc.edu/cpel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304800" y="762000"/>
            <a:ext cx="8610600" cy="4495800"/>
          </a:xfrm>
        </p:spPr>
        <p:txBody>
          <a:bodyPr>
            <a:normAutofit fontScale="90000"/>
          </a:bodyPr>
          <a:lstStyle/>
          <a:p>
            <a:pPr algn="ctr" eaLnBrk="1" hangingPunct="1"/>
            <a:r>
              <a:rPr lang="en-US" sz="3700" i="1" dirty="0" smtClean="0"/>
              <a:t/>
            </a:r>
            <a:br>
              <a:rPr lang="en-US" sz="3700" i="1" dirty="0" smtClean="0"/>
            </a:br>
            <a:r>
              <a:rPr lang="en-US" sz="2500" i="1" dirty="0" smtClean="0"/>
              <a:t>	</a:t>
            </a:r>
            <a:br>
              <a:rPr lang="en-US" sz="2500" i="1" dirty="0" smtClean="0"/>
            </a:br>
            <a:r>
              <a:rPr lang="en-US" sz="2500" i="1" dirty="0" err="1" smtClean="0">
                <a:solidFill>
                  <a:schemeClr val="tx1"/>
                </a:solidFill>
              </a:rPr>
              <a:t>Chicagoland</a:t>
            </a:r>
            <a:r>
              <a:rPr lang="en-US" sz="2500" i="1" dirty="0" smtClean="0">
                <a:solidFill>
                  <a:schemeClr val="tx1"/>
                </a:solidFill>
              </a:rPr>
              <a:t> Partners for ELL Education</a:t>
            </a:r>
            <a:br>
              <a:rPr lang="en-US" sz="2500" i="1" dirty="0" smtClean="0">
                <a:solidFill>
                  <a:schemeClr val="tx1"/>
                </a:solidFill>
              </a:rPr>
            </a:br>
            <a:r>
              <a:rPr lang="en-US" sz="2500" i="1" dirty="0" smtClean="0">
                <a:solidFill>
                  <a:schemeClr val="tx1"/>
                </a:solidFill>
              </a:rPr>
              <a:t>ELL 101 for Administrators </a:t>
            </a:r>
            <a:br>
              <a:rPr lang="en-US" sz="2500" i="1" dirty="0" smtClean="0">
                <a:solidFill>
                  <a:schemeClr val="tx1"/>
                </a:solidFill>
              </a:rPr>
            </a:br>
            <a:r>
              <a:rPr lang="en-US" sz="2500" i="1" dirty="0" smtClean="0"/>
              <a:t>NSSD 112</a:t>
            </a:r>
            <a:br>
              <a:rPr lang="en-US" sz="2500" i="1" dirty="0" smtClean="0"/>
            </a:br>
            <a:r>
              <a:rPr lang="en-US" sz="2500" i="1" dirty="0" smtClean="0"/>
              <a:t>October 13, 2011</a:t>
            </a:r>
            <a:br>
              <a:rPr lang="en-US" sz="2500" i="1" dirty="0" smtClean="0"/>
            </a:br>
            <a:r>
              <a:rPr lang="en-US" sz="2500" i="1" dirty="0" smtClean="0"/>
              <a:t>11:30 – 12:30</a:t>
            </a:r>
            <a:br>
              <a:rPr lang="en-US" sz="2500" i="1" dirty="0" smtClean="0"/>
            </a:br>
            <a:r>
              <a:rPr lang="en-US" sz="2500" i="1" dirty="0" smtClean="0">
                <a:solidFill>
                  <a:schemeClr val="tx1"/>
                </a:solidFill>
              </a:rPr>
              <a:t/>
            </a:r>
            <a:br>
              <a:rPr lang="en-US" sz="2500" i="1" dirty="0" smtClean="0">
                <a:solidFill>
                  <a:schemeClr val="tx1"/>
                </a:solidFill>
              </a:rPr>
            </a:br>
            <a:r>
              <a:rPr lang="en-US" sz="2500" i="1" dirty="0" smtClean="0">
                <a:solidFill>
                  <a:schemeClr val="tx1"/>
                </a:solidFill>
              </a:rPr>
              <a:t>Facilitated by:</a:t>
            </a:r>
            <a:br>
              <a:rPr lang="en-US" sz="2500" i="1" dirty="0" smtClean="0">
                <a:solidFill>
                  <a:schemeClr val="tx1"/>
                </a:solidFill>
              </a:rPr>
            </a:br>
            <a:r>
              <a:rPr lang="en-US" sz="2500" i="1" dirty="0" smtClean="0">
                <a:solidFill>
                  <a:schemeClr val="tx1"/>
                </a:solidFill>
              </a:rPr>
              <a:t>Marla </a:t>
            </a:r>
            <a:r>
              <a:rPr lang="en-US" sz="2500" i="1" dirty="0" err="1" smtClean="0">
                <a:solidFill>
                  <a:schemeClr val="tx1"/>
                </a:solidFill>
              </a:rPr>
              <a:t>Susman</a:t>
            </a:r>
            <a:r>
              <a:rPr lang="en-US" sz="2500" i="1" dirty="0" smtClean="0">
                <a:solidFill>
                  <a:schemeClr val="tx1"/>
                </a:solidFill>
              </a:rPr>
              <a:t> Israel, </a:t>
            </a:r>
            <a:r>
              <a:rPr lang="en-US" sz="2500" i="1" dirty="0" err="1" smtClean="0">
                <a:solidFill>
                  <a:schemeClr val="tx1"/>
                </a:solidFill>
              </a:rPr>
              <a:t>Ed.D</a:t>
            </a:r>
            <a:r>
              <a:rPr lang="en-US" sz="2500" i="1" dirty="0" smtClean="0">
                <a:solidFill>
                  <a:schemeClr val="tx1"/>
                </a:solidFill>
              </a:rPr>
              <a:t>.</a:t>
            </a:r>
            <a:br>
              <a:rPr lang="en-US" sz="2500" i="1" dirty="0" smtClean="0">
                <a:solidFill>
                  <a:schemeClr val="tx1"/>
                </a:solidFill>
              </a:rPr>
            </a:br>
            <a:r>
              <a:rPr lang="en-US" sz="2500" i="1" dirty="0" smtClean="0">
                <a:solidFill>
                  <a:schemeClr val="tx1"/>
                </a:solidFill>
              </a:rPr>
              <a:t>Associate Professor</a:t>
            </a:r>
            <a:br>
              <a:rPr lang="en-US" sz="2500" i="1" dirty="0" smtClean="0">
                <a:solidFill>
                  <a:schemeClr val="tx1"/>
                </a:solidFill>
              </a:rPr>
            </a:br>
            <a:r>
              <a:rPr lang="en-US" sz="2500" i="1" dirty="0" smtClean="0">
                <a:solidFill>
                  <a:schemeClr val="tx1"/>
                </a:solidFill>
              </a:rPr>
              <a:t>Loyola University Chicago</a:t>
            </a:r>
            <a:r>
              <a:rPr lang="en-US" sz="3700" i="1" dirty="0" smtClean="0">
                <a:solidFill>
                  <a:schemeClr val="tx1"/>
                </a:solidFill>
              </a:rPr>
              <a:t/>
            </a:r>
            <a:br>
              <a:rPr lang="en-US" sz="3700" i="1" dirty="0" smtClean="0">
                <a:solidFill>
                  <a:schemeClr val="tx1"/>
                </a:solidFill>
              </a:rPr>
            </a:br>
            <a:r>
              <a:rPr lang="en-US" sz="3700" i="1" dirty="0" smtClean="0">
                <a:solidFill>
                  <a:schemeClr val="tx1"/>
                </a:solidFill>
              </a:rPr>
              <a:t>					</a:t>
            </a:r>
          </a:p>
        </p:txBody>
      </p:sp>
      <p:pic>
        <p:nvPicPr>
          <p:cNvPr id="307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48288"/>
            <a:ext cx="1295400" cy="128111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562600"/>
            <a:ext cx="2057400" cy="862013"/>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5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a:t>Language Minority Education Programs</a:t>
            </a:r>
          </a:p>
        </p:txBody>
      </p:sp>
      <p:sp>
        <p:nvSpPr>
          <p:cNvPr id="27651" name="Rectangle 3"/>
          <p:cNvSpPr>
            <a:spLocks noGrp="1" noChangeArrowheads="1"/>
          </p:cNvSpPr>
          <p:nvPr>
            <p:ph type="body" idx="1"/>
          </p:nvPr>
        </p:nvSpPr>
        <p:spPr/>
        <p:txBody>
          <a:bodyPr/>
          <a:lstStyle/>
          <a:p>
            <a:pPr marL="609600" indent="-609600">
              <a:buClr>
                <a:schemeClr val="tx1"/>
              </a:buClr>
              <a:buFontTx/>
              <a:buNone/>
            </a:pPr>
            <a:r>
              <a:rPr lang="en-US" sz="2800" b="1" dirty="0"/>
              <a:t>Early Exit Bilingual Model</a:t>
            </a:r>
            <a:r>
              <a:rPr lang="en-US" sz="2800" dirty="0"/>
              <a:t> – Three years out model.  Uses native language as a bridge to target language.  Goal is for child to become fluent in target language.</a:t>
            </a:r>
          </a:p>
          <a:p>
            <a:pPr marL="609600" indent="-609600">
              <a:buClr>
                <a:schemeClr val="tx1"/>
              </a:buClr>
              <a:buFontTx/>
              <a:buNone/>
            </a:pPr>
            <a:endParaRPr lang="en-US" sz="2800" b="1" dirty="0" smtClean="0"/>
          </a:p>
          <a:p>
            <a:pPr marL="609600" indent="-609600">
              <a:buClr>
                <a:schemeClr val="tx1"/>
              </a:buClr>
              <a:buFontTx/>
              <a:buNone/>
            </a:pPr>
            <a:r>
              <a:rPr lang="en-US" sz="2800" b="1" dirty="0" smtClean="0"/>
              <a:t>Late </a:t>
            </a:r>
            <a:r>
              <a:rPr lang="en-US" sz="2800" b="1" dirty="0"/>
              <a:t>Exit Bilingual Model</a:t>
            </a:r>
            <a:r>
              <a:rPr lang="en-US" sz="2800" dirty="0"/>
              <a:t> – Five to seven years and out model.  Uses native language as a bridge to target language.  Goal is for child to become fluent in the target language.</a:t>
            </a:r>
          </a:p>
        </p:txBody>
      </p:sp>
    </p:spTree>
    <p:extLst>
      <p:ext uri="{BB962C8B-B14F-4D97-AF65-F5344CB8AC3E}">
        <p14:creationId xmlns:p14="http://schemas.microsoft.com/office/powerpoint/2010/main" val="374968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200"/>
              <a:t>Language Minority Education Programs</a:t>
            </a:r>
          </a:p>
        </p:txBody>
      </p:sp>
      <p:sp>
        <p:nvSpPr>
          <p:cNvPr id="28675" name="Rectangle 3"/>
          <p:cNvSpPr>
            <a:spLocks noGrp="1" noChangeArrowheads="1"/>
          </p:cNvSpPr>
          <p:nvPr>
            <p:ph type="body" idx="1"/>
          </p:nvPr>
        </p:nvSpPr>
        <p:spPr/>
        <p:txBody>
          <a:bodyPr/>
          <a:lstStyle/>
          <a:p>
            <a:pPr marL="609600" indent="-609600">
              <a:buClr>
                <a:schemeClr val="tx1"/>
              </a:buClr>
              <a:buFontTx/>
              <a:buNone/>
            </a:pPr>
            <a:r>
              <a:rPr lang="en-US" sz="2800" b="1" dirty="0"/>
              <a:t>Maintenance Heritage Language Program</a:t>
            </a:r>
            <a:r>
              <a:rPr lang="en-US" sz="2800" dirty="0"/>
              <a:t> – Class composed of SAME native language speakers.  Goal is to maintain language while learning the target language.</a:t>
            </a:r>
          </a:p>
          <a:p>
            <a:pPr marL="609600" indent="-609600">
              <a:buClr>
                <a:schemeClr val="tx1"/>
              </a:buClr>
              <a:buFontTx/>
              <a:buNone/>
            </a:pPr>
            <a:endParaRPr lang="en-US" sz="2800" b="1" dirty="0" smtClean="0"/>
          </a:p>
          <a:p>
            <a:pPr marL="609600" indent="-609600">
              <a:buClr>
                <a:schemeClr val="tx1"/>
              </a:buClr>
              <a:buFontTx/>
              <a:buNone/>
            </a:pPr>
            <a:r>
              <a:rPr lang="en-US" sz="2800" b="1" dirty="0" smtClean="0"/>
              <a:t>Dual </a:t>
            </a:r>
            <a:r>
              <a:rPr lang="en-US" sz="2800" b="1" dirty="0"/>
              <a:t>Language Model</a:t>
            </a:r>
            <a:r>
              <a:rPr lang="en-US" sz="2800" dirty="0"/>
              <a:t> – Class is composed of half native language and half target language speakers.  Goal is for both groups of children to become bilingual in both languages.</a:t>
            </a:r>
          </a:p>
        </p:txBody>
      </p:sp>
    </p:spTree>
    <p:extLst>
      <p:ext uri="{BB962C8B-B14F-4D97-AF65-F5344CB8AC3E}">
        <p14:creationId xmlns:p14="http://schemas.microsoft.com/office/powerpoint/2010/main" val="1687141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200"/>
              <a:t>Language Minority Programs</a:t>
            </a:r>
          </a:p>
        </p:txBody>
      </p:sp>
      <p:sp>
        <p:nvSpPr>
          <p:cNvPr id="29699" name="Rectangle 3"/>
          <p:cNvSpPr>
            <a:spLocks noGrp="1" noChangeArrowheads="1"/>
          </p:cNvSpPr>
          <p:nvPr>
            <p:ph type="body" idx="1"/>
          </p:nvPr>
        </p:nvSpPr>
        <p:spPr/>
        <p:txBody>
          <a:bodyPr/>
          <a:lstStyle/>
          <a:p>
            <a:pPr marL="609600" indent="-609600">
              <a:lnSpc>
                <a:spcPct val="80000"/>
              </a:lnSpc>
              <a:buClr>
                <a:schemeClr val="tx1"/>
              </a:buClr>
              <a:buFontTx/>
              <a:buNone/>
            </a:pPr>
            <a:r>
              <a:rPr lang="en-US" sz="2800" b="1" dirty="0"/>
              <a:t>Immersion Model</a:t>
            </a:r>
            <a:r>
              <a:rPr lang="en-US" sz="2800" dirty="0"/>
              <a:t> – Sink or swim.  Goal is for child to become fluent in target language.</a:t>
            </a:r>
          </a:p>
          <a:p>
            <a:pPr marL="609600" indent="-609600">
              <a:lnSpc>
                <a:spcPct val="80000"/>
              </a:lnSpc>
              <a:buClr>
                <a:schemeClr val="tx1"/>
              </a:buClr>
              <a:buFontTx/>
              <a:buNone/>
            </a:pPr>
            <a:endParaRPr lang="en-US" sz="2800" b="1" dirty="0" smtClean="0"/>
          </a:p>
          <a:p>
            <a:pPr marL="609600" indent="-609600">
              <a:lnSpc>
                <a:spcPct val="80000"/>
              </a:lnSpc>
              <a:buClr>
                <a:schemeClr val="tx1"/>
              </a:buClr>
              <a:buFontTx/>
              <a:buNone/>
            </a:pPr>
            <a:r>
              <a:rPr lang="en-US" sz="2800" b="1" dirty="0" smtClean="0"/>
              <a:t>ELL </a:t>
            </a:r>
            <a:r>
              <a:rPr lang="en-US" sz="2800" b="1" dirty="0"/>
              <a:t>Model/TPI model (formerly ESL)</a:t>
            </a:r>
            <a:r>
              <a:rPr lang="en-US" sz="2800" dirty="0"/>
              <a:t> – Class is composed of many different native language speakers.  Using specific strategies, students learn target language through the use of the target language.  Children within each language group only speak native language to each other.  Goal is for child to become fluent in target language.</a:t>
            </a:r>
          </a:p>
        </p:txBody>
      </p:sp>
    </p:spTree>
    <p:extLst>
      <p:ext uri="{BB962C8B-B14F-4D97-AF65-F5344CB8AC3E}">
        <p14:creationId xmlns:p14="http://schemas.microsoft.com/office/powerpoint/2010/main" val="44662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descr="scan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0"/>
            <a:ext cx="7070725" cy="65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89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the models to NSSD 112</a:t>
            </a:r>
            <a:endParaRPr lang="en-US" dirty="0"/>
          </a:p>
        </p:txBody>
      </p:sp>
      <p:sp>
        <p:nvSpPr>
          <p:cNvPr id="3" name="Content Placeholder 2"/>
          <p:cNvSpPr>
            <a:spLocks noGrp="1"/>
          </p:cNvSpPr>
          <p:nvPr>
            <p:ph idx="1"/>
          </p:nvPr>
        </p:nvSpPr>
        <p:spPr/>
        <p:txBody>
          <a:bodyPr/>
          <a:lstStyle/>
          <a:p>
            <a:r>
              <a:rPr lang="en-US" dirty="0" smtClean="0"/>
              <a:t>What should we see in the classroom within each model?</a:t>
            </a:r>
          </a:p>
          <a:p>
            <a:pPr lvl="1"/>
            <a:r>
              <a:rPr lang="en-US" dirty="0" smtClean="0"/>
              <a:t>Teacher Talk (language)</a:t>
            </a:r>
          </a:p>
          <a:p>
            <a:pPr lvl="1"/>
            <a:r>
              <a:rPr lang="en-US" dirty="0" smtClean="0"/>
              <a:t>Student Product (language)</a:t>
            </a:r>
          </a:p>
          <a:p>
            <a:pPr lvl="1"/>
            <a:r>
              <a:rPr lang="en-US" dirty="0" smtClean="0"/>
              <a:t>Overall Student Goal (language)</a:t>
            </a:r>
          </a:p>
          <a:p>
            <a:r>
              <a:rPr lang="en-US" dirty="0" smtClean="0"/>
              <a:t>What constitutes success within each model in NSSD 112?</a:t>
            </a:r>
          </a:p>
          <a:p>
            <a:pPr lvl="1"/>
            <a:r>
              <a:rPr lang="en-US" dirty="0" smtClean="0"/>
              <a:t>Refer to supplemental document</a:t>
            </a:r>
          </a:p>
          <a:p>
            <a:pPr marL="0" indent="0">
              <a:buNone/>
            </a:pPr>
            <a:endParaRPr lang="en-US" dirty="0"/>
          </a:p>
        </p:txBody>
      </p:sp>
    </p:spTree>
    <p:extLst>
      <p:ext uri="{BB962C8B-B14F-4D97-AF65-F5344CB8AC3E}">
        <p14:creationId xmlns:p14="http://schemas.microsoft.com/office/powerpoint/2010/main" val="3658658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sz="2900" smtClean="0">
                <a:solidFill>
                  <a:schemeClr val="folHlink"/>
                </a:solidFill>
              </a:rPr>
              <a:t>Constructivist/Sheltered Instruction</a:t>
            </a:r>
            <a:br>
              <a:rPr lang="en-US" sz="2900" smtClean="0">
                <a:solidFill>
                  <a:schemeClr val="folHlink"/>
                </a:solidFill>
              </a:rPr>
            </a:br>
            <a:r>
              <a:rPr lang="en-US" sz="2900" smtClean="0">
                <a:solidFill>
                  <a:schemeClr val="folHlink"/>
                </a:solidFill>
              </a:rPr>
              <a:t>Theory and Theorists</a:t>
            </a:r>
          </a:p>
        </p:txBody>
      </p:sp>
      <p:sp>
        <p:nvSpPr>
          <p:cNvPr id="11267" name="Rectangle 3"/>
          <p:cNvSpPr>
            <a:spLocks noGrp="1" noChangeArrowheads="1"/>
          </p:cNvSpPr>
          <p:nvPr>
            <p:ph type="body" idx="1"/>
          </p:nvPr>
        </p:nvSpPr>
        <p:spPr>
          <a:xfrm>
            <a:off x="457200" y="1905000"/>
            <a:ext cx="8229600" cy="4343400"/>
          </a:xfrm>
        </p:spPr>
        <p:txBody>
          <a:bodyPr>
            <a:normAutofit lnSpcReduction="10000"/>
          </a:bodyPr>
          <a:lstStyle/>
          <a:p>
            <a:pPr eaLnBrk="1" hangingPunct="1"/>
            <a:r>
              <a:rPr lang="en-US" sz="2200" b="1" smtClean="0">
                <a:latin typeface="Arial Narrow" pitchFamily="34" charset="0"/>
              </a:rPr>
              <a:t>Krashen:</a:t>
            </a:r>
          </a:p>
          <a:p>
            <a:pPr lvl="2" eaLnBrk="1" hangingPunct="1"/>
            <a:r>
              <a:rPr lang="en-US" b="1" smtClean="0">
                <a:latin typeface="Arial Narrow" pitchFamily="34" charset="0"/>
              </a:rPr>
              <a:t>The role of MEANING</a:t>
            </a:r>
          </a:p>
          <a:p>
            <a:pPr lvl="2" eaLnBrk="1" hangingPunct="1"/>
            <a:r>
              <a:rPr lang="en-US" b="1" smtClean="0">
                <a:latin typeface="Arial Narrow" pitchFamily="34" charset="0"/>
              </a:rPr>
              <a:t>The role of COMPREHENSIBLE INPUT</a:t>
            </a:r>
          </a:p>
          <a:p>
            <a:pPr lvl="2" eaLnBrk="1" hangingPunct="1"/>
            <a:r>
              <a:rPr lang="en-US" b="1" smtClean="0">
                <a:latin typeface="Arial Narrow" pitchFamily="34" charset="0"/>
              </a:rPr>
              <a:t>The role of LOW ANXIETY</a:t>
            </a:r>
          </a:p>
          <a:p>
            <a:pPr eaLnBrk="1" hangingPunct="1"/>
            <a:r>
              <a:rPr lang="en-US" sz="2200" b="1" smtClean="0">
                <a:latin typeface="Arial Narrow" pitchFamily="34" charset="0"/>
              </a:rPr>
              <a:t>Cummins</a:t>
            </a:r>
          </a:p>
          <a:p>
            <a:pPr lvl="2" eaLnBrk="1" hangingPunct="1"/>
            <a:r>
              <a:rPr lang="en-US" b="1" smtClean="0">
                <a:latin typeface="Arial Narrow" pitchFamily="34" charset="0"/>
              </a:rPr>
              <a:t>Proficiency in English used for COMMUNICATIVE PURPOSES</a:t>
            </a:r>
          </a:p>
          <a:p>
            <a:pPr lvl="2" eaLnBrk="1" hangingPunct="1"/>
            <a:r>
              <a:rPr lang="en-US" b="1" smtClean="0">
                <a:latin typeface="Arial Narrow" pitchFamily="34" charset="0"/>
              </a:rPr>
              <a:t>Proficiency in English used for ACADEMIC PURPOSES</a:t>
            </a:r>
          </a:p>
          <a:p>
            <a:pPr lvl="2" eaLnBrk="1" hangingPunct="1"/>
            <a:r>
              <a:rPr lang="en-US" b="1" smtClean="0">
                <a:latin typeface="Arial Narrow" pitchFamily="34" charset="0"/>
              </a:rPr>
              <a:t>EMPOWERMENT OF STUDENTS</a:t>
            </a:r>
          </a:p>
          <a:p>
            <a:pPr eaLnBrk="1" hangingPunct="1"/>
            <a:r>
              <a:rPr lang="en-US" sz="2200" b="1" smtClean="0">
                <a:latin typeface="Arial Narrow" pitchFamily="34" charset="0"/>
              </a:rPr>
              <a:t>Long</a:t>
            </a:r>
          </a:p>
          <a:p>
            <a:pPr lvl="2" eaLnBrk="1" hangingPunct="1"/>
            <a:r>
              <a:rPr lang="en-US" b="1" smtClean="0">
                <a:latin typeface="Arial Narrow" pitchFamily="34" charset="0"/>
              </a:rPr>
              <a:t>the role of INTERACTION</a:t>
            </a:r>
          </a:p>
        </p:txBody>
      </p:sp>
    </p:spTree>
    <p:extLst>
      <p:ext uri="{BB962C8B-B14F-4D97-AF65-F5344CB8AC3E}">
        <p14:creationId xmlns:p14="http://schemas.microsoft.com/office/powerpoint/2010/main" val="135517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sz="2900" smtClean="0">
                <a:solidFill>
                  <a:schemeClr val="tx1"/>
                </a:solidFill>
              </a:rPr>
              <a:t>Best practices in ELL education</a:t>
            </a:r>
          </a:p>
        </p:txBody>
      </p:sp>
      <p:sp>
        <p:nvSpPr>
          <p:cNvPr id="12291" name="Rectangle 3"/>
          <p:cNvSpPr>
            <a:spLocks noGrp="1" noChangeArrowheads="1"/>
          </p:cNvSpPr>
          <p:nvPr>
            <p:ph type="body" idx="1"/>
          </p:nvPr>
        </p:nvSpPr>
        <p:spPr/>
        <p:txBody>
          <a:bodyPr/>
          <a:lstStyle/>
          <a:p>
            <a:pPr marL="590550" indent="-590550" eaLnBrk="1" hangingPunct="1">
              <a:buFont typeface="Wingdings" pitchFamily="2" charset="2"/>
              <a:buNone/>
            </a:pPr>
            <a:endParaRPr lang="en-US" smtClean="0"/>
          </a:p>
          <a:p>
            <a:pPr marL="952500" lvl="1" indent="-495300" eaLnBrk="1" hangingPunct="1">
              <a:buClr>
                <a:schemeClr val="tx1"/>
              </a:buClr>
              <a:buSzTx/>
              <a:buFont typeface="Wingdings" pitchFamily="2" charset="2"/>
              <a:buAutoNum type="arabicParenR"/>
            </a:pPr>
            <a:r>
              <a:rPr lang="en-US" smtClean="0"/>
              <a:t>Values prior knowledge</a:t>
            </a:r>
          </a:p>
          <a:p>
            <a:pPr marL="952500" lvl="1" indent="-495300" eaLnBrk="1" hangingPunct="1">
              <a:buClr>
                <a:schemeClr val="tx1"/>
              </a:buClr>
              <a:buSzTx/>
              <a:buFont typeface="Wingdings" pitchFamily="2" charset="2"/>
              <a:buAutoNum type="arabicParenR"/>
            </a:pPr>
            <a:r>
              <a:rPr lang="en-US" smtClean="0"/>
              <a:t>Is context embedded</a:t>
            </a:r>
          </a:p>
          <a:p>
            <a:pPr marL="952500" lvl="1" indent="-495300" eaLnBrk="1" hangingPunct="1">
              <a:buClr>
                <a:schemeClr val="tx1"/>
              </a:buClr>
              <a:buSzTx/>
              <a:buFont typeface="Wingdings" pitchFamily="2" charset="2"/>
              <a:buAutoNum type="arabicParenR"/>
            </a:pPr>
            <a:r>
              <a:rPr lang="en-US" smtClean="0"/>
              <a:t>Integrates cooperative group work</a:t>
            </a:r>
          </a:p>
          <a:p>
            <a:pPr marL="952500" lvl="1" indent="-495300" eaLnBrk="1" hangingPunct="1">
              <a:buClr>
                <a:schemeClr val="tx1"/>
              </a:buClr>
              <a:buSzTx/>
              <a:buFont typeface="Wingdings" pitchFamily="2" charset="2"/>
              <a:buAutoNum type="arabicParenR"/>
            </a:pPr>
            <a:r>
              <a:rPr lang="en-US" smtClean="0"/>
              <a:t>Uses total physical response (gesture)</a:t>
            </a:r>
          </a:p>
          <a:p>
            <a:pPr marL="952500" lvl="1" indent="-495300" eaLnBrk="1" hangingPunct="1">
              <a:buClr>
                <a:schemeClr val="tx1"/>
              </a:buClr>
              <a:buSzTx/>
              <a:buFont typeface="Wingdings" pitchFamily="2" charset="2"/>
              <a:buAutoNum type="arabicParenR"/>
            </a:pPr>
            <a:r>
              <a:rPr lang="en-US" smtClean="0"/>
              <a:t>Uses multidimensional assessment</a:t>
            </a:r>
          </a:p>
          <a:p>
            <a:pPr marL="952500" lvl="1" indent="-495300" eaLnBrk="1" hangingPunct="1">
              <a:buClr>
                <a:schemeClr val="tx1"/>
              </a:buClr>
              <a:buSzTx/>
              <a:buFont typeface="Wingdings" pitchFamily="2" charset="2"/>
              <a:buAutoNum type="arabicParenR"/>
            </a:pPr>
            <a:r>
              <a:rPr lang="en-US" smtClean="0"/>
              <a:t>Integrates language, content, and process</a:t>
            </a:r>
          </a:p>
          <a:p>
            <a:pPr marL="590550" indent="-590550" eaLnBrk="1" hangingPunct="1">
              <a:buFont typeface="Wingdings" pitchFamily="2" charset="2"/>
              <a:buNone/>
            </a:pPr>
            <a:endParaRPr lang="en-US" smtClean="0"/>
          </a:p>
        </p:txBody>
      </p:sp>
    </p:spTree>
    <p:extLst>
      <p:ext uri="{BB962C8B-B14F-4D97-AF65-F5344CB8AC3E}">
        <p14:creationId xmlns:p14="http://schemas.microsoft.com/office/powerpoint/2010/main" val="3162905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smtClean="0">
                <a:solidFill>
                  <a:schemeClr val="tx1"/>
                </a:solidFill>
              </a:rPr>
              <a:t>Modify Teacher Talk</a:t>
            </a:r>
          </a:p>
        </p:txBody>
      </p:sp>
      <p:sp>
        <p:nvSpPr>
          <p:cNvPr id="13315" name="Rectangle 3"/>
          <p:cNvSpPr>
            <a:spLocks noGrp="1" noChangeArrowheads="1"/>
          </p:cNvSpPr>
          <p:nvPr>
            <p:ph type="body" idx="1"/>
          </p:nvPr>
        </p:nvSpPr>
        <p:spPr/>
        <p:txBody>
          <a:bodyPr/>
          <a:lstStyle/>
          <a:p>
            <a:pPr eaLnBrk="1" hangingPunct="1"/>
            <a:r>
              <a:rPr lang="en-US" sz="2600" smtClean="0"/>
              <a:t>Be aware of idioms (Jodi Reiss, 2008)</a:t>
            </a:r>
          </a:p>
          <a:p>
            <a:pPr eaLnBrk="1" hangingPunct="1"/>
            <a:r>
              <a:rPr lang="en-US" sz="2600" smtClean="0"/>
              <a:t>Use meaningful gestures</a:t>
            </a:r>
          </a:p>
          <a:p>
            <a:pPr eaLnBrk="1" hangingPunct="1"/>
            <a:r>
              <a:rPr lang="en-US" sz="2600" smtClean="0"/>
              <a:t>Teacher think alouds</a:t>
            </a:r>
          </a:p>
          <a:p>
            <a:pPr eaLnBrk="1" hangingPunct="1"/>
            <a:r>
              <a:rPr lang="en-US" sz="2600" smtClean="0"/>
              <a:t>Slow down</a:t>
            </a:r>
          </a:p>
          <a:p>
            <a:pPr eaLnBrk="1" hangingPunct="1"/>
            <a:r>
              <a:rPr lang="en-US" sz="2600" smtClean="0"/>
              <a:t>Use visuals</a:t>
            </a:r>
          </a:p>
          <a:p>
            <a:pPr eaLnBrk="1" hangingPunct="1"/>
            <a:r>
              <a:rPr lang="en-US" sz="2600" smtClean="0"/>
              <a:t>Un-clutter the classroom environment</a:t>
            </a:r>
          </a:p>
          <a:p>
            <a:pPr eaLnBrk="1" hangingPunct="1"/>
            <a:r>
              <a:rPr lang="en-US" sz="2600" smtClean="0"/>
              <a:t>Think-pair-share while teaching</a:t>
            </a:r>
          </a:p>
          <a:p>
            <a:pPr eaLnBrk="1" hangingPunct="1"/>
            <a:r>
              <a:rPr lang="en-US" sz="2600" smtClean="0"/>
              <a:t>Allow extended wait time</a:t>
            </a:r>
          </a:p>
        </p:txBody>
      </p:sp>
    </p:spTree>
    <p:extLst>
      <p:ext uri="{BB962C8B-B14F-4D97-AF65-F5344CB8AC3E}">
        <p14:creationId xmlns:p14="http://schemas.microsoft.com/office/powerpoint/2010/main" val="21567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533401"/>
            <a:ext cx="7543800" cy="1066800"/>
          </a:xfrm>
        </p:spPr>
        <p:txBody>
          <a:bodyPr>
            <a:normAutofit fontScale="90000"/>
          </a:bodyPr>
          <a:lstStyle/>
          <a:p>
            <a:r>
              <a:rPr lang="en-US" sz="3200" dirty="0">
                <a:effectLst/>
              </a:rPr>
              <a:t>Selecting Words to Teach</a:t>
            </a:r>
            <a:br>
              <a:rPr lang="en-US" sz="3200" dirty="0">
                <a:effectLst/>
              </a:rPr>
            </a:br>
            <a:r>
              <a:rPr lang="en-US" sz="2400" b="0" dirty="0">
                <a:effectLst/>
              </a:rPr>
              <a:t>(Cloud, Genesee, </a:t>
            </a:r>
            <a:r>
              <a:rPr lang="en-US" sz="2400" b="0" dirty="0" err="1">
                <a:effectLst/>
              </a:rPr>
              <a:t>Hamayan</a:t>
            </a:r>
            <a:r>
              <a:rPr lang="en-US" sz="2400" b="0" dirty="0">
                <a:effectLst/>
              </a:rPr>
              <a:t>, 2009)</a:t>
            </a:r>
            <a:br>
              <a:rPr lang="en-US" sz="2400" b="0" dirty="0">
                <a:effectLst/>
              </a:rPr>
            </a:br>
            <a:endParaRPr lang="en-US" sz="2400" b="0" dirty="0">
              <a:effectLst/>
            </a:endParaRPr>
          </a:p>
        </p:txBody>
      </p:sp>
      <p:sp>
        <p:nvSpPr>
          <p:cNvPr id="21507" name="Rectangle 3"/>
          <p:cNvSpPr>
            <a:spLocks noGrp="1" noChangeArrowheads="1"/>
          </p:cNvSpPr>
          <p:nvPr>
            <p:ph type="body" idx="1"/>
          </p:nvPr>
        </p:nvSpPr>
        <p:spPr>
          <a:xfrm>
            <a:off x="990600" y="1600200"/>
            <a:ext cx="7772400" cy="5257800"/>
          </a:xfrm>
        </p:spPr>
        <p:txBody>
          <a:bodyPr/>
          <a:lstStyle/>
          <a:p>
            <a:pPr>
              <a:lnSpc>
                <a:spcPct val="90000"/>
              </a:lnSpc>
            </a:pPr>
            <a:r>
              <a:rPr lang="en-US" sz="2000" b="1" dirty="0">
                <a:effectLst/>
              </a:rPr>
              <a:t>Select words that are important for understanding the essential </a:t>
            </a:r>
            <a:r>
              <a:rPr lang="en-US" sz="2000" b="1" dirty="0" err="1">
                <a:effectLst/>
              </a:rPr>
              <a:t>learnings</a:t>
            </a:r>
            <a:r>
              <a:rPr lang="en-US" sz="2000" b="1" dirty="0">
                <a:effectLst/>
              </a:rPr>
              <a:t> and the text.</a:t>
            </a:r>
          </a:p>
          <a:p>
            <a:pPr>
              <a:lnSpc>
                <a:spcPct val="90000"/>
              </a:lnSpc>
            </a:pPr>
            <a:r>
              <a:rPr lang="en-US" sz="2000" b="1" dirty="0">
                <a:effectLst/>
              </a:rPr>
              <a:t>Do not exceed the number of words that student can remember (around 6 to 10 per lesson, depending on the learners’ age and/or stage of proficiency.</a:t>
            </a:r>
          </a:p>
          <a:p>
            <a:pPr>
              <a:lnSpc>
                <a:spcPct val="90000"/>
              </a:lnSpc>
            </a:pPr>
            <a:r>
              <a:rPr lang="en-US" sz="2000" b="1" dirty="0">
                <a:effectLst/>
              </a:rPr>
              <a:t>Select words that can advance student’s word learning skills (words with particular prefixes or suffixes for example)</a:t>
            </a:r>
          </a:p>
          <a:p>
            <a:pPr>
              <a:lnSpc>
                <a:spcPct val="90000"/>
              </a:lnSpc>
            </a:pPr>
            <a:r>
              <a:rPr lang="en-US" sz="2000" b="1" dirty="0">
                <a:effectLst/>
              </a:rPr>
              <a:t>Teach words that are frequent, useful and likely to be encountered in the content area.  They should be highly transferrable to other units or content areas.</a:t>
            </a:r>
          </a:p>
          <a:p>
            <a:pPr>
              <a:lnSpc>
                <a:spcPct val="90000"/>
              </a:lnSpc>
            </a:pPr>
            <a:r>
              <a:rPr lang="en-US" sz="2000" b="1" dirty="0">
                <a:effectLst/>
              </a:rPr>
              <a:t>Do not directly teach words if students can use context or structural analysis skills to discover the word’s meaning.</a:t>
            </a:r>
          </a:p>
          <a:p>
            <a:pPr>
              <a:lnSpc>
                <a:spcPct val="90000"/>
              </a:lnSpc>
            </a:pPr>
            <a:r>
              <a:rPr lang="en-US" sz="2000" b="1" dirty="0">
                <a:effectLst/>
              </a:rPr>
              <a:t>Be sure that you select an appropriately leveled passage to begin with, one for which you will only need to teach a small number of words prior to reading.</a:t>
            </a:r>
          </a:p>
          <a:p>
            <a:pPr>
              <a:lnSpc>
                <a:spcPct val="90000"/>
              </a:lnSpc>
            </a:pPr>
            <a:endParaRPr lang="en-US" sz="2000" b="1" dirty="0">
              <a:effectLst/>
            </a:endParaRPr>
          </a:p>
        </p:txBody>
      </p:sp>
    </p:spTree>
    <p:extLst>
      <p:ext uri="{BB962C8B-B14F-4D97-AF65-F5344CB8AC3E}">
        <p14:creationId xmlns:p14="http://schemas.microsoft.com/office/powerpoint/2010/main" val="291292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fade">
                                      <p:cBhvr>
                                        <p:cTn id="12" dur="20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fade">
                                      <p:cBhvr>
                                        <p:cTn id="17" dur="20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fade">
                                      <p:cBhvr>
                                        <p:cTn id="22" dur="2000"/>
                                        <p:tgtEl>
                                          <p:spTgt spid="215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fade">
                                      <p:cBhvr>
                                        <p:cTn id="27" dur="2000"/>
                                        <p:tgtEl>
                                          <p:spTgt spid="215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fade">
                                      <p:cBhvr>
                                        <p:cTn id="32" dur="2000"/>
                                        <p:tgtEl>
                                          <p:spTgt spid="215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fade">
                                      <p:cBhvr>
                                        <p:cTn id="37" dur="20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Sources for Observing and Evaluating Teaching and Learning</a:t>
            </a:r>
            <a:endParaRPr lang="en-US" dirty="0"/>
          </a:p>
        </p:txBody>
      </p:sp>
      <p:sp>
        <p:nvSpPr>
          <p:cNvPr id="3" name="Content Placeholder 2"/>
          <p:cNvSpPr>
            <a:spLocks noGrp="1"/>
          </p:cNvSpPr>
          <p:nvPr>
            <p:ph idx="1"/>
          </p:nvPr>
        </p:nvSpPr>
        <p:spPr/>
        <p:txBody>
          <a:bodyPr/>
          <a:lstStyle/>
          <a:p>
            <a:r>
              <a:rPr lang="en-US" dirty="0" smtClean="0"/>
              <a:t>WIDA Standards and the Common Core</a:t>
            </a:r>
          </a:p>
          <a:p>
            <a:pPr lvl="1"/>
            <a:r>
              <a:rPr lang="en-US" dirty="0" smtClean="0">
                <a:hlinkClick r:id="rId2"/>
              </a:rPr>
              <a:t>www.wida.us</a:t>
            </a:r>
            <a:r>
              <a:rPr lang="en-US" dirty="0" smtClean="0"/>
              <a:t>  (World Class Instructional Design and Assessment)</a:t>
            </a:r>
          </a:p>
          <a:p>
            <a:pPr marL="457200" lvl="1" indent="0">
              <a:buNone/>
            </a:pPr>
            <a:endParaRPr lang="en-US" dirty="0"/>
          </a:p>
          <a:p>
            <a:pPr marL="457200" lvl="1" indent="0">
              <a:buNone/>
            </a:pPr>
            <a:r>
              <a:rPr lang="en-US" dirty="0" smtClean="0"/>
              <a:t>-SIOP model (Sheltered Instruction Observation Protocol)  </a:t>
            </a:r>
            <a:r>
              <a:rPr lang="en-US" dirty="0" smtClean="0">
                <a:hlinkClick r:id="rId3"/>
              </a:rPr>
              <a:t>http://www.misd.net/bilingual/ELL.pdf</a:t>
            </a:r>
            <a:endParaRPr lang="en-US" dirty="0" smtClean="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9058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0" y="533400"/>
            <a:ext cx="7696200" cy="914400"/>
          </a:xfrm>
        </p:spPr>
        <p:txBody>
          <a:bodyPr/>
          <a:lstStyle/>
          <a:p>
            <a:pPr algn="ctr" eaLnBrk="1" hangingPunct="1"/>
            <a:r>
              <a:rPr lang="en-US" b="1" smtClean="0">
                <a:solidFill>
                  <a:schemeClr val="hlink"/>
                </a:solidFill>
              </a:rPr>
              <a:t>Word Sort</a:t>
            </a:r>
            <a:r>
              <a:rPr lang="en-US" smtClean="0"/>
              <a:t> </a:t>
            </a:r>
          </a:p>
        </p:txBody>
      </p:sp>
      <p:sp>
        <p:nvSpPr>
          <p:cNvPr id="4099" name="Rectangle 3"/>
          <p:cNvSpPr>
            <a:spLocks noGrp="1" noChangeArrowheads="1"/>
          </p:cNvSpPr>
          <p:nvPr>
            <p:ph type="body" idx="1"/>
          </p:nvPr>
        </p:nvSpPr>
        <p:spPr>
          <a:xfrm>
            <a:off x="457200" y="1752600"/>
            <a:ext cx="8229600" cy="4724400"/>
          </a:xfrm>
        </p:spPr>
        <p:txBody>
          <a:bodyPr/>
          <a:lstStyle/>
          <a:p>
            <a:pPr eaLnBrk="1" hangingPunct="1">
              <a:lnSpc>
                <a:spcPct val="90000"/>
              </a:lnSpc>
            </a:pPr>
            <a:endParaRPr lang="en-US" sz="2500" smtClean="0"/>
          </a:p>
          <a:p>
            <a:pPr eaLnBrk="1" hangingPunct="1">
              <a:lnSpc>
                <a:spcPct val="90000"/>
              </a:lnSpc>
            </a:pPr>
            <a:r>
              <a:rPr lang="en-US" sz="2500" smtClean="0"/>
              <a:t>With your tablemates, please sort the words that are in your envelope.</a:t>
            </a:r>
          </a:p>
          <a:p>
            <a:pPr eaLnBrk="1" hangingPunct="1">
              <a:lnSpc>
                <a:spcPct val="90000"/>
              </a:lnSpc>
            </a:pPr>
            <a:r>
              <a:rPr lang="en-US" sz="2500" smtClean="0"/>
              <a:t>You may sort these words into categories, semantic maps, whatever makes sense to the group.</a:t>
            </a:r>
          </a:p>
          <a:p>
            <a:pPr eaLnBrk="1" hangingPunct="1">
              <a:lnSpc>
                <a:spcPct val="90000"/>
              </a:lnSpc>
            </a:pPr>
            <a:r>
              <a:rPr lang="en-US" sz="2500" smtClean="0"/>
              <a:t>You may speak in your native language during the sorting. You must, however, be able to explain the sorting to others in English.</a:t>
            </a:r>
          </a:p>
          <a:p>
            <a:pPr eaLnBrk="1" hangingPunct="1">
              <a:lnSpc>
                <a:spcPct val="90000"/>
              </a:lnSpc>
            </a:pPr>
            <a:r>
              <a:rPr lang="en-US" sz="2500" smtClean="0"/>
              <a:t>Teaching tip:  This can be done as a picture sort for non-English readers. This is a great way to pre-teach vocabulary.</a:t>
            </a:r>
          </a:p>
        </p:txBody>
      </p:sp>
    </p:spTree>
    <p:extLst>
      <p:ext uri="{BB962C8B-B14F-4D97-AF65-F5344CB8AC3E}">
        <p14:creationId xmlns:p14="http://schemas.microsoft.com/office/powerpoint/2010/main" val="236177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1630362"/>
          </a:xfrm>
        </p:spPr>
        <p:txBody>
          <a:bodyPr>
            <a:normAutofit fontScale="90000"/>
          </a:bodyPr>
          <a:lstStyle/>
          <a:p>
            <a:r>
              <a:rPr lang="en-US" sz="2400" dirty="0"/>
              <a:t/>
            </a:r>
            <a:br>
              <a:rPr lang="en-US" sz="2400" dirty="0"/>
            </a:br>
            <a:r>
              <a:rPr lang="en-US" sz="2700" b="1" dirty="0">
                <a:effectLst/>
              </a:rPr>
              <a:t>Application</a:t>
            </a:r>
            <a:br>
              <a:rPr lang="en-US" sz="2700" b="1" dirty="0">
                <a:effectLst/>
              </a:rPr>
            </a:br>
            <a:r>
              <a:rPr lang="en-US" sz="2700" b="1" dirty="0" smtClean="0">
                <a:effectLst/>
              </a:rPr>
              <a:t>For </a:t>
            </a:r>
            <a:r>
              <a:rPr lang="en-US" sz="2700" b="1" dirty="0">
                <a:effectLst/>
              </a:rPr>
              <a:t>the student described in </a:t>
            </a:r>
            <a:r>
              <a:rPr lang="en-US" sz="2700" b="1" dirty="0" smtClean="0">
                <a:effectLst/>
              </a:rPr>
              <a:t>your </a:t>
            </a:r>
            <a:r>
              <a:rPr lang="en-US" sz="2700" b="1" dirty="0">
                <a:effectLst/>
              </a:rPr>
              <a:t>scenario, answer the following questions:</a:t>
            </a:r>
            <a:br>
              <a:rPr lang="en-US" sz="2700" b="1" dirty="0">
                <a:effectLst/>
              </a:rPr>
            </a:br>
            <a:endParaRPr lang="en-US" sz="2700" b="1" dirty="0">
              <a:effectLst/>
            </a:endParaRPr>
          </a:p>
        </p:txBody>
      </p:sp>
      <p:sp>
        <p:nvSpPr>
          <p:cNvPr id="58371" name="Rectangle 3"/>
          <p:cNvSpPr>
            <a:spLocks noGrp="1" noChangeArrowheads="1"/>
          </p:cNvSpPr>
          <p:nvPr>
            <p:ph type="body" idx="1"/>
          </p:nvPr>
        </p:nvSpPr>
        <p:spPr>
          <a:xfrm>
            <a:off x="1066800" y="2209800"/>
            <a:ext cx="7543800" cy="4114800"/>
          </a:xfrm>
        </p:spPr>
        <p:txBody>
          <a:bodyPr/>
          <a:lstStyle/>
          <a:p>
            <a:pPr>
              <a:lnSpc>
                <a:spcPct val="90000"/>
              </a:lnSpc>
            </a:pPr>
            <a:r>
              <a:rPr lang="en-US" sz="2200" dirty="0">
                <a:effectLst/>
              </a:rPr>
              <a:t>First, using the knowledge gleaned from your classroom observations of good teaching for all children, what teaching strategies should you see for your chosen student in the classroom– </a:t>
            </a:r>
            <a:r>
              <a:rPr lang="en-US" sz="2200" i="1" dirty="0">
                <a:effectLst/>
              </a:rPr>
              <a:t>be specific</a:t>
            </a:r>
            <a:r>
              <a:rPr lang="en-US" sz="2200" dirty="0">
                <a:effectLst/>
              </a:rPr>
              <a:t>.</a:t>
            </a:r>
          </a:p>
          <a:p>
            <a:pPr>
              <a:lnSpc>
                <a:spcPct val="90000"/>
              </a:lnSpc>
              <a:buFont typeface="Wingdings" pitchFamily="2" charset="2"/>
              <a:buNone/>
            </a:pPr>
            <a:endParaRPr lang="en-US" sz="2200" dirty="0">
              <a:effectLst/>
            </a:endParaRPr>
          </a:p>
          <a:p>
            <a:pPr>
              <a:lnSpc>
                <a:spcPct val="90000"/>
              </a:lnSpc>
            </a:pPr>
            <a:r>
              <a:rPr lang="en-US" sz="2200" dirty="0">
                <a:effectLst/>
              </a:rPr>
              <a:t>Second: </a:t>
            </a:r>
          </a:p>
          <a:p>
            <a:pPr lvl="1">
              <a:lnSpc>
                <a:spcPct val="90000"/>
              </a:lnSpc>
            </a:pPr>
            <a:r>
              <a:rPr lang="en-US" sz="2200" dirty="0">
                <a:effectLst/>
              </a:rPr>
              <a:t>What data do you have about this student?  </a:t>
            </a:r>
          </a:p>
          <a:p>
            <a:pPr lvl="1">
              <a:lnSpc>
                <a:spcPct val="90000"/>
              </a:lnSpc>
            </a:pPr>
            <a:r>
              <a:rPr lang="en-US" sz="2200" dirty="0">
                <a:effectLst/>
              </a:rPr>
              <a:t>What data do you still need about this student?</a:t>
            </a:r>
          </a:p>
          <a:p>
            <a:pPr lvl="1">
              <a:lnSpc>
                <a:spcPct val="90000"/>
              </a:lnSpc>
            </a:pPr>
            <a:r>
              <a:rPr lang="en-US" sz="2200" dirty="0">
                <a:effectLst/>
              </a:rPr>
              <a:t>What needs to be communicated amongst the teaching team members?</a:t>
            </a:r>
          </a:p>
          <a:p>
            <a:pPr lvl="1">
              <a:lnSpc>
                <a:spcPct val="90000"/>
              </a:lnSpc>
            </a:pPr>
            <a:r>
              <a:rPr lang="en-US" sz="2200" dirty="0">
                <a:effectLst/>
              </a:rPr>
              <a:t>What should possible next steps be for this student?</a:t>
            </a:r>
          </a:p>
        </p:txBody>
      </p:sp>
    </p:spTree>
    <p:extLst>
      <p:ext uri="{BB962C8B-B14F-4D97-AF65-F5344CB8AC3E}">
        <p14:creationId xmlns:p14="http://schemas.microsoft.com/office/powerpoint/2010/main" val="2430115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200">
                <a:effectLst/>
              </a:rPr>
              <a:t>The Cultural Competency Game</a:t>
            </a:r>
          </a:p>
        </p:txBody>
      </p:sp>
      <p:sp>
        <p:nvSpPr>
          <p:cNvPr id="27651" name="Rectangle 3"/>
          <p:cNvSpPr>
            <a:spLocks noGrp="1" noChangeArrowheads="1"/>
          </p:cNvSpPr>
          <p:nvPr>
            <p:ph type="body" idx="1"/>
          </p:nvPr>
        </p:nvSpPr>
        <p:spPr>
          <a:xfrm>
            <a:off x="990600" y="1905000"/>
            <a:ext cx="7543800" cy="4572000"/>
          </a:xfrm>
        </p:spPr>
        <p:txBody>
          <a:bodyPr/>
          <a:lstStyle/>
          <a:p>
            <a:pPr>
              <a:lnSpc>
                <a:spcPct val="90000"/>
              </a:lnSpc>
            </a:pPr>
            <a:r>
              <a:rPr lang="en-US" sz="2000">
                <a:effectLst/>
              </a:rPr>
              <a:t>You have each been given a “label” that everyone can see – except you.</a:t>
            </a:r>
          </a:p>
          <a:p>
            <a:pPr>
              <a:lnSpc>
                <a:spcPct val="90000"/>
              </a:lnSpc>
            </a:pPr>
            <a:r>
              <a:rPr lang="en-US" sz="2000">
                <a:effectLst/>
              </a:rPr>
              <a:t>When given the “go” sign, you need to get up and ask people about yourself.  People will answer you with a “yes” or “no” answer.</a:t>
            </a:r>
          </a:p>
          <a:p>
            <a:pPr>
              <a:lnSpc>
                <a:spcPct val="90000"/>
              </a:lnSpc>
            </a:pPr>
            <a:r>
              <a:rPr lang="en-US" sz="2000">
                <a:effectLst/>
              </a:rPr>
              <a:t>Move around.  Ask multiple people questions until you guess correctly “who you are.”</a:t>
            </a:r>
          </a:p>
          <a:p>
            <a:pPr>
              <a:lnSpc>
                <a:spcPct val="90000"/>
              </a:lnSpc>
            </a:pPr>
            <a:r>
              <a:rPr lang="en-US" sz="2000">
                <a:effectLst/>
              </a:rPr>
              <a:t>When you know “who you are,” put your sign to the front of your body.</a:t>
            </a:r>
          </a:p>
          <a:p>
            <a:pPr>
              <a:lnSpc>
                <a:spcPct val="90000"/>
              </a:lnSpc>
            </a:pPr>
            <a:r>
              <a:rPr lang="en-US" sz="2000">
                <a:effectLst/>
              </a:rPr>
              <a:t>Debrief- </a:t>
            </a:r>
          </a:p>
          <a:p>
            <a:pPr lvl="1">
              <a:lnSpc>
                <a:spcPct val="90000"/>
              </a:lnSpc>
            </a:pPr>
            <a:r>
              <a:rPr lang="en-US" sz="2000">
                <a:effectLst/>
              </a:rPr>
              <a:t>What types of questions did you ask?</a:t>
            </a:r>
          </a:p>
          <a:p>
            <a:pPr lvl="1">
              <a:lnSpc>
                <a:spcPct val="90000"/>
              </a:lnSpc>
            </a:pPr>
            <a:r>
              <a:rPr lang="en-US" sz="2000">
                <a:effectLst/>
              </a:rPr>
              <a:t>What types of answers did you give?</a:t>
            </a:r>
          </a:p>
          <a:p>
            <a:pPr lvl="1">
              <a:lnSpc>
                <a:spcPct val="90000"/>
              </a:lnSpc>
            </a:pPr>
            <a:r>
              <a:rPr lang="en-US" sz="2000">
                <a:effectLst/>
              </a:rPr>
              <a:t>How did you feel during this game?</a:t>
            </a:r>
          </a:p>
          <a:p>
            <a:pPr lvl="1">
              <a:lnSpc>
                <a:spcPct val="90000"/>
              </a:lnSpc>
            </a:pPr>
            <a:r>
              <a:rPr lang="en-US" sz="2000">
                <a:effectLst/>
              </a:rPr>
              <a:t>What implications does this have for your work?</a:t>
            </a:r>
          </a:p>
        </p:txBody>
      </p:sp>
    </p:spTree>
    <p:extLst>
      <p:ext uri="{BB962C8B-B14F-4D97-AF65-F5344CB8AC3E}">
        <p14:creationId xmlns:p14="http://schemas.microsoft.com/office/powerpoint/2010/main" val="1104248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idx="4294967295"/>
          </p:nvPr>
        </p:nvSpPr>
        <p:spPr/>
        <p:txBody>
          <a:bodyPr anchorCtr="1"/>
          <a:lstStyle/>
          <a:p>
            <a:r>
              <a:rPr lang="en-US" sz="4000">
                <a:effectLst/>
              </a:rPr>
              <a:t>The Iceberg of Culture</a:t>
            </a:r>
          </a:p>
        </p:txBody>
      </p:sp>
      <p:sp>
        <p:nvSpPr>
          <p:cNvPr id="25603"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Verdana" pitchFamily="34" charset="0"/>
              <a:cs typeface="Arial" charset="0"/>
            </a:endParaRPr>
          </a:p>
        </p:txBody>
      </p:sp>
      <p:pic>
        <p:nvPicPr>
          <p:cNvPr id="25611" name="Picture 12" descr="icebrg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895600"/>
            <a:ext cx="27813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145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b="0">
                <a:effectLst/>
              </a:rPr>
              <a:t>The Iceberg of Culture</a:t>
            </a:r>
          </a:p>
        </p:txBody>
      </p:sp>
      <p:sp>
        <p:nvSpPr>
          <p:cNvPr id="31747" name="Rectangle 3"/>
          <p:cNvSpPr>
            <a:spLocks noGrp="1" noChangeArrowheads="1"/>
          </p:cNvSpPr>
          <p:nvPr>
            <p:ph type="body" idx="1"/>
          </p:nvPr>
        </p:nvSpPr>
        <p:spPr>
          <a:xfrm>
            <a:off x="1066800" y="2133600"/>
            <a:ext cx="7543800" cy="4114800"/>
          </a:xfrm>
        </p:spPr>
        <p:txBody>
          <a:bodyPr/>
          <a:lstStyle/>
          <a:p>
            <a:pPr>
              <a:buFont typeface="Wingdings" pitchFamily="2" charset="2"/>
              <a:buNone/>
            </a:pPr>
            <a:r>
              <a:rPr lang="en-US" sz="2600">
                <a:effectLst/>
              </a:rPr>
              <a:t>“The privatization of moral discourse in our society has created a deep sense of moral loneliness and moral illiteracy, the absence of a common language prevents people from reading about and talking about the moral issues they face.” </a:t>
            </a:r>
          </a:p>
          <a:p>
            <a:pPr>
              <a:buFont typeface="Wingdings" pitchFamily="2" charset="2"/>
              <a:buNone/>
            </a:pPr>
            <a:endParaRPr lang="en-US" sz="2600">
              <a:effectLst/>
            </a:endParaRPr>
          </a:p>
          <a:p>
            <a:pPr>
              <a:buFont typeface="Wingdings" pitchFamily="2" charset="2"/>
              <a:buNone/>
            </a:pPr>
            <a:r>
              <a:rPr lang="en-US" sz="2800"/>
              <a:t>		</a:t>
            </a:r>
            <a:r>
              <a:rPr lang="en-US" sz="2000">
                <a:effectLst/>
              </a:rPr>
              <a:t>Bolman &amp; Deal:  </a:t>
            </a:r>
            <a:r>
              <a:rPr lang="en-US" sz="2000" i="1">
                <a:effectLst/>
              </a:rPr>
              <a:t>Leading with Soul</a:t>
            </a:r>
            <a:r>
              <a:rPr lang="en-US" sz="2000">
                <a:effectLst/>
              </a:rPr>
              <a:t> (1995)</a:t>
            </a:r>
          </a:p>
        </p:txBody>
      </p:sp>
    </p:spTree>
    <p:extLst>
      <p:ext uri="{BB962C8B-B14F-4D97-AF65-F5344CB8AC3E}">
        <p14:creationId xmlns:p14="http://schemas.microsoft.com/office/powerpoint/2010/main" val="160101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3200">
                <a:effectLst/>
              </a:rPr>
              <a:t> A common feature of culture is that it is a collective creation.</a:t>
            </a:r>
          </a:p>
        </p:txBody>
      </p:sp>
      <p:sp>
        <p:nvSpPr>
          <p:cNvPr id="50179" name="Rectangle 3"/>
          <p:cNvSpPr>
            <a:spLocks noGrp="1" noChangeArrowheads="1"/>
          </p:cNvSpPr>
          <p:nvPr>
            <p:ph type="body" idx="1"/>
          </p:nvPr>
        </p:nvSpPr>
        <p:spPr>
          <a:xfrm>
            <a:off x="1066800" y="2057400"/>
            <a:ext cx="7543800" cy="4114800"/>
          </a:xfrm>
        </p:spPr>
        <p:txBody>
          <a:bodyPr>
            <a:normAutofit lnSpcReduction="10000"/>
          </a:bodyPr>
          <a:lstStyle/>
          <a:p>
            <a:r>
              <a:rPr lang="en-US" sz="2400">
                <a:effectLst/>
              </a:rPr>
              <a:t>That is, people construct their social interactions with others.</a:t>
            </a:r>
          </a:p>
          <a:p>
            <a:pPr>
              <a:buFont typeface="Wingdings" pitchFamily="2" charset="2"/>
              <a:buNone/>
            </a:pPr>
            <a:endParaRPr lang="en-US" sz="2400">
              <a:effectLst/>
            </a:endParaRPr>
          </a:p>
          <a:p>
            <a:r>
              <a:rPr lang="en-US" sz="2400">
                <a:effectLst/>
              </a:rPr>
              <a:t>Cultural ideas are shared by a group of people who recognize the knowledge, attitudes, and values of one another. </a:t>
            </a:r>
          </a:p>
          <a:p>
            <a:endParaRPr lang="en-US" sz="2400">
              <a:effectLst/>
            </a:endParaRPr>
          </a:p>
          <a:p>
            <a:r>
              <a:rPr lang="en-US" sz="2400">
                <a:effectLst/>
              </a:rPr>
              <a:t>These people also agree on which cultural elements are to adhered to and followed.</a:t>
            </a:r>
          </a:p>
          <a:p>
            <a:pPr>
              <a:buFont typeface="Wingdings" pitchFamily="2" charset="2"/>
              <a:buNone/>
            </a:pPr>
            <a:r>
              <a:rPr lang="en-US" sz="2800">
                <a:effectLst/>
              </a:rPr>
              <a:t> </a:t>
            </a:r>
          </a:p>
        </p:txBody>
      </p:sp>
    </p:spTree>
    <p:extLst>
      <p:ext uri="{BB962C8B-B14F-4D97-AF65-F5344CB8AC3E}">
        <p14:creationId xmlns:p14="http://schemas.microsoft.com/office/powerpoint/2010/main" val="6763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990600" y="285750"/>
            <a:ext cx="4191000" cy="2838450"/>
          </a:xfrm>
        </p:spPr>
        <p:txBody>
          <a:bodyPr/>
          <a:lstStyle/>
          <a:p>
            <a:r>
              <a:rPr lang="en-US" sz="2800" b="0">
                <a:effectLst/>
              </a:rPr>
              <a:t>Culture is transmitted across generations by such people as parents, teachers, respected elders and religious leaders.</a:t>
            </a:r>
          </a:p>
        </p:txBody>
      </p:sp>
      <p:sp>
        <p:nvSpPr>
          <p:cNvPr id="51203" name="Rectangle 3"/>
          <p:cNvSpPr>
            <a:spLocks noGrp="1" noChangeArrowheads="1"/>
          </p:cNvSpPr>
          <p:nvPr>
            <p:ph type="subTitle" idx="1"/>
          </p:nvPr>
        </p:nvSpPr>
        <p:spPr>
          <a:xfrm>
            <a:off x="1371600" y="3886200"/>
            <a:ext cx="6400800" cy="2286000"/>
          </a:xfrm>
        </p:spPr>
        <p:txBody>
          <a:bodyPr/>
          <a:lstStyle/>
          <a:p>
            <a:r>
              <a:rPr lang="en-US" sz="2800">
                <a:effectLst/>
              </a:rPr>
              <a:t>It is mediated through a variety of sources, including the media, the stories parents tell their children, and the various experiences one has in a given culture’s institutions and schools.</a:t>
            </a:r>
          </a:p>
        </p:txBody>
      </p:sp>
      <p:pic>
        <p:nvPicPr>
          <p:cNvPr id="51204" name="Picture 4" descr="MPj039985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28600"/>
            <a:ext cx="390207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002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76200"/>
            <a:ext cx="9525000" cy="1676400"/>
          </a:xfrm>
        </p:spPr>
        <p:txBody>
          <a:bodyPr/>
          <a:lstStyle/>
          <a:p>
            <a:r>
              <a:rPr lang="en-US" sz="2800" b="0" dirty="0" smtClean="0">
                <a:effectLst/>
              </a:rPr>
              <a:t>There </a:t>
            </a:r>
            <a:r>
              <a:rPr lang="en-US" sz="2800" b="0" dirty="0">
                <a:effectLst/>
              </a:rPr>
              <a:t>exists clear childhood experiences that individuals </a:t>
            </a:r>
            <a:r>
              <a:rPr lang="en-US" sz="2800" b="0" dirty="0" smtClean="0">
                <a:effectLst/>
              </a:rPr>
              <a:t/>
            </a:r>
            <a:br>
              <a:rPr lang="en-US" sz="2800" b="0" dirty="0" smtClean="0">
                <a:effectLst/>
              </a:rPr>
            </a:br>
            <a:r>
              <a:rPr lang="en-US" sz="2800" b="0" dirty="0" smtClean="0">
                <a:effectLst/>
              </a:rPr>
              <a:t>can </a:t>
            </a:r>
            <a:r>
              <a:rPr lang="en-US" sz="2800" b="0" dirty="0">
                <a:effectLst/>
              </a:rPr>
              <a:t>identify that help to develop and</a:t>
            </a:r>
            <a:br>
              <a:rPr lang="en-US" sz="2800" b="0" dirty="0">
                <a:effectLst/>
              </a:rPr>
            </a:br>
            <a:r>
              <a:rPr lang="en-US" sz="2800" b="0" dirty="0">
                <a:effectLst/>
              </a:rPr>
              <a:t>teach particular values and practices.</a:t>
            </a:r>
          </a:p>
        </p:txBody>
      </p:sp>
      <p:sp>
        <p:nvSpPr>
          <p:cNvPr id="52227" name="Rectangle 3"/>
          <p:cNvSpPr>
            <a:spLocks noGrp="1" noChangeArrowheads="1"/>
          </p:cNvSpPr>
          <p:nvPr>
            <p:ph type="body" idx="1"/>
          </p:nvPr>
        </p:nvSpPr>
        <p:spPr>
          <a:xfrm>
            <a:off x="914400" y="2133600"/>
            <a:ext cx="7620000" cy="4343400"/>
          </a:xfrm>
        </p:spPr>
        <p:txBody>
          <a:bodyPr/>
          <a:lstStyle/>
          <a:p>
            <a:r>
              <a:rPr lang="en-US" sz="2400">
                <a:effectLst/>
              </a:rPr>
              <a:t>Among many in the middle class in the United States (particularly among certain ethnic groups), individualism and self-reliance are strongly valued.</a:t>
            </a:r>
          </a:p>
          <a:p>
            <a:pPr>
              <a:buFont typeface="Wingdings" pitchFamily="2" charset="2"/>
              <a:buNone/>
            </a:pPr>
            <a:endParaRPr lang="en-US" sz="2400">
              <a:effectLst/>
            </a:endParaRPr>
          </a:p>
          <a:p>
            <a:r>
              <a:rPr lang="en-US" sz="2400">
                <a:effectLst/>
              </a:rPr>
              <a:t>On the contrary, people of some ethnic or cultural backgrounds strongly value interdependence and a collective orientation, or a strong group identity.</a:t>
            </a:r>
          </a:p>
        </p:txBody>
      </p:sp>
    </p:spTree>
    <p:extLst>
      <p:ext uri="{BB962C8B-B14F-4D97-AF65-F5344CB8AC3E}">
        <p14:creationId xmlns:p14="http://schemas.microsoft.com/office/powerpoint/2010/main" val="187136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z="3300" b="0">
                <a:effectLst/>
              </a:rPr>
              <a:t>Ethic of Critique: An ethical lens to develop intercultural competence</a:t>
            </a:r>
            <a:r>
              <a:rPr lang="en-US"/>
              <a:t> </a:t>
            </a:r>
          </a:p>
        </p:txBody>
      </p:sp>
      <p:sp>
        <p:nvSpPr>
          <p:cNvPr id="41987" name="Rectangle 3"/>
          <p:cNvSpPr>
            <a:spLocks noGrp="1" noChangeArrowheads="1"/>
          </p:cNvSpPr>
          <p:nvPr>
            <p:ph type="body" idx="1"/>
          </p:nvPr>
        </p:nvSpPr>
        <p:spPr/>
        <p:txBody>
          <a:bodyPr/>
          <a:lstStyle/>
          <a:p>
            <a:endParaRPr lang="en-US" sz="3000">
              <a:effectLst/>
            </a:endParaRPr>
          </a:p>
          <a:p>
            <a:r>
              <a:rPr lang="en-US" sz="3000">
                <a:effectLst/>
              </a:rPr>
              <a:t>Whose voice is not considered?</a:t>
            </a:r>
          </a:p>
          <a:p>
            <a:pPr>
              <a:buFont typeface="Wingdings" pitchFamily="2" charset="2"/>
              <a:buNone/>
            </a:pPr>
            <a:endParaRPr lang="en-US" sz="3000">
              <a:effectLst/>
            </a:endParaRPr>
          </a:p>
          <a:p>
            <a:r>
              <a:rPr lang="en-US" sz="3000">
                <a:effectLst/>
              </a:rPr>
              <a:t>Whose voice is silenced?</a:t>
            </a:r>
          </a:p>
          <a:p>
            <a:endParaRPr lang="en-US" sz="3000">
              <a:effectLst/>
            </a:endParaRPr>
          </a:p>
          <a:p>
            <a:r>
              <a:rPr lang="en-US" sz="3000">
                <a:effectLst/>
              </a:rPr>
              <a:t>What does this mean for our work as educators?</a:t>
            </a:r>
          </a:p>
        </p:txBody>
      </p:sp>
    </p:spTree>
    <p:extLst>
      <p:ext uri="{BB962C8B-B14F-4D97-AF65-F5344CB8AC3E}">
        <p14:creationId xmlns:p14="http://schemas.microsoft.com/office/powerpoint/2010/main" val="1030284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endParaRPr lang="en-US" sz="1400">
              <a:ea typeface="ＭＳ Ｐゴシック" pitchFamily="34" charset="-128"/>
            </a:endParaRPr>
          </a:p>
        </p:txBody>
      </p:sp>
      <p:sp>
        <p:nvSpPr>
          <p:cNvPr id="53251"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65F53C3D-185B-4BA9-A854-A50FE0522679}" type="slidenum">
              <a:rPr lang="en-US" sz="1400">
                <a:ea typeface="ＭＳ Ｐゴシック" pitchFamily="34" charset="-128"/>
              </a:rPr>
              <a:pPr algn="r" eaLnBrk="1" hangingPunct="1"/>
              <a:t>28</a:t>
            </a:fld>
            <a:endParaRPr lang="en-US" sz="1400">
              <a:ea typeface="ＭＳ Ｐゴシック" pitchFamily="34" charset="-128"/>
            </a:endParaRPr>
          </a:p>
        </p:txBody>
      </p:sp>
      <p:sp>
        <p:nvSpPr>
          <p:cNvPr id="53252" name="Rectangle 4"/>
          <p:cNvSpPr>
            <a:spLocks noGrp="1" noChangeArrowheads="1"/>
          </p:cNvSpPr>
          <p:nvPr>
            <p:ph type="title" idx="4294967295"/>
          </p:nvPr>
        </p:nvSpPr>
        <p:spPr>
          <a:xfrm>
            <a:off x="1066800" y="304800"/>
            <a:ext cx="7848600" cy="2849563"/>
          </a:xfrm>
        </p:spPr>
        <p:txBody>
          <a:bodyPr/>
          <a:lstStyle/>
          <a:p>
            <a:r>
              <a:rPr lang="en-US" sz="3600" b="0">
                <a:effectLst/>
              </a:rPr>
              <a:t>Intercultural competence requires that every member of an educational community answer four questions for themselves . . . .</a:t>
            </a:r>
          </a:p>
        </p:txBody>
      </p:sp>
      <p:pic>
        <p:nvPicPr>
          <p:cNvPr id="53253" name="Picture 6" descr="j0234687"/>
          <p:cNvPicPr>
            <a:picLocks noGrp="1" noChangeAspect="1" noChangeArrowheads="1" noCrop="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276725" y="3706813"/>
            <a:ext cx="3914775" cy="2343150"/>
          </a:xfrm>
          <a:noFill/>
        </p:spPr>
      </p:pic>
    </p:spTree>
    <p:extLst>
      <p:ext uri="{BB962C8B-B14F-4D97-AF65-F5344CB8AC3E}">
        <p14:creationId xmlns:p14="http://schemas.microsoft.com/office/powerpoint/2010/main" val="2706081099"/>
      </p:ext>
    </p:extLst>
  </p:cSld>
  <p:clrMapOvr>
    <a:masterClrMapping/>
  </p:clrMapOvr>
  <p:transition>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endParaRPr lang="en-US" sz="1400">
              <a:ea typeface="ＭＳ Ｐゴシック" pitchFamily="34" charset="-128"/>
            </a:endParaRPr>
          </a:p>
        </p:txBody>
      </p:sp>
      <p:sp>
        <p:nvSpPr>
          <p:cNvPr id="54275"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EE5C3E41-3956-4A93-90F4-BABE4B0AA6D3}" type="slidenum">
              <a:rPr lang="en-US" sz="1400">
                <a:ea typeface="ＭＳ Ｐゴシック" pitchFamily="34" charset="-128"/>
              </a:rPr>
              <a:pPr algn="r" eaLnBrk="1" hangingPunct="1"/>
              <a:t>29</a:t>
            </a:fld>
            <a:endParaRPr lang="en-US" sz="1400">
              <a:ea typeface="ＭＳ Ｐゴシック" pitchFamily="34" charset="-128"/>
            </a:endParaRPr>
          </a:p>
        </p:txBody>
      </p:sp>
      <p:sp>
        <p:nvSpPr>
          <p:cNvPr id="54276" name="Rectangle 4"/>
          <p:cNvSpPr>
            <a:spLocks noGrp="1" noChangeArrowheads="1"/>
          </p:cNvSpPr>
          <p:nvPr>
            <p:ph type="ctrTitle" idx="4294967295"/>
          </p:nvPr>
        </p:nvSpPr>
        <p:spPr>
          <a:xfrm>
            <a:off x="1066800" y="609600"/>
            <a:ext cx="7391400" cy="1981200"/>
          </a:xfrm>
        </p:spPr>
        <p:txBody>
          <a:bodyPr/>
          <a:lstStyle/>
          <a:p>
            <a:r>
              <a:rPr lang="en-US" b="0">
                <a:effectLst/>
              </a:rPr>
              <a:t>What is culture?</a:t>
            </a:r>
            <a:br>
              <a:rPr lang="en-US" b="0">
                <a:effectLst/>
              </a:rPr>
            </a:br>
            <a:endParaRPr lang="en-US" b="0">
              <a:effectLst/>
            </a:endParaRPr>
          </a:p>
        </p:txBody>
      </p:sp>
      <p:pic>
        <p:nvPicPr>
          <p:cNvPr id="54277" name="Picture 7" descr="MPj039992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819400"/>
            <a:ext cx="48768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98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
            </a:r>
            <a:br>
              <a:rPr lang="en-US" sz="2400" b="1" dirty="0"/>
            </a:br>
            <a:r>
              <a:rPr lang="en-US" sz="2400" b="1" dirty="0"/>
              <a:t>This presentation was made possible by:</a:t>
            </a:r>
            <a:br>
              <a:rPr lang="en-US" sz="2400" b="1" dirty="0"/>
            </a:br>
            <a:r>
              <a:rPr lang="en-US" sz="2400" b="1" dirty="0"/>
              <a:t/>
            </a:r>
            <a:br>
              <a:rPr lang="en-US" sz="2400" b="1" dirty="0"/>
            </a:br>
            <a:r>
              <a:rPr lang="en-US" sz="2400" b="1" dirty="0" err="1"/>
              <a:t>Chicagoland</a:t>
            </a:r>
            <a:r>
              <a:rPr lang="en-US" sz="2400" b="1" dirty="0"/>
              <a:t> Partners For</a:t>
            </a:r>
            <a:r>
              <a:rPr lang="en-US" sz="4000" b="1" dirty="0"/>
              <a:t> </a:t>
            </a:r>
            <a:r>
              <a:rPr lang="en-US" sz="2400" b="1" dirty="0"/>
              <a:t>English Language Learners (CPELL) Loyola University Chicago project funded by the Office of English Language Acquisition, U.S. </a:t>
            </a:r>
            <a:br>
              <a:rPr lang="en-US" sz="2400" b="1" dirty="0"/>
            </a:br>
            <a:r>
              <a:rPr lang="en-US" sz="2400" b="1" dirty="0"/>
              <a:t>Department of Education School of Education · </a:t>
            </a:r>
            <a:br>
              <a:rPr lang="en-US" sz="2400" b="1" dirty="0"/>
            </a:br>
            <a:r>
              <a:rPr lang="en-US" sz="2400" b="1" dirty="0"/>
              <a:t/>
            </a:r>
            <a:br>
              <a:rPr lang="en-US" sz="2400" b="1" dirty="0"/>
            </a:br>
            <a:r>
              <a:rPr lang="en-US" sz="2400" b="1" dirty="0"/>
              <a:t>Loyola University Chicago · 820 N. Michigan</a:t>
            </a:r>
            <a:r>
              <a:rPr lang="en-US" sz="4000" dirty="0"/>
              <a:t> </a:t>
            </a:r>
            <a:r>
              <a:rPr lang="en-US" sz="2400" b="1" dirty="0"/>
              <a:t>Avenue, Chicago, Illinois 60611 Phone:312.915.6318 · E-mail: </a:t>
            </a:r>
            <a:r>
              <a:rPr lang="en-US" sz="2400" b="1" dirty="0">
                <a:hlinkClick r:id="rId3"/>
              </a:rPr>
              <a:t>cpell@luc.edu</a:t>
            </a:r>
            <a:r>
              <a:rPr lang="en-US" sz="2400" b="1" dirty="0"/>
              <a:t/>
            </a:r>
            <a:br>
              <a:rPr lang="en-US" sz="2400" b="1" dirty="0"/>
            </a:br>
            <a:r>
              <a:rPr lang="en-US" sz="2400" b="1" dirty="0"/>
              <a:t/>
            </a:r>
            <a:br>
              <a:rPr lang="en-US" sz="2400" b="1" dirty="0"/>
            </a:br>
            <a:r>
              <a:rPr lang="en-US" sz="2400" b="1" dirty="0"/>
              <a:t>The teachers at North Shore School District 112</a:t>
            </a:r>
            <a:br>
              <a:rPr lang="en-US" sz="2400" b="1" dirty="0"/>
            </a:br>
            <a:r>
              <a:rPr lang="en-US" sz="2400" b="1" dirty="0"/>
              <a:t>in Cohort </a:t>
            </a:r>
            <a:r>
              <a:rPr lang="en-US" sz="2400" b="1" dirty="0" smtClean="0"/>
              <a:t>1 &amp; 2:  </a:t>
            </a:r>
            <a:r>
              <a:rPr lang="en-US" sz="2400" b="1" dirty="0"/>
              <a:t/>
            </a:r>
            <a:br>
              <a:rPr lang="en-US" sz="2400" b="1" dirty="0"/>
            </a:br>
            <a:r>
              <a:rPr lang="en-US" sz="2400" b="1" dirty="0"/>
              <a:t>Melissa </a:t>
            </a:r>
            <a:r>
              <a:rPr lang="en-US" sz="2400" b="1" dirty="0" err="1"/>
              <a:t>Arof</a:t>
            </a:r>
            <a:r>
              <a:rPr lang="en-US" sz="2400" b="1" dirty="0"/>
              <a:t>, </a:t>
            </a:r>
            <a:r>
              <a:rPr lang="en-US" sz="2400" b="1" dirty="0" smtClean="0"/>
              <a:t>Patricia </a:t>
            </a:r>
            <a:r>
              <a:rPr lang="en-US" sz="2400" b="1" dirty="0" err="1" smtClean="0"/>
              <a:t>Castano</a:t>
            </a:r>
            <a:r>
              <a:rPr lang="en-US" sz="2400" b="1" dirty="0" smtClean="0"/>
              <a:t>, Stephanie </a:t>
            </a:r>
            <a:r>
              <a:rPr lang="en-US" sz="2400" b="1" dirty="0" err="1" smtClean="0"/>
              <a:t>Labellarte</a:t>
            </a:r>
            <a:r>
              <a:rPr lang="en-US" sz="2400" b="1" dirty="0" smtClean="0"/>
              <a:t>, Beverly </a:t>
            </a:r>
            <a:r>
              <a:rPr lang="en-US" sz="2400" b="1" dirty="0"/>
              <a:t>Ramirez</a:t>
            </a:r>
            <a:r>
              <a:rPr lang="en-US" sz="2400" b="1" dirty="0" smtClean="0"/>
              <a:t>, Alison Ryan </a:t>
            </a:r>
            <a:r>
              <a:rPr lang="en-US" sz="2400" b="1" dirty="0"/>
              <a:t>and Janet Van </a:t>
            </a:r>
            <a:r>
              <a:rPr lang="en-US" sz="2400" b="1" dirty="0" err="1" smtClean="0"/>
              <a:t>Arsdale</a:t>
            </a:r>
            <a:r>
              <a:rPr lang="en-US" sz="2400" b="1" dirty="0" smtClean="0"/>
              <a:t/>
            </a:r>
            <a:br>
              <a:rPr lang="en-US" sz="2400" b="1" dirty="0" smtClean="0"/>
            </a:br>
            <a:endParaRPr lang="en-US" sz="2400" b="1" dirty="0"/>
          </a:p>
        </p:txBody>
      </p:sp>
    </p:spTree>
    <p:extLst>
      <p:ext uri="{BB962C8B-B14F-4D97-AF65-F5344CB8AC3E}">
        <p14:creationId xmlns:p14="http://schemas.microsoft.com/office/powerpoint/2010/main" val="2837252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endParaRPr lang="en-US" sz="1400">
              <a:ea typeface="ＭＳ Ｐゴシック" pitchFamily="34" charset="-128"/>
            </a:endParaRPr>
          </a:p>
        </p:txBody>
      </p:sp>
      <p:sp>
        <p:nvSpPr>
          <p:cNvPr id="5632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55E21673-0632-4A7B-BF7B-13725972C7D8}" type="slidenum">
              <a:rPr lang="en-US" sz="1400">
                <a:ea typeface="ＭＳ Ｐゴシック" pitchFamily="34" charset="-128"/>
              </a:rPr>
              <a:pPr algn="r" eaLnBrk="1" hangingPunct="1"/>
              <a:t>30</a:t>
            </a:fld>
            <a:endParaRPr lang="en-US" sz="1400">
              <a:ea typeface="ＭＳ Ｐゴシック" pitchFamily="34" charset="-128"/>
            </a:endParaRPr>
          </a:p>
        </p:txBody>
      </p:sp>
      <p:sp>
        <p:nvSpPr>
          <p:cNvPr id="56324" name="Rectangle 6"/>
          <p:cNvSpPr>
            <a:spLocks noGrp="1" noChangeArrowheads="1"/>
          </p:cNvSpPr>
          <p:nvPr>
            <p:ph type="ctrTitle" idx="4294967295"/>
          </p:nvPr>
        </p:nvSpPr>
        <p:spPr>
          <a:xfrm>
            <a:off x="990600" y="1828800"/>
            <a:ext cx="4267200" cy="3810000"/>
          </a:xfrm>
        </p:spPr>
        <p:txBody>
          <a:bodyPr/>
          <a:lstStyle/>
          <a:p>
            <a:r>
              <a:rPr lang="en-US" sz="3200" b="0">
                <a:effectLst/>
              </a:rPr>
              <a:t>What modifications and insights need to be created as one seeks to bring culturally different individuals together?</a:t>
            </a:r>
            <a:r>
              <a:rPr lang="en-US" sz="3200"/>
              <a:t/>
            </a:r>
            <a:br>
              <a:rPr lang="en-US" sz="3200"/>
            </a:br>
            <a:endParaRPr lang="en-US" sz="3200"/>
          </a:p>
        </p:txBody>
      </p:sp>
      <p:pic>
        <p:nvPicPr>
          <p:cNvPr id="56325" name="Picture 9" descr="MPj040021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85800"/>
            <a:ext cx="335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847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eaLnBrk="1" hangingPunct="1"/>
            <a:endParaRPr lang="en-US" sz="1400">
              <a:ea typeface="ＭＳ Ｐゴシック" pitchFamily="34" charset="-128"/>
            </a:endParaRPr>
          </a:p>
        </p:txBody>
      </p:sp>
      <p:sp>
        <p:nvSpPr>
          <p:cNvPr id="57347"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1" hangingPunct="1"/>
            <a:fld id="{942A1B6F-4998-412A-8482-3CC3A36F450A}" type="slidenum">
              <a:rPr lang="en-US" sz="1400">
                <a:ea typeface="ＭＳ Ｐゴシック" pitchFamily="34" charset="-128"/>
              </a:rPr>
              <a:pPr algn="r" eaLnBrk="1" hangingPunct="1"/>
              <a:t>31</a:t>
            </a:fld>
            <a:endParaRPr lang="en-US" sz="1400">
              <a:ea typeface="ＭＳ Ｐゴシック" pitchFamily="34" charset="-128"/>
            </a:endParaRPr>
          </a:p>
        </p:txBody>
      </p:sp>
      <p:sp>
        <p:nvSpPr>
          <p:cNvPr id="57348" name="Rectangle 4"/>
          <p:cNvSpPr>
            <a:spLocks noGrp="1" noChangeArrowheads="1"/>
          </p:cNvSpPr>
          <p:nvPr>
            <p:ph type="ctrTitle" idx="4294967295"/>
          </p:nvPr>
        </p:nvSpPr>
        <p:spPr>
          <a:xfrm>
            <a:off x="990600" y="1981200"/>
            <a:ext cx="4419600" cy="3962400"/>
          </a:xfrm>
        </p:spPr>
        <p:txBody>
          <a:bodyPr/>
          <a:lstStyle/>
          <a:p>
            <a:r>
              <a:rPr lang="en-US" sz="2800" b="0">
                <a:effectLst/>
              </a:rPr>
              <a:t>What information (cultural guideposts) do I need to aid others in understanding the culture of school in a way that facilitates their acculturation and academic success?</a:t>
            </a:r>
            <a:br>
              <a:rPr lang="en-US" sz="2800" b="0">
                <a:effectLst/>
              </a:rPr>
            </a:br>
            <a:endParaRPr lang="en-US" sz="2800" b="0">
              <a:effectLst/>
            </a:endParaRPr>
          </a:p>
        </p:txBody>
      </p:sp>
      <p:pic>
        <p:nvPicPr>
          <p:cNvPr id="57349" name="Picture 6" descr="MPj039984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209800"/>
            <a:ext cx="35052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82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z="3600" b="0">
                <a:effectLst/>
              </a:rPr>
              <a:t>Who are our cultural ambassadors?</a:t>
            </a:r>
            <a:br>
              <a:rPr lang="en-US" sz="3600" b="0">
                <a:effectLst/>
              </a:rPr>
            </a:br>
            <a:r>
              <a:rPr lang="en-US" sz="3600" b="0">
                <a:effectLst/>
              </a:rPr>
              <a:t>Who can hear the silenced voice?</a:t>
            </a:r>
          </a:p>
        </p:txBody>
      </p:sp>
      <p:sp>
        <p:nvSpPr>
          <p:cNvPr id="33795" name="Rectangle 3"/>
          <p:cNvSpPr>
            <a:spLocks noGrp="1" noChangeArrowheads="1"/>
          </p:cNvSpPr>
          <p:nvPr>
            <p:ph type="body" idx="1"/>
          </p:nvPr>
        </p:nvSpPr>
        <p:spPr>
          <a:xfrm>
            <a:off x="1066800" y="2057400"/>
            <a:ext cx="7543800" cy="4114800"/>
          </a:xfrm>
        </p:spPr>
        <p:txBody>
          <a:bodyPr/>
          <a:lstStyle/>
          <a:p>
            <a:pPr>
              <a:lnSpc>
                <a:spcPct val="80000"/>
              </a:lnSpc>
            </a:pPr>
            <a:r>
              <a:rPr lang="en-US" sz="2400">
                <a:effectLst/>
              </a:rPr>
              <a:t>Administrators, teachers, teacher assistants</a:t>
            </a:r>
          </a:p>
          <a:p>
            <a:pPr>
              <a:lnSpc>
                <a:spcPct val="80000"/>
              </a:lnSpc>
            </a:pPr>
            <a:r>
              <a:rPr lang="en-US" sz="2400">
                <a:effectLst/>
              </a:rPr>
              <a:t>Bus Drivers (see Roger E. Axtell’s {1998} </a:t>
            </a:r>
            <a:r>
              <a:rPr lang="en-US" sz="2400" i="1">
                <a:effectLst/>
              </a:rPr>
              <a:t>Gestures:  The Do’s and Taboos of Body Language Around the World</a:t>
            </a:r>
            <a:r>
              <a:rPr lang="en-US" sz="2400">
                <a:effectLst/>
              </a:rPr>
              <a:t>.</a:t>
            </a:r>
          </a:p>
          <a:p>
            <a:pPr>
              <a:lnSpc>
                <a:spcPct val="80000"/>
              </a:lnSpc>
            </a:pPr>
            <a:r>
              <a:rPr lang="en-US" sz="2400">
                <a:effectLst/>
              </a:rPr>
              <a:t>Crossing Guards</a:t>
            </a:r>
          </a:p>
          <a:p>
            <a:pPr>
              <a:lnSpc>
                <a:spcPct val="80000"/>
              </a:lnSpc>
            </a:pPr>
            <a:r>
              <a:rPr lang="en-US" sz="2400">
                <a:effectLst/>
              </a:rPr>
              <a:t>Food Service Personnel</a:t>
            </a:r>
          </a:p>
          <a:p>
            <a:pPr>
              <a:lnSpc>
                <a:spcPct val="80000"/>
              </a:lnSpc>
            </a:pPr>
            <a:r>
              <a:rPr lang="en-US" sz="2400">
                <a:effectLst/>
              </a:rPr>
              <a:t>School Psychologists/Social Workers</a:t>
            </a:r>
          </a:p>
          <a:p>
            <a:pPr>
              <a:lnSpc>
                <a:spcPct val="80000"/>
              </a:lnSpc>
            </a:pPr>
            <a:r>
              <a:rPr lang="en-US" sz="2400">
                <a:effectLst/>
              </a:rPr>
              <a:t>P.E. Teachers</a:t>
            </a:r>
          </a:p>
          <a:p>
            <a:pPr>
              <a:lnSpc>
                <a:spcPct val="80000"/>
              </a:lnSpc>
            </a:pPr>
            <a:r>
              <a:rPr lang="en-US" sz="2400">
                <a:effectLst/>
              </a:rPr>
              <a:t>School Nurse</a:t>
            </a:r>
          </a:p>
          <a:p>
            <a:pPr>
              <a:lnSpc>
                <a:spcPct val="80000"/>
              </a:lnSpc>
            </a:pPr>
            <a:r>
              <a:rPr lang="en-US" sz="2400">
                <a:effectLst/>
              </a:rPr>
              <a:t>Technology Specialists </a:t>
            </a:r>
          </a:p>
        </p:txBody>
      </p:sp>
    </p:spTree>
    <p:extLst>
      <p:ext uri="{BB962C8B-B14F-4D97-AF65-F5344CB8AC3E}">
        <p14:creationId xmlns:p14="http://schemas.microsoft.com/office/powerpoint/2010/main" val="2815271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38200" y="685800"/>
            <a:ext cx="8686800" cy="1050925"/>
          </a:xfrm>
        </p:spPr>
        <p:txBody>
          <a:bodyPr/>
          <a:lstStyle/>
          <a:p>
            <a:r>
              <a:rPr lang="en-US" sz="3600" b="0">
                <a:effectLst/>
              </a:rPr>
              <a:t>Tools for increasing cultural competency</a:t>
            </a:r>
          </a:p>
        </p:txBody>
      </p:sp>
      <p:sp>
        <p:nvSpPr>
          <p:cNvPr id="44035" name="Rectangle 3"/>
          <p:cNvSpPr>
            <a:spLocks noGrp="1" noChangeArrowheads="1"/>
          </p:cNvSpPr>
          <p:nvPr>
            <p:ph type="body" idx="1"/>
          </p:nvPr>
        </p:nvSpPr>
        <p:spPr>
          <a:xfrm>
            <a:off x="1066800" y="2057400"/>
            <a:ext cx="7543800" cy="4114800"/>
          </a:xfrm>
        </p:spPr>
        <p:txBody>
          <a:bodyPr/>
          <a:lstStyle/>
          <a:p>
            <a:pPr>
              <a:lnSpc>
                <a:spcPct val="80000"/>
              </a:lnSpc>
            </a:pPr>
            <a:r>
              <a:rPr lang="en-US" sz="2800">
                <a:effectLst/>
              </a:rPr>
              <a:t>Be aware of your own biases</a:t>
            </a:r>
          </a:p>
          <a:p>
            <a:pPr>
              <a:lnSpc>
                <a:spcPct val="80000"/>
              </a:lnSpc>
            </a:pPr>
            <a:r>
              <a:rPr lang="en-US" sz="2800">
                <a:effectLst/>
              </a:rPr>
              <a:t>Actively listen</a:t>
            </a:r>
          </a:p>
          <a:p>
            <a:pPr>
              <a:lnSpc>
                <a:spcPct val="80000"/>
              </a:lnSpc>
            </a:pPr>
            <a:r>
              <a:rPr lang="en-US" sz="2800">
                <a:effectLst/>
              </a:rPr>
              <a:t>Read about other cultures</a:t>
            </a:r>
          </a:p>
          <a:p>
            <a:pPr>
              <a:lnSpc>
                <a:spcPct val="80000"/>
              </a:lnSpc>
            </a:pPr>
            <a:r>
              <a:rPr lang="en-US" sz="2800">
                <a:effectLst/>
              </a:rPr>
              <a:t>Spend time with people from other cultures</a:t>
            </a:r>
          </a:p>
          <a:p>
            <a:pPr>
              <a:lnSpc>
                <a:spcPct val="80000"/>
              </a:lnSpc>
            </a:pPr>
            <a:r>
              <a:rPr lang="en-US" sz="2800">
                <a:effectLst/>
              </a:rPr>
              <a:t>Immerse yourself in a culture – take the role of other</a:t>
            </a:r>
          </a:p>
          <a:p>
            <a:pPr>
              <a:lnSpc>
                <a:spcPct val="80000"/>
              </a:lnSpc>
            </a:pPr>
            <a:r>
              <a:rPr lang="en-US" sz="2800">
                <a:effectLst/>
              </a:rPr>
              <a:t>Culturegrams:  </a:t>
            </a:r>
            <a:r>
              <a:rPr lang="en-US" sz="2800">
                <a:effectLst/>
                <a:hlinkClick r:id="rId2"/>
              </a:rPr>
              <a:t>http://online.culturegrams.com</a:t>
            </a:r>
            <a:endParaRPr lang="en-US" sz="2800">
              <a:effectLst/>
            </a:endParaRPr>
          </a:p>
          <a:p>
            <a:pPr lvl="1">
              <a:lnSpc>
                <a:spcPct val="80000"/>
              </a:lnSpc>
            </a:pPr>
            <a:r>
              <a:rPr lang="en-US" sz="2400">
                <a:effectLst/>
              </a:rPr>
              <a:t>Login ID:  cpellremote</a:t>
            </a:r>
          </a:p>
          <a:p>
            <a:pPr lvl="1">
              <a:lnSpc>
                <a:spcPct val="80000"/>
              </a:lnSpc>
            </a:pPr>
            <a:r>
              <a:rPr lang="en-US" sz="2400">
                <a:effectLst/>
              </a:rPr>
              <a:t>Password: library</a:t>
            </a:r>
          </a:p>
        </p:txBody>
      </p:sp>
    </p:spTree>
    <p:extLst>
      <p:ext uri="{BB962C8B-B14F-4D97-AF65-F5344CB8AC3E}">
        <p14:creationId xmlns:p14="http://schemas.microsoft.com/office/powerpoint/2010/main" val="1720407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b="0">
                <a:effectLst/>
              </a:rPr>
              <a:t>Thank you and Feedback</a:t>
            </a:r>
          </a:p>
        </p:txBody>
      </p:sp>
      <p:sp>
        <p:nvSpPr>
          <p:cNvPr id="45059" name="Rectangle 3"/>
          <p:cNvSpPr>
            <a:spLocks noGrp="1" noChangeArrowheads="1"/>
          </p:cNvSpPr>
          <p:nvPr>
            <p:ph type="body" idx="1"/>
          </p:nvPr>
        </p:nvSpPr>
        <p:spPr/>
        <p:txBody>
          <a:bodyPr/>
          <a:lstStyle/>
          <a:p>
            <a:pPr>
              <a:lnSpc>
                <a:spcPct val="90000"/>
              </a:lnSpc>
            </a:pPr>
            <a:r>
              <a:rPr lang="en-US" sz="2400">
                <a:effectLst/>
              </a:rPr>
              <a:t>Please visit our website at:</a:t>
            </a:r>
          </a:p>
          <a:p>
            <a:pPr lvl="1">
              <a:lnSpc>
                <a:spcPct val="90000"/>
              </a:lnSpc>
            </a:pPr>
            <a:r>
              <a:rPr lang="en-US" sz="2000">
                <a:effectLst/>
                <a:hlinkClick r:id="rId2"/>
              </a:rPr>
              <a:t>www.luc.edu/cpell</a:t>
            </a:r>
            <a:endParaRPr lang="en-US" sz="2000">
              <a:effectLst/>
            </a:endParaRPr>
          </a:p>
          <a:p>
            <a:pPr lvl="2">
              <a:lnSpc>
                <a:spcPct val="90000"/>
              </a:lnSpc>
            </a:pPr>
            <a:r>
              <a:rPr lang="en-US" sz="1800">
                <a:effectLst/>
              </a:rPr>
              <a:t>You will find symposium power-points for administrators, teachers, and parents.</a:t>
            </a:r>
          </a:p>
          <a:p>
            <a:pPr lvl="2">
              <a:lnSpc>
                <a:spcPct val="90000"/>
              </a:lnSpc>
            </a:pPr>
            <a:r>
              <a:rPr lang="en-US" sz="1800">
                <a:effectLst/>
              </a:rPr>
              <a:t>You will find out more about our great CPELL scholars and graduates.</a:t>
            </a:r>
          </a:p>
          <a:p>
            <a:pPr lvl="2">
              <a:lnSpc>
                <a:spcPct val="90000"/>
              </a:lnSpc>
            </a:pPr>
            <a:r>
              <a:rPr lang="en-US" sz="1800">
                <a:effectLst/>
              </a:rPr>
              <a:t>You will find additional resources to help you serve your ELL students and families.</a:t>
            </a:r>
          </a:p>
          <a:p>
            <a:pPr>
              <a:lnSpc>
                <a:spcPct val="90000"/>
              </a:lnSpc>
            </a:pPr>
            <a:r>
              <a:rPr lang="en-US" sz="2400">
                <a:effectLst/>
              </a:rPr>
              <a:t>Feedback:</a:t>
            </a:r>
          </a:p>
          <a:p>
            <a:pPr lvl="1">
              <a:lnSpc>
                <a:spcPct val="90000"/>
              </a:lnSpc>
            </a:pPr>
            <a:r>
              <a:rPr lang="en-US" sz="2000">
                <a:effectLst/>
              </a:rPr>
              <a:t>2 CPDU forms – complete and turn in the form with the checkboxes; keep the other form for your records.</a:t>
            </a:r>
          </a:p>
          <a:p>
            <a:pPr lvl="1">
              <a:lnSpc>
                <a:spcPct val="90000"/>
              </a:lnSpc>
            </a:pPr>
            <a:r>
              <a:rPr lang="en-US" sz="2000">
                <a:effectLst/>
              </a:rPr>
              <a:t>1 CPELL feedback form – complete and turn in.  Please make sure you mark your position at the top of the form.</a:t>
            </a:r>
          </a:p>
        </p:txBody>
      </p:sp>
    </p:spTree>
    <p:extLst>
      <p:ext uri="{BB962C8B-B14F-4D97-AF65-F5344CB8AC3E}">
        <p14:creationId xmlns:p14="http://schemas.microsoft.com/office/powerpoint/2010/main" val="300426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638175"/>
            <a:ext cx="7696200" cy="1038225"/>
          </a:xfrm>
        </p:spPr>
        <p:txBody>
          <a:bodyPr/>
          <a:lstStyle/>
          <a:p>
            <a:pPr algn="ctr" eaLnBrk="1" hangingPunct="1"/>
            <a:r>
              <a:rPr lang="en-US" dirty="0" smtClean="0">
                <a:solidFill>
                  <a:schemeClr val="tx1"/>
                </a:solidFill>
              </a:rPr>
              <a:t>Today’s Goals</a:t>
            </a:r>
          </a:p>
        </p:txBody>
      </p:sp>
      <p:sp>
        <p:nvSpPr>
          <p:cNvPr id="6147" name="Rectangle 3"/>
          <p:cNvSpPr>
            <a:spLocks noGrp="1" noChangeArrowheads="1"/>
          </p:cNvSpPr>
          <p:nvPr>
            <p:ph type="body" idx="1"/>
          </p:nvPr>
        </p:nvSpPr>
        <p:spPr>
          <a:xfrm>
            <a:off x="457200" y="1600200"/>
            <a:ext cx="8229600" cy="4830763"/>
          </a:xfrm>
        </p:spPr>
        <p:txBody>
          <a:bodyPr>
            <a:normAutofit fontScale="92500"/>
          </a:bodyPr>
          <a:lstStyle/>
          <a:p>
            <a:pPr eaLnBrk="1" hangingPunct="1"/>
            <a:endParaRPr lang="en-US" dirty="0" smtClean="0"/>
          </a:p>
          <a:p>
            <a:pPr eaLnBrk="1" hangingPunct="1"/>
            <a:r>
              <a:rPr lang="en-US" sz="3000" dirty="0" smtClean="0"/>
              <a:t>Understand the Iceberg of Language</a:t>
            </a:r>
          </a:p>
          <a:p>
            <a:pPr eaLnBrk="1" hangingPunct="1"/>
            <a:r>
              <a:rPr lang="en-US" sz="3000" dirty="0" smtClean="0"/>
              <a:t>Understand the Nature of Learning a New Language</a:t>
            </a:r>
          </a:p>
          <a:p>
            <a:pPr eaLnBrk="1" hangingPunct="1"/>
            <a:r>
              <a:rPr lang="en-US" sz="3000" dirty="0" smtClean="0"/>
              <a:t>Based on research, clarify the outcomes that can and cannot be achieved using the various ELL models</a:t>
            </a:r>
          </a:p>
          <a:p>
            <a:pPr eaLnBrk="1" hangingPunct="1"/>
            <a:r>
              <a:rPr lang="en-US" sz="3000" dirty="0" smtClean="0"/>
              <a:t>Review best ELL teaching practices</a:t>
            </a:r>
          </a:p>
          <a:p>
            <a:pPr eaLnBrk="1" hangingPunct="1"/>
            <a:r>
              <a:rPr lang="en-US" sz="3000" dirty="0" smtClean="0"/>
              <a:t>Understand the Iceberg of Culture</a:t>
            </a:r>
          </a:p>
          <a:p>
            <a:pPr eaLnBrk="1" hangingPunct="1"/>
            <a:r>
              <a:rPr lang="en-US" sz="3000" dirty="0" smtClean="0"/>
              <a:t>Increase cultural competency and cultural sensitivity</a:t>
            </a:r>
          </a:p>
        </p:txBody>
      </p:sp>
    </p:spTree>
    <p:extLst>
      <p:ext uri="{BB962C8B-B14F-4D97-AF65-F5344CB8AC3E}">
        <p14:creationId xmlns:p14="http://schemas.microsoft.com/office/powerpoint/2010/main" val="212049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NSSD 112 Mission Statement</a:t>
            </a:r>
            <a:endParaRPr lang="en-US" dirty="0"/>
          </a:p>
        </p:txBody>
      </p:sp>
      <p:sp>
        <p:nvSpPr>
          <p:cNvPr id="3" name="Content Placeholder 2"/>
          <p:cNvSpPr>
            <a:spLocks noGrp="1"/>
          </p:cNvSpPr>
          <p:nvPr>
            <p:ph idx="1"/>
          </p:nvPr>
        </p:nvSpPr>
        <p:spPr/>
        <p:txBody>
          <a:bodyPr/>
          <a:lstStyle/>
          <a:p>
            <a:r>
              <a:rPr lang="en-US" dirty="0" smtClean="0"/>
              <a:t>The mission of North Shore School District 112, a community partnership committed to world-class education, is to nurture every child to become an inspired learner, a well-rounded individual and contributing member of a global community by striving for excellence within an environment that fosters innovation, respect, engagement and intellectual inquiry.</a:t>
            </a:r>
            <a:endParaRPr lang="en-US" dirty="0"/>
          </a:p>
        </p:txBody>
      </p:sp>
    </p:spTree>
    <p:extLst>
      <p:ext uri="{BB962C8B-B14F-4D97-AF65-F5344CB8AC3E}">
        <p14:creationId xmlns:p14="http://schemas.microsoft.com/office/powerpoint/2010/main" val="31919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2900" smtClean="0">
                <a:solidFill>
                  <a:schemeClr val="folHlink"/>
                </a:solidFill>
              </a:rPr>
              <a:t>Developing new understandings about language and culture</a:t>
            </a:r>
          </a:p>
        </p:txBody>
      </p:sp>
      <p:sp>
        <p:nvSpPr>
          <p:cNvPr id="7171" name="Rectangle 3"/>
          <p:cNvSpPr>
            <a:spLocks noGrp="1" noChangeArrowheads="1"/>
          </p:cNvSpPr>
          <p:nvPr>
            <p:ph type="body" idx="1"/>
          </p:nvPr>
        </p:nvSpPr>
        <p:spPr>
          <a:xfrm>
            <a:off x="762000" y="2133600"/>
            <a:ext cx="7696200" cy="3810000"/>
          </a:xfrm>
        </p:spPr>
        <p:txBody>
          <a:bodyPr/>
          <a:lstStyle/>
          <a:p>
            <a:pPr eaLnBrk="1" hangingPunct="1">
              <a:lnSpc>
                <a:spcPct val="90000"/>
              </a:lnSpc>
              <a:buFont typeface="Wingdings" pitchFamily="2" charset="2"/>
              <a:buNone/>
            </a:pPr>
            <a:r>
              <a:rPr lang="en-US" sz="2900" smtClean="0"/>
              <a:t>“Educating all children will require the will and commitment to understand and respond to cultural difference. To the extent that teachers know and understand how children’s past experiences have been organized and explained, they are better able to fashion new ones for them.”</a:t>
            </a:r>
          </a:p>
          <a:p>
            <a:pPr eaLnBrk="1" hangingPunct="1">
              <a:lnSpc>
                <a:spcPct val="90000"/>
              </a:lnSpc>
              <a:buFont typeface="Wingdings" pitchFamily="2" charset="2"/>
              <a:buNone/>
            </a:pPr>
            <a:r>
              <a:rPr lang="en-US" sz="2900" smtClean="0"/>
              <a:t>			(Bowman &amp; Stott, 1994)</a:t>
            </a:r>
          </a:p>
        </p:txBody>
      </p:sp>
    </p:spTree>
    <p:extLst>
      <p:ext uri="{BB962C8B-B14F-4D97-AF65-F5344CB8AC3E}">
        <p14:creationId xmlns:p14="http://schemas.microsoft.com/office/powerpoint/2010/main" val="1485337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381000" y="609600"/>
            <a:ext cx="8382000" cy="3684588"/>
          </a:xfrm>
        </p:spPr>
        <p:txBody>
          <a:bodyPr anchor="ctr" anchorCtr="1"/>
          <a:lstStyle/>
          <a:p>
            <a:pPr algn="ctr" eaLnBrk="1" hangingPunct="1">
              <a:defRPr/>
            </a:pPr>
            <a:r>
              <a:rPr lang="en-US" sz="2800" smtClean="0">
                <a:solidFill>
                  <a:schemeClr val="folHlink"/>
                </a:solidFill>
                <a:effectLst>
                  <a:outerShdw blurRad="38100" dist="38100" dir="2700000" algn="tl">
                    <a:srgbClr val="C0C0C0"/>
                  </a:outerShdw>
                </a:effectLst>
              </a:rPr>
              <a:t>The Iceberg of Language</a:t>
            </a:r>
            <a:br>
              <a:rPr lang="en-US" sz="2800" smtClean="0">
                <a:solidFill>
                  <a:schemeClr val="folHlink"/>
                </a:solidFill>
                <a:effectLst>
                  <a:outerShdw blurRad="38100" dist="38100" dir="2700000" algn="tl">
                    <a:srgbClr val="C0C0C0"/>
                  </a:outerShdw>
                </a:effectLst>
              </a:rPr>
            </a:br>
            <a:r>
              <a:rPr lang="en-US" sz="1900" smtClean="0">
                <a:effectLst>
                  <a:outerShdw blurRad="38100" dist="38100" dir="2700000" algn="tl">
                    <a:srgbClr val="C0C0C0"/>
                  </a:outerShdw>
                </a:effectLst>
              </a:rPr>
              <a:t/>
            </a:r>
            <a:br>
              <a:rPr lang="en-US" sz="1900" smtClean="0">
                <a:effectLst>
                  <a:outerShdw blurRad="38100" dist="38100" dir="2700000" algn="tl">
                    <a:srgbClr val="C0C0C0"/>
                  </a:outerShdw>
                </a:effectLst>
              </a:rPr>
            </a:br>
            <a:r>
              <a:rPr lang="en-US" sz="2400" smtClean="0">
                <a:effectLst>
                  <a:outerShdw blurRad="38100" dist="38100" dir="2700000" algn="tl">
                    <a:srgbClr val="C0C0C0"/>
                  </a:outerShdw>
                </a:effectLst>
                <a:latin typeface="Arial" charset="0"/>
              </a:rPr>
              <a:t/>
            </a:r>
            <a:br>
              <a:rPr lang="en-US" sz="2400" smtClean="0">
                <a:effectLst>
                  <a:outerShdw blurRad="38100" dist="38100" dir="2700000" algn="tl">
                    <a:srgbClr val="C0C0C0"/>
                  </a:outerShdw>
                </a:effectLst>
                <a:latin typeface="Arial" charset="0"/>
              </a:rPr>
            </a:br>
            <a:r>
              <a:rPr lang="en-US" sz="2400" smtClean="0">
                <a:solidFill>
                  <a:schemeClr val="tx1"/>
                </a:solidFill>
                <a:effectLst>
                  <a:outerShdw blurRad="38100" dist="38100" dir="2700000" algn="tl">
                    <a:srgbClr val="C0C0C0"/>
                  </a:outerShdw>
                </a:effectLst>
                <a:latin typeface="Arial" charset="0"/>
              </a:rPr>
              <a:t>BICS – Basic Interpersonal Communication Skills:  This is conversational language.  Language on the surface.</a:t>
            </a:r>
            <a:br>
              <a:rPr lang="en-US" sz="2400" smtClean="0">
                <a:solidFill>
                  <a:schemeClr val="tx1"/>
                </a:solidFill>
                <a:effectLst>
                  <a:outerShdw blurRad="38100" dist="38100" dir="2700000" algn="tl">
                    <a:srgbClr val="C0C0C0"/>
                  </a:outerShdw>
                </a:effectLst>
                <a:latin typeface="Arial" charset="0"/>
              </a:rPr>
            </a:br>
            <a:r>
              <a:rPr lang="en-US" sz="2400" smtClean="0">
                <a:solidFill>
                  <a:schemeClr val="tx1"/>
                </a:solidFill>
                <a:effectLst>
                  <a:outerShdw blurRad="38100" dist="38100" dir="2700000" algn="tl">
                    <a:srgbClr val="C0C0C0"/>
                  </a:outerShdw>
                </a:effectLst>
                <a:latin typeface="Arial" charset="0"/>
              </a:rPr>
              <a:t/>
            </a:r>
            <a:br>
              <a:rPr lang="en-US" sz="2400" smtClean="0">
                <a:solidFill>
                  <a:schemeClr val="tx1"/>
                </a:solidFill>
                <a:effectLst>
                  <a:outerShdw blurRad="38100" dist="38100" dir="2700000" algn="tl">
                    <a:srgbClr val="C0C0C0"/>
                  </a:outerShdw>
                </a:effectLst>
                <a:latin typeface="Arial" charset="0"/>
              </a:rPr>
            </a:br>
            <a:r>
              <a:rPr lang="en-US" sz="2400" smtClean="0">
                <a:solidFill>
                  <a:schemeClr val="tx1"/>
                </a:solidFill>
                <a:effectLst>
                  <a:outerShdw blurRad="38100" dist="38100" dir="2700000" algn="tl">
                    <a:srgbClr val="C0C0C0"/>
                  </a:outerShdw>
                </a:effectLst>
                <a:latin typeface="Arial" charset="0"/>
              </a:rPr>
              <a:t>CALPS – Cognitive Academic Language Proficiency Skills (academic language) Language of deep understanding.</a:t>
            </a:r>
            <a:br>
              <a:rPr lang="en-US" sz="2400" smtClean="0">
                <a:solidFill>
                  <a:schemeClr val="tx1"/>
                </a:solidFill>
                <a:effectLst>
                  <a:outerShdw blurRad="38100" dist="38100" dir="2700000" algn="tl">
                    <a:srgbClr val="C0C0C0"/>
                  </a:outerShdw>
                </a:effectLst>
                <a:latin typeface="Arial" charset="0"/>
              </a:rPr>
            </a:br>
            <a:endParaRPr lang="en-US" sz="2400" smtClean="0">
              <a:solidFill>
                <a:schemeClr val="tx1"/>
              </a:solidFill>
              <a:effectLst>
                <a:outerShdw blurRad="38100" dist="38100" dir="2700000" algn="tl">
                  <a:srgbClr val="C0C0C0"/>
                </a:outerShdw>
              </a:effectLst>
              <a:latin typeface="Arial" charset="0"/>
            </a:endParaRPr>
          </a:p>
        </p:txBody>
      </p:sp>
      <p:pic>
        <p:nvPicPr>
          <p:cNvPr id="8195" name="Picture 4" descr="icebrg2a"/>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3327400" y="4283075"/>
            <a:ext cx="2600325" cy="1627188"/>
          </a:xfrm>
        </p:spPr>
      </p:pic>
    </p:spTree>
    <p:extLst>
      <p:ext uri="{BB962C8B-B14F-4D97-AF65-F5344CB8AC3E}">
        <p14:creationId xmlns:p14="http://schemas.microsoft.com/office/powerpoint/2010/main" val="3362422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458200" cy="1295400"/>
          </a:xfrm>
        </p:spPr>
        <p:txBody>
          <a:bodyPr/>
          <a:lstStyle/>
          <a:p>
            <a:pPr algn="ctr" eaLnBrk="1" hangingPunct="1"/>
            <a:r>
              <a:rPr lang="en-US" sz="2400" smtClean="0">
                <a:solidFill>
                  <a:schemeClr val="folHlink"/>
                </a:solidFill>
              </a:rPr>
              <a:t>WIDA</a:t>
            </a:r>
            <a:br>
              <a:rPr lang="en-US" sz="2400" smtClean="0">
                <a:solidFill>
                  <a:schemeClr val="folHlink"/>
                </a:solidFill>
              </a:rPr>
            </a:br>
            <a:r>
              <a:rPr lang="en-US" sz="2400" smtClean="0">
                <a:solidFill>
                  <a:schemeClr val="folHlink"/>
                </a:solidFill>
              </a:rPr>
              <a:t>World-Class Instructional Design and Assessment</a:t>
            </a:r>
          </a:p>
        </p:txBody>
      </p:sp>
      <p:sp>
        <p:nvSpPr>
          <p:cNvPr id="9219" name="Rectangle 3"/>
          <p:cNvSpPr>
            <a:spLocks noGrp="1" noChangeArrowheads="1"/>
          </p:cNvSpPr>
          <p:nvPr>
            <p:ph type="body" idx="1"/>
          </p:nvPr>
        </p:nvSpPr>
        <p:spPr>
          <a:xfrm>
            <a:off x="762000" y="1905000"/>
            <a:ext cx="7696200" cy="4343400"/>
          </a:xfrm>
        </p:spPr>
        <p:txBody>
          <a:bodyPr/>
          <a:lstStyle/>
          <a:p>
            <a:pPr eaLnBrk="1" hangingPunct="1">
              <a:lnSpc>
                <a:spcPct val="80000"/>
              </a:lnSpc>
            </a:pPr>
            <a:r>
              <a:rPr lang="en-US" sz="2100" smtClean="0"/>
              <a:t>Levels of Language Proficiency (measure with ACCESS)</a:t>
            </a:r>
          </a:p>
          <a:p>
            <a:pPr lvl="1" eaLnBrk="1" hangingPunct="1">
              <a:lnSpc>
                <a:spcPct val="80000"/>
              </a:lnSpc>
            </a:pPr>
            <a:r>
              <a:rPr lang="en-US" sz="2000" smtClean="0"/>
              <a:t>Listening, Speaking, Reading, Writing</a:t>
            </a:r>
          </a:p>
          <a:p>
            <a:pPr lvl="2" eaLnBrk="1" hangingPunct="1">
              <a:lnSpc>
                <a:spcPct val="80000"/>
              </a:lnSpc>
            </a:pPr>
            <a:r>
              <a:rPr lang="en-US" sz="1900" smtClean="0"/>
              <a:t>Entering</a:t>
            </a:r>
          </a:p>
          <a:p>
            <a:pPr lvl="2" eaLnBrk="1" hangingPunct="1">
              <a:lnSpc>
                <a:spcPct val="80000"/>
              </a:lnSpc>
            </a:pPr>
            <a:r>
              <a:rPr lang="en-US" sz="1900" smtClean="0"/>
              <a:t>Beginning</a:t>
            </a:r>
          </a:p>
          <a:p>
            <a:pPr lvl="2" eaLnBrk="1" hangingPunct="1">
              <a:lnSpc>
                <a:spcPct val="80000"/>
              </a:lnSpc>
            </a:pPr>
            <a:r>
              <a:rPr lang="en-US" sz="1900" smtClean="0"/>
              <a:t>Developing</a:t>
            </a:r>
          </a:p>
          <a:p>
            <a:pPr lvl="2" eaLnBrk="1" hangingPunct="1">
              <a:lnSpc>
                <a:spcPct val="80000"/>
              </a:lnSpc>
            </a:pPr>
            <a:r>
              <a:rPr lang="en-US" sz="1900" smtClean="0"/>
              <a:t>Expanding</a:t>
            </a:r>
          </a:p>
          <a:p>
            <a:pPr lvl="2" eaLnBrk="1" hangingPunct="1">
              <a:lnSpc>
                <a:spcPct val="80000"/>
              </a:lnSpc>
            </a:pPr>
            <a:r>
              <a:rPr lang="en-US" sz="1900" smtClean="0"/>
              <a:t>Bridging</a:t>
            </a:r>
          </a:p>
          <a:p>
            <a:pPr lvl="2" eaLnBrk="1" hangingPunct="1">
              <a:lnSpc>
                <a:spcPct val="80000"/>
              </a:lnSpc>
            </a:pPr>
            <a:r>
              <a:rPr lang="en-US" sz="1900" smtClean="0"/>
              <a:t>Reaching</a:t>
            </a:r>
          </a:p>
          <a:p>
            <a:pPr lvl="2" eaLnBrk="1" hangingPunct="1">
              <a:lnSpc>
                <a:spcPct val="80000"/>
              </a:lnSpc>
              <a:buFontTx/>
              <a:buNone/>
            </a:pPr>
            <a:endParaRPr lang="en-US" sz="1800" smtClean="0"/>
          </a:p>
          <a:p>
            <a:pPr eaLnBrk="1" hangingPunct="1">
              <a:lnSpc>
                <a:spcPct val="80000"/>
              </a:lnSpc>
            </a:pPr>
            <a:r>
              <a:rPr lang="en-US" sz="2100" smtClean="0"/>
              <a:t>Remember, a student can “display” different levels of language proficiency within BICS and CALPS and within each of the language skill areas.</a:t>
            </a:r>
          </a:p>
          <a:p>
            <a:pPr eaLnBrk="1" hangingPunct="1">
              <a:lnSpc>
                <a:spcPct val="80000"/>
              </a:lnSpc>
              <a:buFont typeface="Wingdings" pitchFamily="2" charset="2"/>
              <a:buNone/>
            </a:pPr>
            <a:endParaRPr lang="en-US" sz="2100" smtClean="0"/>
          </a:p>
          <a:p>
            <a:pPr eaLnBrk="1" hangingPunct="1">
              <a:lnSpc>
                <a:spcPct val="80000"/>
              </a:lnSpc>
            </a:pPr>
            <a:r>
              <a:rPr lang="en-US" sz="2100" smtClean="0"/>
              <a:t>Let us experience what this “feels like” for the ELL student.</a:t>
            </a:r>
          </a:p>
        </p:txBody>
      </p:sp>
    </p:spTree>
    <p:extLst>
      <p:ext uri="{BB962C8B-B14F-4D97-AF65-F5344CB8AC3E}">
        <p14:creationId xmlns:p14="http://schemas.microsoft.com/office/powerpoint/2010/main" val="326028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b="1" smtClean="0">
                <a:solidFill>
                  <a:schemeClr val="folHlink"/>
                </a:solidFill>
              </a:rPr>
              <a:t>Bootstrapping</a:t>
            </a:r>
            <a:r>
              <a:rPr lang="en-US" b="1" smtClean="0">
                <a:solidFill>
                  <a:schemeClr val="folHlink"/>
                </a:solidFill>
                <a:latin typeface="Arial" charset="0"/>
              </a:rPr>
              <a:t/>
            </a:r>
            <a:br>
              <a:rPr lang="en-US" b="1" smtClean="0">
                <a:solidFill>
                  <a:schemeClr val="folHlink"/>
                </a:solidFill>
                <a:latin typeface="Arial" charset="0"/>
              </a:rPr>
            </a:br>
            <a:r>
              <a:rPr lang="en-US" sz="2400" smtClean="0">
                <a:solidFill>
                  <a:schemeClr val="tx1"/>
                </a:solidFill>
                <a:latin typeface="Arial" charset="0"/>
              </a:rPr>
              <a:t>(Cloud, Genesse, Hamayan, 2009)</a:t>
            </a:r>
          </a:p>
        </p:txBody>
      </p:sp>
      <p:sp>
        <p:nvSpPr>
          <p:cNvPr id="10243" name="Rectangle 3"/>
          <p:cNvSpPr>
            <a:spLocks noGrp="1" noChangeArrowheads="1"/>
          </p:cNvSpPr>
          <p:nvPr>
            <p:ph type="body" idx="1"/>
          </p:nvPr>
        </p:nvSpPr>
        <p:spPr>
          <a:xfrm>
            <a:off x="762000" y="2057400"/>
            <a:ext cx="7696200" cy="3886200"/>
          </a:xfrm>
        </p:spPr>
        <p:txBody>
          <a:bodyPr/>
          <a:lstStyle/>
          <a:p>
            <a:pPr eaLnBrk="1" hangingPunct="1">
              <a:lnSpc>
                <a:spcPct val="80000"/>
              </a:lnSpc>
            </a:pPr>
            <a:r>
              <a:rPr lang="en-US" sz="2400" smtClean="0"/>
              <a:t>ELL’s use their home language to help them learn English much the way a child uses the straps to pull on their boots – it is much easier than if a child just tries to tug away at the boots themselves. </a:t>
            </a:r>
          </a:p>
          <a:p>
            <a:pPr eaLnBrk="1" hangingPunct="1">
              <a:lnSpc>
                <a:spcPct val="80000"/>
              </a:lnSpc>
              <a:buFont typeface="Wingdings" pitchFamily="2" charset="2"/>
              <a:buNone/>
            </a:pPr>
            <a:endParaRPr lang="en-US" sz="2400" smtClean="0"/>
          </a:p>
          <a:p>
            <a:pPr eaLnBrk="1" hangingPunct="1">
              <a:lnSpc>
                <a:spcPct val="80000"/>
              </a:lnSpc>
            </a:pPr>
            <a:r>
              <a:rPr lang="en-US" sz="2400" smtClean="0"/>
              <a:t>Write down how you “bootstrap” as I read to you the following children’s classic piece of literature.</a:t>
            </a:r>
          </a:p>
          <a:p>
            <a:pPr eaLnBrk="1" hangingPunct="1">
              <a:lnSpc>
                <a:spcPct val="80000"/>
              </a:lnSpc>
              <a:buFont typeface="Wingdings" pitchFamily="2" charset="2"/>
              <a:buNone/>
            </a:pPr>
            <a:endParaRPr lang="en-US" sz="2400" smtClean="0"/>
          </a:p>
          <a:p>
            <a:pPr eaLnBrk="1" hangingPunct="1">
              <a:lnSpc>
                <a:spcPct val="80000"/>
              </a:lnSpc>
            </a:pPr>
            <a:r>
              <a:rPr lang="en-US" sz="2400" smtClean="0"/>
              <a:t>How could you make the language more comprehensible for your students?</a:t>
            </a:r>
          </a:p>
          <a:p>
            <a:pPr eaLnBrk="1" hangingPunct="1">
              <a:lnSpc>
                <a:spcPct val="80000"/>
              </a:lnSpc>
              <a:buFont typeface="Wingdings" pitchFamily="2" charset="2"/>
              <a:buNone/>
            </a:pPr>
            <a:endParaRPr lang="en-US" sz="2400" smtClean="0"/>
          </a:p>
        </p:txBody>
      </p:sp>
    </p:spTree>
    <p:extLst>
      <p:ext uri="{BB962C8B-B14F-4D97-AF65-F5344CB8AC3E}">
        <p14:creationId xmlns:p14="http://schemas.microsoft.com/office/powerpoint/2010/main" val="3470767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1678</Words>
  <Application>Microsoft Office PowerPoint</Application>
  <PresentationFormat>On-screen Show (4:3)</PresentationFormat>
  <Paragraphs>198</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   Chicagoland Partners for ELL Education ELL 101 for Administrators  NSSD 112 October 13, 2011 11:30 – 12:30  Facilitated by: Marla Susman Israel, Ed.D. Associate Professor Loyola University Chicago      </vt:lpstr>
      <vt:lpstr>Word Sort </vt:lpstr>
      <vt:lpstr>            This presentation was made possible by:  Chicagoland Partners For English Language Learners (CPELL) Loyola University Chicago project funded by the Office of English Language Acquisition, U.S.  Department of Education School of Education ·   Loyola University Chicago · 820 N. Michigan Avenue, Chicago, Illinois 60611 Phone:312.915.6318 · E-mail: cpell@luc.edu  The teachers at North Shore School District 112 in Cohort 1 &amp; 2:   Melissa Arof, Patricia Castano, Stephanie Labellarte, Beverly Ramirez, Alison Ryan and Janet Van Arsdale </vt:lpstr>
      <vt:lpstr>Today’s Goals</vt:lpstr>
      <vt:lpstr>NSSD 112 Mission Statement</vt:lpstr>
      <vt:lpstr>Developing new understandings about language and culture</vt:lpstr>
      <vt:lpstr>The Iceberg of Language   BICS – Basic Interpersonal Communication Skills:  This is conversational language.  Language on the surface.  CALPS – Cognitive Academic Language Proficiency Skills (academic language) Language of deep understanding. </vt:lpstr>
      <vt:lpstr>WIDA World-Class Instructional Design and Assessment</vt:lpstr>
      <vt:lpstr>Bootstrapping (Cloud, Genesse, Hamayan, 2009)</vt:lpstr>
      <vt:lpstr>Language Minority Education Programs</vt:lpstr>
      <vt:lpstr>Language Minority Education Programs</vt:lpstr>
      <vt:lpstr>Language Minority Programs</vt:lpstr>
      <vt:lpstr>PowerPoint Presentation</vt:lpstr>
      <vt:lpstr>Applying the models to NSSD 112</vt:lpstr>
      <vt:lpstr>Constructivist/Sheltered Instruction Theory and Theorists</vt:lpstr>
      <vt:lpstr>Best practices in ELL education</vt:lpstr>
      <vt:lpstr>Modify Teacher Talk</vt:lpstr>
      <vt:lpstr>Selecting Words to Teach (Cloud, Genesee, Hamayan, 2009) </vt:lpstr>
      <vt:lpstr>Sources for Observing and Evaluating Teaching and Learning</vt:lpstr>
      <vt:lpstr> Application For the student described in your scenario, answer the following questions: </vt:lpstr>
      <vt:lpstr>The Cultural Competency Game</vt:lpstr>
      <vt:lpstr>The Iceberg of Culture</vt:lpstr>
      <vt:lpstr>The Iceberg of Culture</vt:lpstr>
      <vt:lpstr> A common feature of culture is that it is a collective creation.</vt:lpstr>
      <vt:lpstr>Culture is transmitted across generations by such people as parents, teachers, respected elders and religious leaders.</vt:lpstr>
      <vt:lpstr>There exists clear childhood experiences that individuals  can identify that help to develop and teach particular values and practices.</vt:lpstr>
      <vt:lpstr>Ethic of Critique: An ethical lens to develop intercultural competence </vt:lpstr>
      <vt:lpstr>Intercultural competence requires that every member of an educational community answer four questions for themselves . . . .</vt:lpstr>
      <vt:lpstr>What is culture? </vt:lpstr>
      <vt:lpstr>What modifications and insights need to be created as one seeks to bring culturally different individuals together? </vt:lpstr>
      <vt:lpstr>What information (cultural guideposts) do I need to aid others in understanding the culture of school in a way that facilitates their acculturation and academic success? </vt:lpstr>
      <vt:lpstr>Who are our cultural ambassadors? Who can hear the silenced voice?</vt:lpstr>
      <vt:lpstr>Tools for increasing cultural competency</vt:lpstr>
      <vt:lpstr>Thank you and Feedback</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ELL 101 for Administrators</dc:title>
  <dc:creator>NT Standard User</dc:creator>
  <cp:lastModifiedBy>test</cp:lastModifiedBy>
  <cp:revision>7</cp:revision>
  <cp:lastPrinted>2011-10-19T19:14:45Z</cp:lastPrinted>
  <dcterms:created xsi:type="dcterms:W3CDTF">2011-10-12T17:05:59Z</dcterms:created>
  <dcterms:modified xsi:type="dcterms:W3CDTF">2011-10-19T19:15:05Z</dcterms:modified>
</cp:coreProperties>
</file>