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4"/>
  </p:sldMasterIdLst>
  <p:sldIdLst>
    <p:sldId id="256" r:id="rId5"/>
    <p:sldId id="278" r:id="rId6"/>
    <p:sldId id="257" r:id="rId7"/>
    <p:sldId id="258" r:id="rId8"/>
    <p:sldId id="274" r:id="rId9"/>
    <p:sldId id="275" r:id="rId10"/>
    <p:sldId id="25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2F241-C849-7749-9A82-7DAD4016056C}" v="2" dt="2020-07-29T16:38:15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21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71001-5321-4F01-A7D6-D219798B328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8E1A0A-1E24-4455-9353-1032FBD2E76F}">
      <dgm:prSet/>
      <dgm:spPr/>
      <dgm:t>
        <a:bodyPr/>
        <a:lstStyle/>
        <a:p>
          <a:r>
            <a:rPr lang="en-US"/>
            <a:t>Current model for STT expense coverage</a:t>
          </a:r>
        </a:p>
      </dgm:t>
    </dgm:pt>
    <dgm:pt modelId="{17E858B9-09E6-4B5F-99D6-679C1F92250B}" type="parTrans" cxnId="{56696481-AE9D-44F4-8BF8-903C218E4FF1}">
      <dgm:prSet/>
      <dgm:spPr/>
      <dgm:t>
        <a:bodyPr/>
        <a:lstStyle/>
        <a:p>
          <a:endParaRPr lang="en-US"/>
        </a:p>
      </dgm:t>
    </dgm:pt>
    <dgm:pt modelId="{B6FDBC14-6F89-4E67-AA58-0A9DE858D839}" type="sibTrans" cxnId="{56696481-AE9D-44F4-8BF8-903C218E4FF1}">
      <dgm:prSet/>
      <dgm:spPr/>
      <dgm:t>
        <a:bodyPr/>
        <a:lstStyle/>
        <a:p>
          <a:endParaRPr lang="en-US"/>
        </a:p>
      </dgm:t>
    </dgm:pt>
    <dgm:pt modelId="{2B1E3E94-FA18-474B-8C98-55B7046E1C19}">
      <dgm:prSet/>
      <dgm:spPr/>
      <dgm:t>
        <a:bodyPr/>
        <a:lstStyle/>
        <a:p>
          <a:r>
            <a:rPr lang="en-US"/>
            <a:t>Disparity across campus</a:t>
          </a:r>
        </a:p>
      </dgm:t>
    </dgm:pt>
    <dgm:pt modelId="{C48AFF27-04FB-4B16-B17C-8F8C89298FBB}" type="parTrans" cxnId="{EBFDE537-8BAB-4FE8-B048-45F7C3BA5634}">
      <dgm:prSet/>
      <dgm:spPr/>
      <dgm:t>
        <a:bodyPr/>
        <a:lstStyle/>
        <a:p>
          <a:endParaRPr lang="en-US"/>
        </a:p>
      </dgm:t>
    </dgm:pt>
    <dgm:pt modelId="{854F8243-54F8-421F-AC93-91DD1ABCA4C2}" type="sibTrans" cxnId="{EBFDE537-8BAB-4FE8-B048-45F7C3BA5634}">
      <dgm:prSet/>
      <dgm:spPr/>
      <dgm:t>
        <a:bodyPr/>
        <a:lstStyle/>
        <a:p>
          <a:endParaRPr lang="en-US"/>
        </a:p>
      </dgm:t>
    </dgm:pt>
    <dgm:pt modelId="{B3686951-44AF-4C69-AAFE-27177EA06762}">
      <dgm:prSet/>
      <dgm:spPr/>
      <dgm:t>
        <a:bodyPr/>
        <a:lstStyle/>
        <a:p>
          <a:r>
            <a:rPr lang="en-US"/>
            <a:t>Implications of funding model</a:t>
          </a:r>
        </a:p>
      </dgm:t>
    </dgm:pt>
    <dgm:pt modelId="{7EA13702-2E80-4D58-8F66-072CF7D364DF}" type="parTrans" cxnId="{17E2962E-DF40-4B8F-9AEB-5186A74711C3}">
      <dgm:prSet/>
      <dgm:spPr/>
      <dgm:t>
        <a:bodyPr/>
        <a:lstStyle/>
        <a:p>
          <a:endParaRPr lang="en-US"/>
        </a:p>
      </dgm:t>
    </dgm:pt>
    <dgm:pt modelId="{247E7ED4-A10C-4282-B1BA-D3085F6822B5}" type="sibTrans" cxnId="{17E2962E-DF40-4B8F-9AEB-5186A74711C3}">
      <dgm:prSet/>
      <dgm:spPr/>
      <dgm:t>
        <a:bodyPr/>
        <a:lstStyle/>
        <a:p>
          <a:endParaRPr lang="en-US"/>
        </a:p>
      </dgm:t>
    </dgm:pt>
    <dgm:pt modelId="{9A497B54-8BC8-4E18-B8F4-2F6F05338E06}">
      <dgm:prSet/>
      <dgm:spPr/>
      <dgm:t>
        <a:bodyPr/>
        <a:lstStyle/>
        <a:p>
          <a:r>
            <a:rPr lang="en-US"/>
            <a:t>Discussion, potential solutions</a:t>
          </a:r>
        </a:p>
      </dgm:t>
    </dgm:pt>
    <dgm:pt modelId="{75E87C98-414D-4350-B92B-02FC40A34229}" type="parTrans" cxnId="{66498BFB-32DA-402F-B8E5-F5331B0C0DFB}">
      <dgm:prSet/>
      <dgm:spPr/>
      <dgm:t>
        <a:bodyPr/>
        <a:lstStyle/>
        <a:p>
          <a:endParaRPr lang="en-US"/>
        </a:p>
      </dgm:t>
    </dgm:pt>
    <dgm:pt modelId="{343CDC88-F87B-456F-9BF1-53C34F096F14}" type="sibTrans" cxnId="{66498BFB-32DA-402F-B8E5-F5331B0C0DFB}">
      <dgm:prSet/>
      <dgm:spPr/>
      <dgm:t>
        <a:bodyPr/>
        <a:lstStyle/>
        <a:p>
          <a:endParaRPr lang="en-US"/>
        </a:p>
      </dgm:t>
    </dgm:pt>
    <dgm:pt modelId="{CE84A620-9E4D-1C4B-9985-021D5F21AE8A}" type="pres">
      <dgm:prSet presAssocID="{5BE71001-5321-4F01-A7D6-D219798B328C}" presName="vert0" presStyleCnt="0">
        <dgm:presLayoutVars>
          <dgm:dir/>
          <dgm:animOne val="branch"/>
          <dgm:animLvl val="lvl"/>
        </dgm:presLayoutVars>
      </dgm:prSet>
      <dgm:spPr/>
    </dgm:pt>
    <dgm:pt modelId="{BDC18B9D-A877-6B42-9B32-6E2D052F66F7}" type="pres">
      <dgm:prSet presAssocID="{ED8E1A0A-1E24-4455-9353-1032FBD2E76F}" presName="thickLine" presStyleLbl="alignNode1" presStyleIdx="0" presStyleCnt="4"/>
      <dgm:spPr/>
    </dgm:pt>
    <dgm:pt modelId="{3716FA73-86E4-6440-9BFB-E7C8FDD5B2E8}" type="pres">
      <dgm:prSet presAssocID="{ED8E1A0A-1E24-4455-9353-1032FBD2E76F}" presName="horz1" presStyleCnt="0"/>
      <dgm:spPr/>
    </dgm:pt>
    <dgm:pt modelId="{2EA4A6DC-348A-2649-9542-1AFD76BC8F5D}" type="pres">
      <dgm:prSet presAssocID="{ED8E1A0A-1E24-4455-9353-1032FBD2E76F}" presName="tx1" presStyleLbl="revTx" presStyleIdx="0" presStyleCnt="4"/>
      <dgm:spPr/>
    </dgm:pt>
    <dgm:pt modelId="{0DF7EE8F-1161-764A-A604-173F7FCF5078}" type="pres">
      <dgm:prSet presAssocID="{ED8E1A0A-1E24-4455-9353-1032FBD2E76F}" presName="vert1" presStyleCnt="0"/>
      <dgm:spPr/>
    </dgm:pt>
    <dgm:pt modelId="{507681FF-D747-0547-9500-631853080BEB}" type="pres">
      <dgm:prSet presAssocID="{2B1E3E94-FA18-474B-8C98-55B7046E1C19}" presName="thickLine" presStyleLbl="alignNode1" presStyleIdx="1" presStyleCnt="4"/>
      <dgm:spPr/>
    </dgm:pt>
    <dgm:pt modelId="{2B6C9770-B064-034C-8C4E-1807E161E9C6}" type="pres">
      <dgm:prSet presAssocID="{2B1E3E94-FA18-474B-8C98-55B7046E1C19}" presName="horz1" presStyleCnt="0"/>
      <dgm:spPr/>
    </dgm:pt>
    <dgm:pt modelId="{CAAE30E2-786A-CB44-A4BF-F33B7B6A1523}" type="pres">
      <dgm:prSet presAssocID="{2B1E3E94-FA18-474B-8C98-55B7046E1C19}" presName="tx1" presStyleLbl="revTx" presStyleIdx="1" presStyleCnt="4"/>
      <dgm:spPr/>
    </dgm:pt>
    <dgm:pt modelId="{8892AEA0-CAFF-F44D-890D-A066683CAD5A}" type="pres">
      <dgm:prSet presAssocID="{2B1E3E94-FA18-474B-8C98-55B7046E1C19}" presName="vert1" presStyleCnt="0"/>
      <dgm:spPr/>
    </dgm:pt>
    <dgm:pt modelId="{147C948B-CC95-314C-8307-C04F891337E9}" type="pres">
      <dgm:prSet presAssocID="{B3686951-44AF-4C69-AAFE-27177EA06762}" presName="thickLine" presStyleLbl="alignNode1" presStyleIdx="2" presStyleCnt="4"/>
      <dgm:spPr/>
    </dgm:pt>
    <dgm:pt modelId="{143EA5F4-3549-DA42-98B6-703F4EF678F2}" type="pres">
      <dgm:prSet presAssocID="{B3686951-44AF-4C69-AAFE-27177EA06762}" presName="horz1" presStyleCnt="0"/>
      <dgm:spPr/>
    </dgm:pt>
    <dgm:pt modelId="{5BB1AD79-CB36-7D46-996A-BB33879E9127}" type="pres">
      <dgm:prSet presAssocID="{B3686951-44AF-4C69-AAFE-27177EA06762}" presName="tx1" presStyleLbl="revTx" presStyleIdx="2" presStyleCnt="4"/>
      <dgm:spPr/>
    </dgm:pt>
    <dgm:pt modelId="{68667A94-ABE1-1F41-9A16-6423A3565AF2}" type="pres">
      <dgm:prSet presAssocID="{B3686951-44AF-4C69-AAFE-27177EA06762}" presName="vert1" presStyleCnt="0"/>
      <dgm:spPr/>
    </dgm:pt>
    <dgm:pt modelId="{1800D323-F084-4E4A-BE99-F2BD7DE5240D}" type="pres">
      <dgm:prSet presAssocID="{9A497B54-8BC8-4E18-B8F4-2F6F05338E06}" presName="thickLine" presStyleLbl="alignNode1" presStyleIdx="3" presStyleCnt="4"/>
      <dgm:spPr/>
    </dgm:pt>
    <dgm:pt modelId="{3021F770-9376-2745-8822-7B13D198E056}" type="pres">
      <dgm:prSet presAssocID="{9A497B54-8BC8-4E18-B8F4-2F6F05338E06}" presName="horz1" presStyleCnt="0"/>
      <dgm:spPr/>
    </dgm:pt>
    <dgm:pt modelId="{08A73EBE-E002-984D-AA27-DDB2F07F364A}" type="pres">
      <dgm:prSet presAssocID="{9A497B54-8BC8-4E18-B8F4-2F6F05338E06}" presName="tx1" presStyleLbl="revTx" presStyleIdx="3" presStyleCnt="4"/>
      <dgm:spPr/>
    </dgm:pt>
    <dgm:pt modelId="{9B9BB9FE-EA49-034D-A526-17DE328CF6A7}" type="pres">
      <dgm:prSet presAssocID="{9A497B54-8BC8-4E18-B8F4-2F6F05338E06}" presName="vert1" presStyleCnt="0"/>
      <dgm:spPr/>
    </dgm:pt>
  </dgm:ptLst>
  <dgm:cxnLst>
    <dgm:cxn modelId="{17E2962E-DF40-4B8F-9AEB-5186A74711C3}" srcId="{5BE71001-5321-4F01-A7D6-D219798B328C}" destId="{B3686951-44AF-4C69-AAFE-27177EA06762}" srcOrd="2" destOrd="0" parTransId="{7EA13702-2E80-4D58-8F66-072CF7D364DF}" sibTransId="{247E7ED4-A10C-4282-B1BA-D3085F6822B5}"/>
    <dgm:cxn modelId="{ED687534-23D9-B745-A8D6-7C794FE1AC45}" type="presOf" srcId="{9A497B54-8BC8-4E18-B8F4-2F6F05338E06}" destId="{08A73EBE-E002-984D-AA27-DDB2F07F364A}" srcOrd="0" destOrd="0" presId="urn:microsoft.com/office/officeart/2008/layout/LinedList"/>
    <dgm:cxn modelId="{EBFDE537-8BAB-4FE8-B048-45F7C3BA5634}" srcId="{5BE71001-5321-4F01-A7D6-D219798B328C}" destId="{2B1E3E94-FA18-474B-8C98-55B7046E1C19}" srcOrd="1" destOrd="0" parTransId="{C48AFF27-04FB-4B16-B17C-8F8C89298FBB}" sibTransId="{854F8243-54F8-421F-AC93-91DD1ABCA4C2}"/>
    <dgm:cxn modelId="{D7522C43-A5C8-8943-A5A6-516A3611F8D2}" type="presOf" srcId="{B3686951-44AF-4C69-AAFE-27177EA06762}" destId="{5BB1AD79-CB36-7D46-996A-BB33879E9127}" srcOrd="0" destOrd="0" presId="urn:microsoft.com/office/officeart/2008/layout/LinedList"/>
    <dgm:cxn modelId="{56696481-AE9D-44F4-8BF8-903C218E4FF1}" srcId="{5BE71001-5321-4F01-A7D6-D219798B328C}" destId="{ED8E1A0A-1E24-4455-9353-1032FBD2E76F}" srcOrd="0" destOrd="0" parTransId="{17E858B9-09E6-4B5F-99D6-679C1F92250B}" sibTransId="{B6FDBC14-6F89-4E67-AA58-0A9DE858D839}"/>
    <dgm:cxn modelId="{24C75485-45CA-FE42-879A-A295A7A8EB5D}" type="presOf" srcId="{5BE71001-5321-4F01-A7D6-D219798B328C}" destId="{CE84A620-9E4D-1C4B-9985-021D5F21AE8A}" srcOrd="0" destOrd="0" presId="urn:microsoft.com/office/officeart/2008/layout/LinedList"/>
    <dgm:cxn modelId="{1065AAD0-9FDD-F247-9E6D-52F0711C6768}" type="presOf" srcId="{2B1E3E94-FA18-474B-8C98-55B7046E1C19}" destId="{CAAE30E2-786A-CB44-A4BF-F33B7B6A1523}" srcOrd="0" destOrd="0" presId="urn:microsoft.com/office/officeart/2008/layout/LinedList"/>
    <dgm:cxn modelId="{9D27F1EE-C463-3F40-A7FC-4CE106905BA5}" type="presOf" srcId="{ED8E1A0A-1E24-4455-9353-1032FBD2E76F}" destId="{2EA4A6DC-348A-2649-9542-1AFD76BC8F5D}" srcOrd="0" destOrd="0" presId="urn:microsoft.com/office/officeart/2008/layout/LinedList"/>
    <dgm:cxn modelId="{66498BFB-32DA-402F-B8E5-F5331B0C0DFB}" srcId="{5BE71001-5321-4F01-A7D6-D219798B328C}" destId="{9A497B54-8BC8-4E18-B8F4-2F6F05338E06}" srcOrd="3" destOrd="0" parTransId="{75E87C98-414D-4350-B92B-02FC40A34229}" sibTransId="{343CDC88-F87B-456F-9BF1-53C34F096F14}"/>
    <dgm:cxn modelId="{CE90EC77-6598-9F42-908A-8F173D733D46}" type="presParOf" srcId="{CE84A620-9E4D-1C4B-9985-021D5F21AE8A}" destId="{BDC18B9D-A877-6B42-9B32-6E2D052F66F7}" srcOrd="0" destOrd="0" presId="urn:microsoft.com/office/officeart/2008/layout/LinedList"/>
    <dgm:cxn modelId="{436FC3D0-940C-1344-9D3F-8CEF170F07D5}" type="presParOf" srcId="{CE84A620-9E4D-1C4B-9985-021D5F21AE8A}" destId="{3716FA73-86E4-6440-9BFB-E7C8FDD5B2E8}" srcOrd="1" destOrd="0" presId="urn:microsoft.com/office/officeart/2008/layout/LinedList"/>
    <dgm:cxn modelId="{D7F02447-5253-E247-92AB-667F9700CC6B}" type="presParOf" srcId="{3716FA73-86E4-6440-9BFB-E7C8FDD5B2E8}" destId="{2EA4A6DC-348A-2649-9542-1AFD76BC8F5D}" srcOrd="0" destOrd="0" presId="urn:microsoft.com/office/officeart/2008/layout/LinedList"/>
    <dgm:cxn modelId="{374EA2F3-CB26-354B-B27A-0E39ED03FD26}" type="presParOf" srcId="{3716FA73-86E4-6440-9BFB-E7C8FDD5B2E8}" destId="{0DF7EE8F-1161-764A-A604-173F7FCF5078}" srcOrd="1" destOrd="0" presId="urn:microsoft.com/office/officeart/2008/layout/LinedList"/>
    <dgm:cxn modelId="{8B16105B-8F4B-A942-B79A-0F29536DC09C}" type="presParOf" srcId="{CE84A620-9E4D-1C4B-9985-021D5F21AE8A}" destId="{507681FF-D747-0547-9500-631853080BEB}" srcOrd="2" destOrd="0" presId="urn:microsoft.com/office/officeart/2008/layout/LinedList"/>
    <dgm:cxn modelId="{8A682238-D11C-6348-A281-E6688A60067B}" type="presParOf" srcId="{CE84A620-9E4D-1C4B-9985-021D5F21AE8A}" destId="{2B6C9770-B064-034C-8C4E-1807E161E9C6}" srcOrd="3" destOrd="0" presId="urn:microsoft.com/office/officeart/2008/layout/LinedList"/>
    <dgm:cxn modelId="{B882B700-B6A9-F140-810D-5A7DB196B0DC}" type="presParOf" srcId="{2B6C9770-B064-034C-8C4E-1807E161E9C6}" destId="{CAAE30E2-786A-CB44-A4BF-F33B7B6A1523}" srcOrd="0" destOrd="0" presId="urn:microsoft.com/office/officeart/2008/layout/LinedList"/>
    <dgm:cxn modelId="{6A7391BB-0CC3-8640-B41E-C52045840A34}" type="presParOf" srcId="{2B6C9770-B064-034C-8C4E-1807E161E9C6}" destId="{8892AEA0-CAFF-F44D-890D-A066683CAD5A}" srcOrd="1" destOrd="0" presId="urn:microsoft.com/office/officeart/2008/layout/LinedList"/>
    <dgm:cxn modelId="{D17B525B-45E9-994C-A8CA-657E6E124870}" type="presParOf" srcId="{CE84A620-9E4D-1C4B-9985-021D5F21AE8A}" destId="{147C948B-CC95-314C-8307-C04F891337E9}" srcOrd="4" destOrd="0" presId="urn:microsoft.com/office/officeart/2008/layout/LinedList"/>
    <dgm:cxn modelId="{1B9004A0-6EAA-5540-B47C-16AADC3AD94C}" type="presParOf" srcId="{CE84A620-9E4D-1C4B-9985-021D5F21AE8A}" destId="{143EA5F4-3549-DA42-98B6-703F4EF678F2}" srcOrd="5" destOrd="0" presId="urn:microsoft.com/office/officeart/2008/layout/LinedList"/>
    <dgm:cxn modelId="{749E36EC-6728-3B47-A6A1-C29232D9DCED}" type="presParOf" srcId="{143EA5F4-3549-DA42-98B6-703F4EF678F2}" destId="{5BB1AD79-CB36-7D46-996A-BB33879E9127}" srcOrd="0" destOrd="0" presId="urn:microsoft.com/office/officeart/2008/layout/LinedList"/>
    <dgm:cxn modelId="{F8773B53-9F83-CC44-BAA6-600E9E7584B1}" type="presParOf" srcId="{143EA5F4-3549-DA42-98B6-703F4EF678F2}" destId="{68667A94-ABE1-1F41-9A16-6423A3565AF2}" srcOrd="1" destOrd="0" presId="urn:microsoft.com/office/officeart/2008/layout/LinedList"/>
    <dgm:cxn modelId="{95B32FCB-9021-5E48-AC24-56DAE93A5969}" type="presParOf" srcId="{CE84A620-9E4D-1C4B-9985-021D5F21AE8A}" destId="{1800D323-F084-4E4A-BE99-F2BD7DE5240D}" srcOrd="6" destOrd="0" presId="urn:microsoft.com/office/officeart/2008/layout/LinedList"/>
    <dgm:cxn modelId="{E5A65BB7-65FE-3A42-B2AD-6F9AD58697AD}" type="presParOf" srcId="{CE84A620-9E4D-1C4B-9985-021D5F21AE8A}" destId="{3021F770-9376-2745-8822-7B13D198E056}" srcOrd="7" destOrd="0" presId="urn:microsoft.com/office/officeart/2008/layout/LinedList"/>
    <dgm:cxn modelId="{D91603C1-3406-EB47-8181-C71E566224D0}" type="presParOf" srcId="{3021F770-9376-2745-8822-7B13D198E056}" destId="{08A73EBE-E002-984D-AA27-DDB2F07F364A}" srcOrd="0" destOrd="0" presId="urn:microsoft.com/office/officeart/2008/layout/LinedList"/>
    <dgm:cxn modelId="{F7CF339F-8F66-4547-B08C-13079551A553}" type="presParOf" srcId="{3021F770-9376-2745-8822-7B13D198E056}" destId="{9B9BB9FE-EA49-034D-A526-17DE328CF6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C0C60-0379-478E-AA1B-45D23B49656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20F9D1-35EA-454E-BAD6-7BA1EE4226D5}">
      <dgm:prSet/>
      <dgm:spPr/>
      <dgm:t>
        <a:bodyPr/>
        <a:lstStyle/>
        <a:p>
          <a:r>
            <a:rPr lang="en-US"/>
            <a:t>Caseload for 1 FTE</a:t>
          </a:r>
        </a:p>
      </dgm:t>
    </dgm:pt>
    <dgm:pt modelId="{F1CF56AC-A281-4A92-9F90-41A565C81C27}" type="parTrans" cxnId="{1A8B6BD2-E25B-4C1E-86C1-5EA6E399DC2A}">
      <dgm:prSet/>
      <dgm:spPr/>
      <dgm:t>
        <a:bodyPr/>
        <a:lstStyle/>
        <a:p>
          <a:endParaRPr lang="en-US"/>
        </a:p>
      </dgm:t>
    </dgm:pt>
    <dgm:pt modelId="{2665ACBB-DE09-4C28-8A9D-EEF3F911BF84}" type="sibTrans" cxnId="{1A8B6BD2-E25B-4C1E-86C1-5EA6E399DC2A}">
      <dgm:prSet/>
      <dgm:spPr/>
      <dgm:t>
        <a:bodyPr/>
        <a:lstStyle/>
        <a:p>
          <a:endParaRPr lang="en-US"/>
        </a:p>
      </dgm:t>
    </dgm:pt>
    <dgm:pt modelId="{F8A7C96D-E2E2-4914-91E4-A4FDC9FD71FC}">
      <dgm:prSet/>
      <dgm:spPr/>
      <dgm:t>
        <a:bodyPr/>
        <a:lstStyle/>
        <a:p>
          <a:r>
            <a:rPr lang="en-US"/>
            <a:t>12, 13, 15, 16, 18</a:t>
          </a:r>
        </a:p>
      </dgm:t>
    </dgm:pt>
    <dgm:pt modelId="{BF9F2E24-E852-458D-B19A-7D4353895013}" type="parTrans" cxnId="{8EAED511-EA8A-4F8A-A0FE-81CC543CC288}">
      <dgm:prSet/>
      <dgm:spPr/>
      <dgm:t>
        <a:bodyPr/>
        <a:lstStyle/>
        <a:p>
          <a:endParaRPr lang="en-US"/>
        </a:p>
      </dgm:t>
    </dgm:pt>
    <dgm:pt modelId="{7F9FC034-05CF-446E-9035-F00BE174176D}" type="sibTrans" cxnId="{8EAED511-EA8A-4F8A-A0FE-81CC543CC288}">
      <dgm:prSet/>
      <dgm:spPr/>
      <dgm:t>
        <a:bodyPr/>
        <a:lstStyle/>
        <a:p>
          <a:endParaRPr lang="en-US"/>
        </a:p>
      </dgm:t>
    </dgm:pt>
    <dgm:pt modelId="{5B686F0E-264A-4576-92ED-CAA821884A8D}">
      <dgm:prSet/>
      <dgm:spPr/>
      <dgm:t>
        <a:bodyPr/>
        <a:lstStyle/>
        <a:p>
          <a:r>
            <a:rPr lang="en-US"/>
            <a:t>Base Monthly Rate for 1 FTE</a:t>
          </a:r>
        </a:p>
      </dgm:t>
    </dgm:pt>
    <dgm:pt modelId="{D96B4630-55CE-4EAA-A02C-7FA52C7BA471}" type="parTrans" cxnId="{58B57B10-483C-40C4-BDD8-0FADC3324A0F}">
      <dgm:prSet/>
      <dgm:spPr/>
      <dgm:t>
        <a:bodyPr/>
        <a:lstStyle/>
        <a:p>
          <a:endParaRPr lang="en-US"/>
        </a:p>
      </dgm:t>
    </dgm:pt>
    <dgm:pt modelId="{016C229C-ABB5-4596-AAAE-3D7E80C460AE}" type="sibTrans" cxnId="{58B57B10-483C-40C4-BDD8-0FADC3324A0F}">
      <dgm:prSet/>
      <dgm:spPr/>
      <dgm:t>
        <a:bodyPr/>
        <a:lstStyle/>
        <a:p>
          <a:endParaRPr lang="en-US"/>
        </a:p>
      </dgm:t>
    </dgm:pt>
    <dgm:pt modelId="{F62C173E-FAA4-4408-95E3-7F50E657A0A2}">
      <dgm:prSet/>
      <dgm:spPr/>
      <dgm:t>
        <a:bodyPr/>
        <a:lstStyle/>
        <a:p>
          <a:r>
            <a:rPr lang="en-US"/>
            <a:t>$697 - $4608/month ($3136.50 - $20,736/semester; $6273 - $41,472/year) </a:t>
          </a:r>
        </a:p>
      </dgm:t>
    </dgm:pt>
    <dgm:pt modelId="{D8E7EDB2-11A1-4D81-9CEA-9115BA44BFA0}" type="parTrans" cxnId="{9DDEA4A5-EC5C-4A3E-A757-A6486AB10FA5}">
      <dgm:prSet/>
      <dgm:spPr/>
      <dgm:t>
        <a:bodyPr/>
        <a:lstStyle/>
        <a:p>
          <a:endParaRPr lang="en-US"/>
        </a:p>
      </dgm:t>
    </dgm:pt>
    <dgm:pt modelId="{DAB28D29-DC02-4377-B026-D2CF3B0DF272}" type="sibTrans" cxnId="{9DDEA4A5-EC5C-4A3E-A757-A6486AB10FA5}">
      <dgm:prSet/>
      <dgm:spPr/>
      <dgm:t>
        <a:bodyPr/>
        <a:lstStyle/>
        <a:p>
          <a:endParaRPr lang="en-US"/>
        </a:p>
      </dgm:t>
    </dgm:pt>
    <dgm:pt modelId="{47447C8E-8815-4287-8414-B24E0407E48E}">
      <dgm:prSet/>
      <dgm:spPr/>
      <dgm:t>
        <a:bodyPr/>
        <a:lstStyle/>
        <a:p>
          <a:r>
            <a:rPr lang="en-US"/>
            <a:t>Per student expenditure</a:t>
          </a:r>
        </a:p>
      </dgm:t>
    </dgm:pt>
    <dgm:pt modelId="{8922757F-9516-4D1A-A7AF-FBDFCEE09C6C}" type="parTrans" cxnId="{DC1B609D-8A0C-499E-939C-8DD5E55A040D}">
      <dgm:prSet/>
      <dgm:spPr/>
      <dgm:t>
        <a:bodyPr/>
        <a:lstStyle/>
        <a:p>
          <a:endParaRPr lang="en-US"/>
        </a:p>
      </dgm:t>
    </dgm:pt>
    <dgm:pt modelId="{058288BD-2D83-4744-821A-90FCE0EC5963}" type="sibTrans" cxnId="{DC1B609D-8A0C-499E-939C-8DD5E55A040D}">
      <dgm:prSet/>
      <dgm:spPr/>
      <dgm:t>
        <a:bodyPr/>
        <a:lstStyle/>
        <a:p>
          <a:endParaRPr lang="en-US"/>
        </a:p>
      </dgm:t>
    </dgm:pt>
    <dgm:pt modelId="{8E8DCE40-E0CA-4D90-A941-D5731B8418A9}">
      <dgm:prSet/>
      <dgm:spPr/>
      <dgm:t>
        <a:bodyPr/>
        <a:lstStyle/>
        <a:p>
          <a:r>
            <a:rPr lang="en-US"/>
            <a:t>$97.56 - $313.85/student</a:t>
          </a:r>
        </a:p>
      </dgm:t>
    </dgm:pt>
    <dgm:pt modelId="{F26113B5-3C29-4FCA-A887-DC79B3A34400}" type="parTrans" cxnId="{E8FCD094-FB11-4C20-A221-610B73E7208A}">
      <dgm:prSet/>
      <dgm:spPr/>
      <dgm:t>
        <a:bodyPr/>
        <a:lstStyle/>
        <a:p>
          <a:endParaRPr lang="en-US"/>
        </a:p>
      </dgm:t>
    </dgm:pt>
    <dgm:pt modelId="{8B769CE2-E38A-4E1F-8E7D-EFE5BEB1CBED}" type="sibTrans" cxnId="{E8FCD094-FB11-4C20-A221-610B73E7208A}">
      <dgm:prSet/>
      <dgm:spPr/>
      <dgm:t>
        <a:bodyPr/>
        <a:lstStyle/>
        <a:p>
          <a:endParaRPr lang="en-US"/>
        </a:p>
      </dgm:t>
    </dgm:pt>
    <dgm:pt modelId="{9CA8A43F-6DC2-443C-B679-95751FA2AAD1}">
      <dgm:prSet/>
      <dgm:spPr/>
      <dgm:t>
        <a:bodyPr/>
        <a:lstStyle/>
        <a:p>
          <a:r>
            <a:rPr lang="en-US"/>
            <a:t>Cost of STT Supervision 2018-2019</a:t>
          </a:r>
        </a:p>
      </dgm:t>
    </dgm:pt>
    <dgm:pt modelId="{B4A93064-1896-47F1-9772-A4B9502439F7}" type="parTrans" cxnId="{FE586919-BF91-4762-9EF5-8732CC7C1730}">
      <dgm:prSet/>
      <dgm:spPr/>
      <dgm:t>
        <a:bodyPr/>
        <a:lstStyle/>
        <a:p>
          <a:endParaRPr lang="en-US"/>
        </a:p>
      </dgm:t>
    </dgm:pt>
    <dgm:pt modelId="{426AFBF1-2D45-4C7B-A3C6-F84FC76B64F1}" type="sibTrans" cxnId="{FE586919-BF91-4762-9EF5-8732CC7C1730}">
      <dgm:prSet/>
      <dgm:spPr/>
      <dgm:t>
        <a:bodyPr/>
        <a:lstStyle/>
        <a:p>
          <a:endParaRPr lang="en-US"/>
        </a:p>
      </dgm:t>
    </dgm:pt>
    <dgm:pt modelId="{2D61A3CD-0EB5-44F7-A1E1-5A9CF00E5F21}">
      <dgm:prSet/>
      <dgm:spPr/>
      <dgm:t>
        <a:bodyPr/>
        <a:lstStyle/>
        <a:p>
          <a:r>
            <a:rPr lang="en-US"/>
            <a:t>~ Total cost = $1,346,989.36</a:t>
          </a:r>
        </a:p>
      </dgm:t>
    </dgm:pt>
    <dgm:pt modelId="{5D878CBB-880B-43B4-A0A0-16FA4222B68E}" type="parTrans" cxnId="{00822326-FB23-4158-91E9-26E0852B3107}">
      <dgm:prSet/>
      <dgm:spPr/>
      <dgm:t>
        <a:bodyPr/>
        <a:lstStyle/>
        <a:p>
          <a:endParaRPr lang="en-US"/>
        </a:p>
      </dgm:t>
    </dgm:pt>
    <dgm:pt modelId="{D7EE5CC5-1D90-475D-B002-FB36841F965C}" type="sibTrans" cxnId="{00822326-FB23-4158-91E9-26E0852B3107}">
      <dgm:prSet/>
      <dgm:spPr/>
      <dgm:t>
        <a:bodyPr/>
        <a:lstStyle/>
        <a:p>
          <a:endParaRPr lang="en-US"/>
        </a:p>
      </dgm:t>
    </dgm:pt>
    <dgm:pt modelId="{12CE9FD8-47C6-42C3-AE58-6BC42307526A}">
      <dgm:prSet/>
      <dgm:spPr/>
      <dgm:t>
        <a:bodyPr/>
        <a:lstStyle/>
        <a:p>
          <a:r>
            <a:rPr lang="en-US"/>
            <a:t>Cost per STT = $1,793.59</a:t>
          </a:r>
        </a:p>
      </dgm:t>
    </dgm:pt>
    <dgm:pt modelId="{5CAF023F-592B-4587-AAFB-2A539E57EA88}" type="parTrans" cxnId="{3C194A1D-FC14-4406-9213-96DA777E6028}">
      <dgm:prSet/>
      <dgm:spPr/>
      <dgm:t>
        <a:bodyPr/>
        <a:lstStyle/>
        <a:p>
          <a:endParaRPr lang="en-US"/>
        </a:p>
      </dgm:t>
    </dgm:pt>
    <dgm:pt modelId="{8C9A8A30-60AB-414D-B9C8-A8B35CECE651}" type="sibTrans" cxnId="{3C194A1D-FC14-4406-9213-96DA777E6028}">
      <dgm:prSet/>
      <dgm:spPr/>
      <dgm:t>
        <a:bodyPr/>
        <a:lstStyle/>
        <a:p>
          <a:endParaRPr lang="en-US"/>
        </a:p>
      </dgm:t>
    </dgm:pt>
    <dgm:pt modelId="{A1949407-341A-1147-A1E1-9114CDAAB5E7}" type="pres">
      <dgm:prSet presAssocID="{53CC0C60-0379-478E-AA1B-45D23B496569}" presName="Name0" presStyleCnt="0">
        <dgm:presLayoutVars>
          <dgm:dir/>
          <dgm:animLvl val="lvl"/>
          <dgm:resizeHandles val="exact"/>
        </dgm:presLayoutVars>
      </dgm:prSet>
      <dgm:spPr/>
    </dgm:pt>
    <dgm:pt modelId="{2C2764B9-4C43-3E4F-8259-748D8B56FA73}" type="pres">
      <dgm:prSet presAssocID="{E720F9D1-35EA-454E-BAD6-7BA1EE4226D5}" presName="linNode" presStyleCnt="0"/>
      <dgm:spPr/>
    </dgm:pt>
    <dgm:pt modelId="{3E195B48-0AFF-AC42-A780-4189D8269712}" type="pres">
      <dgm:prSet presAssocID="{E720F9D1-35EA-454E-BAD6-7BA1EE4226D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341BB7F-C193-A548-B12D-4E26FFD64153}" type="pres">
      <dgm:prSet presAssocID="{E720F9D1-35EA-454E-BAD6-7BA1EE4226D5}" presName="descendantText" presStyleLbl="alignAccFollowNode1" presStyleIdx="0" presStyleCnt="4">
        <dgm:presLayoutVars>
          <dgm:bulletEnabled val="1"/>
        </dgm:presLayoutVars>
      </dgm:prSet>
      <dgm:spPr/>
    </dgm:pt>
    <dgm:pt modelId="{EFE05009-11E3-5447-8D8B-4BC806BC7E0D}" type="pres">
      <dgm:prSet presAssocID="{2665ACBB-DE09-4C28-8A9D-EEF3F911BF84}" presName="sp" presStyleCnt="0"/>
      <dgm:spPr/>
    </dgm:pt>
    <dgm:pt modelId="{9DDF9624-430C-D94D-A906-6DB21741A92B}" type="pres">
      <dgm:prSet presAssocID="{5B686F0E-264A-4576-92ED-CAA821884A8D}" presName="linNode" presStyleCnt="0"/>
      <dgm:spPr/>
    </dgm:pt>
    <dgm:pt modelId="{D23F2D2F-5C7C-3A43-8978-0B915402E071}" type="pres">
      <dgm:prSet presAssocID="{5B686F0E-264A-4576-92ED-CAA821884A8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E47C0B4-7452-674E-9F7A-66910CCE22C6}" type="pres">
      <dgm:prSet presAssocID="{5B686F0E-264A-4576-92ED-CAA821884A8D}" presName="descendantText" presStyleLbl="alignAccFollowNode1" presStyleIdx="1" presStyleCnt="4">
        <dgm:presLayoutVars>
          <dgm:bulletEnabled val="1"/>
        </dgm:presLayoutVars>
      </dgm:prSet>
      <dgm:spPr/>
    </dgm:pt>
    <dgm:pt modelId="{10996D76-2622-AE45-9156-790A06BE73F6}" type="pres">
      <dgm:prSet presAssocID="{016C229C-ABB5-4596-AAAE-3D7E80C460AE}" presName="sp" presStyleCnt="0"/>
      <dgm:spPr/>
    </dgm:pt>
    <dgm:pt modelId="{6893EA5B-E7EE-F44A-A269-C54F394B5804}" type="pres">
      <dgm:prSet presAssocID="{47447C8E-8815-4287-8414-B24E0407E48E}" presName="linNode" presStyleCnt="0"/>
      <dgm:spPr/>
    </dgm:pt>
    <dgm:pt modelId="{6D9E1FE1-DEB9-C84B-9D43-199B3C284DF1}" type="pres">
      <dgm:prSet presAssocID="{47447C8E-8815-4287-8414-B24E0407E48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76AB3E4-EB8D-1147-BFA7-C2D26BCEDF9C}" type="pres">
      <dgm:prSet presAssocID="{47447C8E-8815-4287-8414-B24E0407E48E}" presName="descendantText" presStyleLbl="alignAccFollowNode1" presStyleIdx="2" presStyleCnt="4">
        <dgm:presLayoutVars>
          <dgm:bulletEnabled val="1"/>
        </dgm:presLayoutVars>
      </dgm:prSet>
      <dgm:spPr/>
    </dgm:pt>
    <dgm:pt modelId="{38FA9555-83F9-784F-96A5-064E69EEADD4}" type="pres">
      <dgm:prSet presAssocID="{058288BD-2D83-4744-821A-90FCE0EC5963}" presName="sp" presStyleCnt="0"/>
      <dgm:spPr/>
    </dgm:pt>
    <dgm:pt modelId="{A62C8151-0361-9040-A2F6-ECA71FC9172E}" type="pres">
      <dgm:prSet presAssocID="{9CA8A43F-6DC2-443C-B679-95751FA2AAD1}" presName="linNode" presStyleCnt="0"/>
      <dgm:spPr/>
    </dgm:pt>
    <dgm:pt modelId="{7CA631D2-A39E-714C-B402-10EDEE2DD5FC}" type="pres">
      <dgm:prSet presAssocID="{9CA8A43F-6DC2-443C-B679-95751FA2AAD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E2C930D-BBEB-F240-BE4B-251182024412}" type="pres">
      <dgm:prSet presAssocID="{9CA8A43F-6DC2-443C-B679-95751FA2AAD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BB64905-622A-CA4C-8418-92670C8EC898}" type="presOf" srcId="{5B686F0E-264A-4576-92ED-CAA821884A8D}" destId="{D23F2D2F-5C7C-3A43-8978-0B915402E071}" srcOrd="0" destOrd="0" presId="urn:microsoft.com/office/officeart/2005/8/layout/vList5"/>
    <dgm:cxn modelId="{C4FBB00E-2061-8649-98A1-A042E63A1055}" type="presOf" srcId="{F62C173E-FAA4-4408-95E3-7F50E657A0A2}" destId="{EE47C0B4-7452-674E-9F7A-66910CCE22C6}" srcOrd="0" destOrd="0" presId="urn:microsoft.com/office/officeart/2005/8/layout/vList5"/>
    <dgm:cxn modelId="{58B57B10-483C-40C4-BDD8-0FADC3324A0F}" srcId="{53CC0C60-0379-478E-AA1B-45D23B496569}" destId="{5B686F0E-264A-4576-92ED-CAA821884A8D}" srcOrd="1" destOrd="0" parTransId="{D96B4630-55CE-4EAA-A02C-7FA52C7BA471}" sibTransId="{016C229C-ABB5-4596-AAAE-3D7E80C460AE}"/>
    <dgm:cxn modelId="{8EAED511-EA8A-4F8A-A0FE-81CC543CC288}" srcId="{E720F9D1-35EA-454E-BAD6-7BA1EE4226D5}" destId="{F8A7C96D-E2E2-4914-91E4-A4FDC9FD71FC}" srcOrd="0" destOrd="0" parTransId="{BF9F2E24-E852-458D-B19A-7D4353895013}" sibTransId="{7F9FC034-05CF-446E-9035-F00BE174176D}"/>
    <dgm:cxn modelId="{FE586919-BF91-4762-9EF5-8732CC7C1730}" srcId="{53CC0C60-0379-478E-AA1B-45D23B496569}" destId="{9CA8A43F-6DC2-443C-B679-95751FA2AAD1}" srcOrd="3" destOrd="0" parTransId="{B4A93064-1896-47F1-9772-A4B9502439F7}" sibTransId="{426AFBF1-2D45-4C7B-A3C6-F84FC76B64F1}"/>
    <dgm:cxn modelId="{3C194A1D-FC14-4406-9213-96DA777E6028}" srcId="{9CA8A43F-6DC2-443C-B679-95751FA2AAD1}" destId="{12CE9FD8-47C6-42C3-AE58-6BC42307526A}" srcOrd="1" destOrd="0" parTransId="{5CAF023F-592B-4587-AAFB-2A539E57EA88}" sibTransId="{8C9A8A30-60AB-414D-B9C8-A8B35CECE651}"/>
    <dgm:cxn modelId="{00822326-FB23-4158-91E9-26E0852B3107}" srcId="{9CA8A43F-6DC2-443C-B679-95751FA2AAD1}" destId="{2D61A3CD-0EB5-44F7-A1E1-5A9CF00E5F21}" srcOrd="0" destOrd="0" parTransId="{5D878CBB-880B-43B4-A0A0-16FA4222B68E}" sibTransId="{D7EE5CC5-1D90-475D-B002-FB36841F965C}"/>
    <dgm:cxn modelId="{81E47026-9C19-5546-9CAE-E82471BD37E3}" type="presOf" srcId="{12CE9FD8-47C6-42C3-AE58-6BC42307526A}" destId="{EE2C930D-BBEB-F240-BE4B-251182024412}" srcOrd="0" destOrd="1" presId="urn:microsoft.com/office/officeart/2005/8/layout/vList5"/>
    <dgm:cxn modelId="{6672866C-C992-A243-A5C1-81FD2F30577E}" type="presOf" srcId="{47447C8E-8815-4287-8414-B24E0407E48E}" destId="{6D9E1FE1-DEB9-C84B-9D43-199B3C284DF1}" srcOrd="0" destOrd="0" presId="urn:microsoft.com/office/officeart/2005/8/layout/vList5"/>
    <dgm:cxn modelId="{BD44726F-3FBC-5246-A09F-DEC14F4074F7}" type="presOf" srcId="{2D61A3CD-0EB5-44F7-A1E1-5A9CF00E5F21}" destId="{EE2C930D-BBEB-F240-BE4B-251182024412}" srcOrd="0" destOrd="0" presId="urn:microsoft.com/office/officeart/2005/8/layout/vList5"/>
    <dgm:cxn modelId="{58B05853-FEAD-AF47-BA5B-CDD0C89045D1}" type="presOf" srcId="{53CC0C60-0379-478E-AA1B-45D23B496569}" destId="{A1949407-341A-1147-A1E1-9114CDAAB5E7}" srcOrd="0" destOrd="0" presId="urn:microsoft.com/office/officeart/2005/8/layout/vList5"/>
    <dgm:cxn modelId="{7DBD3074-B6BE-524F-A123-42E319231999}" type="presOf" srcId="{E720F9D1-35EA-454E-BAD6-7BA1EE4226D5}" destId="{3E195B48-0AFF-AC42-A780-4189D8269712}" srcOrd="0" destOrd="0" presId="urn:microsoft.com/office/officeart/2005/8/layout/vList5"/>
    <dgm:cxn modelId="{E8FCD094-FB11-4C20-A221-610B73E7208A}" srcId="{47447C8E-8815-4287-8414-B24E0407E48E}" destId="{8E8DCE40-E0CA-4D90-A941-D5731B8418A9}" srcOrd="0" destOrd="0" parTransId="{F26113B5-3C29-4FCA-A887-DC79B3A34400}" sibTransId="{8B769CE2-E38A-4E1F-8E7D-EFE5BEB1CBED}"/>
    <dgm:cxn modelId="{DC1B609D-8A0C-499E-939C-8DD5E55A040D}" srcId="{53CC0C60-0379-478E-AA1B-45D23B496569}" destId="{47447C8E-8815-4287-8414-B24E0407E48E}" srcOrd="2" destOrd="0" parTransId="{8922757F-9516-4D1A-A7AF-FBDFCEE09C6C}" sibTransId="{058288BD-2D83-4744-821A-90FCE0EC5963}"/>
    <dgm:cxn modelId="{9DDEA4A5-EC5C-4A3E-A757-A6486AB10FA5}" srcId="{5B686F0E-264A-4576-92ED-CAA821884A8D}" destId="{F62C173E-FAA4-4408-95E3-7F50E657A0A2}" srcOrd="0" destOrd="0" parTransId="{D8E7EDB2-11A1-4D81-9CEA-9115BA44BFA0}" sibTransId="{DAB28D29-DC02-4377-B026-D2CF3B0DF272}"/>
    <dgm:cxn modelId="{2AF5C0AB-BA33-624B-B386-4FC1A204008E}" type="presOf" srcId="{8E8DCE40-E0CA-4D90-A941-D5731B8418A9}" destId="{476AB3E4-EB8D-1147-BFA7-C2D26BCEDF9C}" srcOrd="0" destOrd="0" presId="urn:microsoft.com/office/officeart/2005/8/layout/vList5"/>
    <dgm:cxn modelId="{14131BC1-8625-DE40-90C7-839BAB797246}" type="presOf" srcId="{F8A7C96D-E2E2-4914-91E4-A4FDC9FD71FC}" destId="{9341BB7F-C193-A548-B12D-4E26FFD64153}" srcOrd="0" destOrd="0" presId="urn:microsoft.com/office/officeart/2005/8/layout/vList5"/>
    <dgm:cxn modelId="{1A8B6BD2-E25B-4C1E-86C1-5EA6E399DC2A}" srcId="{53CC0C60-0379-478E-AA1B-45D23B496569}" destId="{E720F9D1-35EA-454E-BAD6-7BA1EE4226D5}" srcOrd="0" destOrd="0" parTransId="{F1CF56AC-A281-4A92-9F90-41A565C81C27}" sibTransId="{2665ACBB-DE09-4C28-8A9D-EEF3F911BF84}"/>
    <dgm:cxn modelId="{601F53D5-C050-D94E-B3DA-2A6F3AEE3526}" type="presOf" srcId="{9CA8A43F-6DC2-443C-B679-95751FA2AAD1}" destId="{7CA631D2-A39E-714C-B402-10EDEE2DD5FC}" srcOrd="0" destOrd="0" presId="urn:microsoft.com/office/officeart/2005/8/layout/vList5"/>
    <dgm:cxn modelId="{73D55550-EEF5-C744-B4B8-EB111D92F500}" type="presParOf" srcId="{A1949407-341A-1147-A1E1-9114CDAAB5E7}" destId="{2C2764B9-4C43-3E4F-8259-748D8B56FA73}" srcOrd="0" destOrd="0" presId="urn:microsoft.com/office/officeart/2005/8/layout/vList5"/>
    <dgm:cxn modelId="{D3129994-50B6-5644-91E4-A7BCD67B1C79}" type="presParOf" srcId="{2C2764B9-4C43-3E4F-8259-748D8B56FA73}" destId="{3E195B48-0AFF-AC42-A780-4189D8269712}" srcOrd="0" destOrd="0" presId="urn:microsoft.com/office/officeart/2005/8/layout/vList5"/>
    <dgm:cxn modelId="{622D379F-2E27-4E4F-99DC-03E56EE3E543}" type="presParOf" srcId="{2C2764B9-4C43-3E4F-8259-748D8B56FA73}" destId="{9341BB7F-C193-A548-B12D-4E26FFD64153}" srcOrd="1" destOrd="0" presId="urn:microsoft.com/office/officeart/2005/8/layout/vList5"/>
    <dgm:cxn modelId="{424A04DE-A175-2C47-9314-152974C822AB}" type="presParOf" srcId="{A1949407-341A-1147-A1E1-9114CDAAB5E7}" destId="{EFE05009-11E3-5447-8D8B-4BC806BC7E0D}" srcOrd="1" destOrd="0" presId="urn:microsoft.com/office/officeart/2005/8/layout/vList5"/>
    <dgm:cxn modelId="{5F40BB24-DF05-5746-ADF1-ACEC6C8498D3}" type="presParOf" srcId="{A1949407-341A-1147-A1E1-9114CDAAB5E7}" destId="{9DDF9624-430C-D94D-A906-6DB21741A92B}" srcOrd="2" destOrd="0" presId="urn:microsoft.com/office/officeart/2005/8/layout/vList5"/>
    <dgm:cxn modelId="{91E13270-548F-C84F-854F-D2A866DB52BA}" type="presParOf" srcId="{9DDF9624-430C-D94D-A906-6DB21741A92B}" destId="{D23F2D2F-5C7C-3A43-8978-0B915402E071}" srcOrd="0" destOrd="0" presId="urn:microsoft.com/office/officeart/2005/8/layout/vList5"/>
    <dgm:cxn modelId="{DEDB72A6-8F34-4448-9883-7575813E7E08}" type="presParOf" srcId="{9DDF9624-430C-D94D-A906-6DB21741A92B}" destId="{EE47C0B4-7452-674E-9F7A-66910CCE22C6}" srcOrd="1" destOrd="0" presId="urn:microsoft.com/office/officeart/2005/8/layout/vList5"/>
    <dgm:cxn modelId="{39802FD8-F13E-4C4B-9931-3531BE66B5FE}" type="presParOf" srcId="{A1949407-341A-1147-A1E1-9114CDAAB5E7}" destId="{10996D76-2622-AE45-9156-790A06BE73F6}" srcOrd="3" destOrd="0" presId="urn:microsoft.com/office/officeart/2005/8/layout/vList5"/>
    <dgm:cxn modelId="{805CC321-38C6-2F47-AC91-74603F87165C}" type="presParOf" srcId="{A1949407-341A-1147-A1E1-9114CDAAB5E7}" destId="{6893EA5B-E7EE-F44A-A269-C54F394B5804}" srcOrd="4" destOrd="0" presId="urn:microsoft.com/office/officeart/2005/8/layout/vList5"/>
    <dgm:cxn modelId="{70221DB3-3BDA-0C46-BF3F-846675100FE6}" type="presParOf" srcId="{6893EA5B-E7EE-F44A-A269-C54F394B5804}" destId="{6D9E1FE1-DEB9-C84B-9D43-199B3C284DF1}" srcOrd="0" destOrd="0" presId="urn:microsoft.com/office/officeart/2005/8/layout/vList5"/>
    <dgm:cxn modelId="{B1FA2E41-F2D5-E240-A822-D60CBAC2611D}" type="presParOf" srcId="{6893EA5B-E7EE-F44A-A269-C54F394B5804}" destId="{476AB3E4-EB8D-1147-BFA7-C2D26BCEDF9C}" srcOrd="1" destOrd="0" presId="urn:microsoft.com/office/officeart/2005/8/layout/vList5"/>
    <dgm:cxn modelId="{C3B3B819-A27E-FC44-A22B-7CCC1358978C}" type="presParOf" srcId="{A1949407-341A-1147-A1E1-9114CDAAB5E7}" destId="{38FA9555-83F9-784F-96A5-064E69EEADD4}" srcOrd="5" destOrd="0" presId="urn:microsoft.com/office/officeart/2005/8/layout/vList5"/>
    <dgm:cxn modelId="{5F818C6E-C368-264B-BD97-A3E45D6E99BB}" type="presParOf" srcId="{A1949407-341A-1147-A1E1-9114CDAAB5E7}" destId="{A62C8151-0361-9040-A2F6-ECA71FC9172E}" srcOrd="6" destOrd="0" presId="urn:microsoft.com/office/officeart/2005/8/layout/vList5"/>
    <dgm:cxn modelId="{15D6D7A9-F6A1-8E48-AAC1-893878385180}" type="presParOf" srcId="{A62C8151-0361-9040-A2F6-ECA71FC9172E}" destId="{7CA631D2-A39E-714C-B402-10EDEE2DD5FC}" srcOrd="0" destOrd="0" presId="urn:microsoft.com/office/officeart/2005/8/layout/vList5"/>
    <dgm:cxn modelId="{C57C8C2F-1C81-E54D-94D4-32C75554CE76}" type="presParOf" srcId="{A62C8151-0361-9040-A2F6-ECA71FC9172E}" destId="{EE2C930D-BBEB-F240-BE4B-2511820244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18B9D-A877-6B42-9B32-6E2D052F66F7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4A6DC-348A-2649-9542-1AFD76BC8F5D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Current model for STT expense coverage</a:t>
          </a:r>
        </a:p>
      </dsp:txBody>
      <dsp:txXfrm>
        <a:off x="0" y="0"/>
        <a:ext cx="6266011" cy="1224886"/>
      </dsp:txXfrm>
    </dsp:sp>
    <dsp:sp modelId="{507681FF-D747-0547-9500-631853080BEB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5">
                <a:hueOff val="-499004"/>
                <a:satOff val="1410"/>
                <a:lumOff val="-653"/>
                <a:alphaOff val="0"/>
                <a:tint val="96000"/>
                <a:lumMod val="104000"/>
              </a:schemeClr>
            </a:gs>
            <a:gs pos="100000">
              <a:schemeClr val="accent5">
                <a:hueOff val="-499004"/>
                <a:satOff val="1410"/>
                <a:lumOff val="-65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99004"/>
              <a:satOff val="1410"/>
              <a:lumOff val="-65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E30E2-786A-CB44-A4BF-F33B7B6A1523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Disparity across campus</a:t>
          </a:r>
        </a:p>
      </dsp:txBody>
      <dsp:txXfrm>
        <a:off x="0" y="1224886"/>
        <a:ext cx="6266011" cy="1224886"/>
      </dsp:txXfrm>
    </dsp:sp>
    <dsp:sp modelId="{147C948B-CC95-314C-8307-C04F891337E9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5">
                <a:hueOff val="-998008"/>
                <a:satOff val="2820"/>
                <a:lumOff val="-1307"/>
                <a:alphaOff val="0"/>
                <a:tint val="96000"/>
                <a:lumMod val="104000"/>
              </a:schemeClr>
            </a:gs>
            <a:gs pos="100000">
              <a:schemeClr val="accent5">
                <a:hueOff val="-998008"/>
                <a:satOff val="2820"/>
                <a:lumOff val="-130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998008"/>
              <a:satOff val="2820"/>
              <a:lumOff val="-130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B1AD79-CB36-7D46-996A-BB33879E9127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Implications of funding model</a:t>
          </a:r>
        </a:p>
      </dsp:txBody>
      <dsp:txXfrm>
        <a:off x="0" y="2449773"/>
        <a:ext cx="6266011" cy="1224886"/>
      </dsp:txXfrm>
    </dsp:sp>
    <dsp:sp modelId="{1800D323-F084-4E4A-BE99-F2BD7DE5240D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5">
                <a:hueOff val="-1497011"/>
                <a:satOff val="4230"/>
                <a:lumOff val="-1960"/>
                <a:alphaOff val="0"/>
                <a:tint val="96000"/>
                <a:lumMod val="104000"/>
              </a:schemeClr>
            </a:gs>
            <a:gs pos="100000">
              <a:schemeClr val="accent5">
                <a:hueOff val="-1497011"/>
                <a:satOff val="4230"/>
                <a:lumOff val="-196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497011"/>
              <a:satOff val="4230"/>
              <a:lumOff val="-196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73EBE-E002-984D-AA27-DDB2F07F364A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Discussion, potential solutions</a:t>
          </a:r>
        </a:p>
      </dsp:txBody>
      <dsp:txXfrm>
        <a:off x="0" y="3674660"/>
        <a:ext cx="6266011" cy="1224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1BB7F-C193-A548-B12D-4E26FFD64153}">
      <dsp:nvSpPr>
        <dsp:cNvPr id="0" name=""/>
        <dsp:cNvSpPr/>
      </dsp:nvSpPr>
      <dsp:spPr>
        <a:xfrm rot="5400000">
          <a:off x="3789114" y="-1412955"/>
          <a:ext cx="943545" cy="401024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12, 13, 15, 16, 18</a:t>
          </a:r>
        </a:p>
      </dsp:txBody>
      <dsp:txXfrm rot="-5400000">
        <a:off x="2255763" y="166456"/>
        <a:ext cx="3964187" cy="851425"/>
      </dsp:txXfrm>
    </dsp:sp>
    <dsp:sp modelId="{3E195B48-0AFF-AC42-A780-4189D8269712}">
      <dsp:nvSpPr>
        <dsp:cNvPr id="0" name=""/>
        <dsp:cNvSpPr/>
      </dsp:nvSpPr>
      <dsp:spPr>
        <a:xfrm>
          <a:off x="0" y="2452"/>
          <a:ext cx="2255763" cy="11794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Caseload for 1 FTE</a:t>
          </a:r>
        </a:p>
      </dsp:txBody>
      <dsp:txXfrm>
        <a:off x="57575" y="60027"/>
        <a:ext cx="2140613" cy="1064281"/>
      </dsp:txXfrm>
    </dsp:sp>
    <dsp:sp modelId="{EE47C0B4-7452-674E-9F7A-66910CCE22C6}">
      <dsp:nvSpPr>
        <dsp:cNvPr id="0" name=""/>
        <dsp:cNvSpPr/>
      </dsp:nvSpPr>
      <dsp:spPr>
        <a:xfrm rot="5400000">
          <a:off x="3789114" y="-174551"/>
          <a:ext cx="943545" cy="4010247"/>
        </a:xfrm>
        <a:prstGeom prst="round2SameRect">
          <a:avLst/>
        </a:prstGeom>
        <a:solidFill>
          <a:schemeClr val="accent2">
            <a:tint val="40000"/>
            <a:alpha val="90000"/>
            <a:hueOff val="-559953"/>
            <a:satOff val="-3705"/>
            <a:lumOff val="-3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559953"/>
              <a:satOff val="-3705"/>
              <a:lumOff val="-3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$697 - $4608/month ($3136.50 - $20,736/semester; $6273 - $41,472/year) </a:t>
          </a:r>
        </a:p>
      </dsp:txBody>
      <dsp:txXfrm rot="-5400000">
        <a:off x="2255763" y="1404860"/>
        <a:ext cx="3964187" cy="851425"/>
      </dsp:txXfrm>
    </dsp:sp>
    <dsp:sp modelId="{D23F2D2F-5C7C-3A43-8978-0B915402E071}">
      <dsp:nvSpPr>
        <dsp:cNvPr id="0" name=""/>
        <dsp:cNvSpPr/>
      </dsp:nvSpPr>
      <dsp:spPr>
        <a:xfrm>
          <a:off x="0" y="1240855"/>
          <a:ext cx="2255763" cy="1179431"/>
        </a:xfrm>
        <a:prstGeom prst="roundRect">
          <a:avLst/>
        </a:prstGeom>
        <a:gradFill rotWithShape="0">
          <a:gsLst>
            <a:gs pos="0">
              <a:schemeClr val="accent2">
                <a:hueOff val="-495442"/>
                <a:satOff val="-4295"/>
                <a:lumOff val="-915"/>
                <a:alphaOff val="0"/>
                <a:tint val="96000"/>
                <a:lumMod val="104000"/>
              </a:schemeClr>
            </a:gs>
            <a:gs pos="100000">
              <a:schemeClr val="accent2">
                <a:hueOff val="-495442"/>
                <a:satOff val="-4295"/>
                <a:lumOff val="-91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Base Monthly Rate for 1 FTE</a:t>
          </a:r>
        </a:p>
      </dsp:txBody>
      <dsp:txXfrm>
        <a:off x="57575" y="1298430"/>
        <a:ext cx="2140613" cy="1064281"/>
      </dsp:txXfrm>
    </dsp:sp>
    <dsp:sp modelId="{476AB3E4-EB8D-1147-BFA7-C2D26BCEDF9C}">
      <dsp:nvSpPr>
        <dsp:cNvPr id="0" name=""/>
        <dsp:cNvSpPr/>
      </dsp:nvSpPr>
      <dsp:spPr>
        <a:xfrm rot="5400000">
          <a:off x="3789114" y="1063851"/>
          <a:ext cx="943545" cy="4010247"/>
        </a:xfrm>
        <a:prstGeom prst="round2SameRect">
          <a:avLst/>
        </a:prstGeom>
        <a:solidFill>
          <a:schemeClr val="accent2">
            <a:tint val="40000"/>
            <a:alpha val="90000"/>
            <a:hueOff val="-1119906"/>
            <a:satOff val="-7409"/>
            <a:lumOff val="-60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19906"/>
              <a:satOff val="-7409"/>
              <a:lumOff val="-6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$97.56 - $313.85/student</a:t>
          </a:r>
        </a:p>
      </dsp:txBody>
      <dsp:txXfrm rot="-5400000">
        <a:off x="2255763" y="2643262"/>
        <a:ext cx="3964187" cy="851425"/>
      </dsp:txXfrm>
    </dsp:sp>
    <dsp:sp modelId="{6D9E1FE1-DEB9-C84B-9D43-199B3C284DF1}">
      <dsp:nvSpPr>
        <dsp:cNvPr id="0" name=""/>
        <dsp:cNvSpPr/>
      </dsp:nvSpPr>
      <dsp:spPr>
        <a:xfrm>
          <a:off x="0" y="2479259"/>
          <a:ext cx="2255763" cy="1179431"/>
        </a:xfrm>
        <a:prstGeom prst="roundRect">
          <a:avLst/>
        </a:prstGeom>
        <a:gradFill rotWithShape="0">
          <a:gsLst>
            <a:gs pos="0">
              <a:schemeClr val="accent2">
                <a:hueOff val="-990883"/>
                <a:satOff val="-8591"/>
                <a:lumOff val="-1830"/>
                <a:alphaOff val="0"/>
                <a:tint val="96000"/>
                <a:lumMod val="104000"/>
              </a:schemeClr>
            </a:gs>
            <a:gs pos="100000">
              <a:schemeClr val="accent2">
                <a:hueOff val="-990883"/>
                <a:satOff val="-8591"/>
                <a:lumOff val="-183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 student expenditure</a:t>
          </a:r>
        </a:p>
      </dsp:txBody>
      <dsp:txXfrm>
        <a:off x="57575" y="2536834"/>
        <a:ext cx="2140613" cy="1064281"/>
      </dsp:txXfrm>
    </dsp:sp>
    <dsp:sp modelId="{EE2C930D-BBEB-F240-BE4B-251182024412}">
      <dsp:nvSpPr>
        <dsp:cNvPr id="0" name=""/>
        <dsp:cNvSpPr/>
      </dsp:nvSpPr>
      <dsp:spPr>
        <a:xfrm rot="5400000">
          <a:off x="3789114" y="2302255"/>
          <a:ext cx="943545" cy="4010247"/>
        </a:xfrm>
        <a:prstGeom prst="round2SameRect">
          <a:avLst/>
        </a:prstGeom>
        <a:solidFill>
          <a:schemeClr val="accent2">
            <a:tint val="40000"/>
            <a:alpha val="90000"/>
            <a:hueOff val="-1679859"/>
            <a:satOff val="-11114"/>
            <a:lumOff val="-90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679859"/>
              <a:satOff val="-11114"/>
              <a:lumOff val="-9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~ Total cost = $1,346,989.36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Cost per STT = $1,793.59</a:t>
          </a:r>
        </a:p>
      </dsp:txBody>
      <dsp:txXfrm rot="-5400000">
        <a:off x="2255763" y="3881666"/>
        <a:ext cx="3964187" cy="851425"/>
      </dsp:txXfrm>
    </dsp:sp>
    <dsp:sp modelId="{7CA631D2-A39E-714C-B402-10EDEE2DD5FC}">
      <dsp:nvSpPr>
        <dsp:cNvPr id="0" name=""/>
        <dsp:cNvSpPr/>
      </dsp:nvSpPr>
      <dsp:spPr>
        <a:xfrm>
          <a:off x="0" y="3717662"/>
          <a:ext cx="2255763" cy="1179431"/>
        </a:xfrm>
        <a:prstGeom prst="roundRect">
          <a:avLst/>
        </a:prstGeom>
        <a:gradFill rotWithShape="0">
          <a:gsLst>
            <a:gs pos="0">
              <a:schemeClr val="accent2">
                <a:hueOff val="-1486325"/>
                <a:satOff val="-12886"/>
                <a:lumOff val="-2745"/>
                <a:alphaOff val="0"/>
                <a:tint val="96000"/>
                <a:lumMod val="104000"/>
              </a:schemeClr>
            </a:gs>
            <a:gs pos="100000">
              <a:schemeClr val="accent2">
                <a:hueOff val="-1486325"/>
                <a:satOff val="-12886"/>
                <a:lumOff val="-274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Cost of STT Supervision 2018-2019</a:t>
          </a:r>
        </a:p>
      </dsp:txBody>
      <dsp:txXfrm>
        <a:off x="57575" y="3775237"/>
        <a:ext cx="2140613" cy="1064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4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24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8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3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5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5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5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27D58-DA3A-40E5-917B-7850D963C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629" b="8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B5855-405A-9643-B901-2C25B744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/>
              <a:t>Budgeting for Student Teaching Supervision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B1955-EE6F-E144-ACFC-E3678DA78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n-US"/>
              <a:t>7/29/2020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74B65-DF43-4345-ADEF-6D724A5C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Agenda</a:t>
            </a:r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65F314-2DAE-45FD-977E-779DFCCCF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6615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63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CB861-3824-4444-BBC0-DD7B5892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dirty="0"/>
              <a:t>Covering the Cost of STT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51D2-6BF5-1845-9877-03AF9C569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 dirty="0"/>
              <a:t>Assigned to STT 399 on IC request</a:t>
            </a:r>
          </a:p>
          <a:p>
            <a:pPr lvl="1"/>
            <a:r>
              <a:rPr lang="en-US" dirty="0"/>
              <a:t>NTT (not covered by permanent IC NTT dollars)</a:t>
            </a:r>
          </a:p>
          <a:p>
            <a:pPr lvl="1"/>
            <a:r>
              <a:rPr lang="en-US" dirty="0"/>
              <a:t>TT</a:t>
            </a:r>
          </a:p>
          <a:p>
            <a:r>
              <a:rPr lang="en-US" dirty="0"/>
              <a:t>Calculated based on department chart</a:t>
            </a:r>
          </a:p>
          <a:p>
            <a:pPr lvl="1"/>
            <a:r>
              <a:rPr lang="en-US" dirty="0"/>
              <a:t>E.g., 12 students = 100 FTE for $2542/month ($11,439/semester; $22,878/year)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ECDD3-7B01-4509-8780-3DFA0116D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92" r="27011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57FA5-2945-A14D-8CF2-A55D36D5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/>
              <a:t>Campus-wide Variance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F1EB5C-AF4F-4BA3-A05F-4806B8030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7018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6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3BAC3-0739-E546-B5B1-88871333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lvl="0"/>
            <a:r>
              <a:rPr lang="en-US" dirty="0"/>
              <a:t>Costs calculated at low, high, and avg rates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Fall Semester = 16.86 FTE</a:t>
            </a:r>
            <a:br>
              <a:rPr lang="en-US" sz="2700" dirty="0"/>
            </a:br>
            <a:r>
              <a:rPr lang="en-US" sz="2700" dirty="0"/>
              <a:t>Spring Semester = 43.93 FTE</a:t>
            </a:r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4EEB6D-6CE5-1A4B-A03F-5829851F5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27126"/>
              </p:ext>
            </p:extLst>
          </p:nvPr>
        </p:nvGraphicFramePr>
        <p:xfrm>
          <a:off x="5381218" y="709683"/>
          <a:ext cx="6068619" cy="5643400"/>
        </p:xfrm>
        <a:graphic>
          <a:graphicData uri="http://schemas.openxmlformats.org/drawingml/2006/table">
            <a:tbl>
              <a:tblPr firstRow="1" firstCol="1" bandRow="1"/>
              <a:tblGrid>
                <a:gridCol w="1324366">
                  <a:extLst>
                    <a:ext uri="{9D8B030D-6E8A-4147-A177-3AD203B41FA5}">
                      <a16:colId xmlns:a16="http://schemas.microsoft.com/office/drawing/2014/main" val="423050464"/>
                    </a:ext>
                  </a:extLst>
                </a:gridCol>
                <a:gridCol w="1796721">
                  <a:extLst>
                    <a:ext uri="{9D8B030D-6E8A-4147-A177-3AD203B41FA5}">
                      <a16:colId xmlns:a16="http://schemas.microsoft.com/office/drawing/2014/main" val="2826351340"/>
                    </a:ext>
                  </a:extLst>
                </a:gridCol>
                <a:gridCol w="1188385">
                  <a:extLst>
                    <a:ext uri="{9D8B030D-6E8A-4147-A177-3AD203B41FA5}">
                      <a16:colId xmlns:a16="http://schemas.microsoft.com/office/drawing/2014/main" val="1034641132"/>
                    </a:ext>
                  </a:extLst>
                </a:gridCol>
                <a:gridCol w="1759147">
                  <a:extLst>
                    <a:ext uri="{9D8B030D-6E8A-4147-A177-3AD203B41FA5}">
                      <a16:colId xmlns:a16="http://schemas.microsoft.com/office/drawing/2014/main" val="1623994016"/>
                    </a:ext>
                  </a:extLst>
                </a:gridCol>
              </a:tblGrid>
              <a:tr h="657778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Semester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 for STT Supervision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Rate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Difference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041795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Fall 2018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$111,031.00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66918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$364,526.17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537452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$255,650.25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390545"/>
                  </a:ext>
                </a:extLst>
              </a:tr>
              <a:tr h="657778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Spring 2019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$289,299.64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70686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$949,800.39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521888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$666,115.98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91517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119574"/>
                  </a:ext>
                </a:extLst>
              </a:tr>
              <a:tr h="657778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cost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$400,330.65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$807,695.13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82305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$1,314,326.56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($106,300.78)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643066"/>
                  </a:ext>
                </a:extLst>
              </a:tr>
              <a:tr h="3657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$921,766.23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</a:t>
                      </a:r>
                      <a:endParaRPr lang="en-US" sz="3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$286,259.55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186" marR="117186" marT="16276" marB="1627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74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60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C08A7A-A77A-6141-A374-44EE2336D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920571"/>
              </p:ext>
            </p:extLst>
          </p:nvPr>
        </p:nvGraphicFramePr>
        <p:xfrm>
          <a:off x="978849" y="643467"/>
          <a:ext cx="10234303" cy="557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943">
                  <a:extLst>
                    <a:ext uri="{9D8B030D-6E8A-4147-A177-3AD203B41FA5}">
                      <a16:colId xmlns:a16="http://schemas.microsoft.com/office/drawing/2014/main" val="1828039458"/>
                    </a:ext>
                  </a:extLst>
                </a:gridCol>
                <a:gridCol w="1363573">
                  <a:extLst>
                    <a:ext uri="{9D8B030D-6E8A-4147-A177-3AD203B41FA5}">
                      <a16:colId xmlns:a16="http://schemas.microsoft.com/office/drawing/2014/main" val="1856171943"/>
                    </a:ext>
                  </a:extLst>
                </a:gridCol>
                <a:gridCol w="1989762">
                  <a:extLst>
                    <a:ext uri="{9D8B030D-6E8A-4147-A177-3AD203B41FA5}">
                      <a16:colId xmlns:a16="http://schemas.microsoft.com/office/drawing/2014/main" val="179521821"/>
                    </a:ext>
                  </a:extLst>
                </a:gridCol>
                <a:gridCol w="1060162">
                  <a:extLst>
                    <a:ext uri="{9D8B030D-6E8A-4147-A177-3AD203B41FA5}">
                      <a16:colId xmlns:a16="http://schemas.microsoft.com/office/drawing/2014/main" val="4163185677"/>
                    </a:ext>
                  </a:extLst>
                </a:gridCol>
                <a:gridCol w="2353424">
                  <a:extLst>
                    <a:ext uri="{9D8B030D-6E8A-4147-A177-3AD203B41FA5}">
                      <a16:colId xmlns:a16="http://schemas.microsoft.com/office/drawing/2014/main" val="1682651895"/>
                    </a:ext>
                  </a:extLst>
                </a:gridCol>
                <a:gridCol w="2254439">
                  <a:extLst>
                    <a:ext uri="{9D8B030D-6E8A-4147-A177-3AD203B41FA5}">
                      <a16:colId xmlns:a16="http://schemas.microsoft.com/office/drawing/2014/main" val="3419131597"/>
                    </a:ext>
                  </a:extLst>
                </a:gridCol>
              </a:tblGrid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Department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Students per FTE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Base Rate Monthly Salary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 STT Rate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New Base Rate for 15 students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New Semester base rate * 4.5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2881305648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$1,463.44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$6,585.47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812805169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$3,675.00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$16,537.50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302815097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308.67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$4,630.00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$20,835.00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263906080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Chem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275.00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$4,125.00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$18,562.50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820881093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English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2542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211.83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$3,177.50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$14,298.75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4112060189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229.31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$3,439.69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$15,478.59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23306674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Geo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207.33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$3,110.00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$13,995.00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399968769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Health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211.56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$3,173.44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$14,280.47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80850259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History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2542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211.83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$3,177.50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$14,298.75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86962557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229.31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$3,439.69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$15,478.59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2029862754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World Lang.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224.56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$3,368.33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$15,157.50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616797166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Math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220.88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$3,313.13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$14,909.06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922383289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Business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236.56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$3,548.44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$15,967.97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78824905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Physics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$4,590.00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$20,655.00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15873434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244.69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$3,670.31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$16,516.41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4150237991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141.00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$2,115.00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$9,517.50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879643133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Theatre/Dance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$2,091.00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$9,409.50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959320902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Earth Space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207.33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$3,110.00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$13,995.00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473163183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4,164.00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320.31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$4,804.62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$21,620.77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3983285733"/>
                  </a:ext>
                </a:extLst>
              </a:tr>
              <a:tr h="259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615110891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$15,163.12</a:t>
                      </a: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1401936958"/>
                  </a:ext>
                </a:extLst>
              </a:tr>
              <a:tr h="2594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Average, no outliers</a:t>
                      </a:r>
                    </a:p>
                  </a:txBody>
                  <a:tcPr marL="7009" marR="7009" marT="7009" marB="33638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$15,287.83</a:t>
                      </a:r>
                    </a:p>
                  </a:txBody>
                  <a:tcPr marL="7009" marR="7009" marT="7009" marB="33638" anchor="b"/>
                </a:tc>
                <a:extLst>
                  <a:ext uri="{0D108BD9-81ED-4DB2-BD59-A6C34878D82A}">
                    <a16:rowId xmlns:a16="http://schemas.microsoft.com/office/drawing/2014/main" val="42815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6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747B-C4EE-8342-BF3F-96657FE6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8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Impact of IC campus-wide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0AE5-4D0F-6440-8C1E-B73C7265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948" y="3598339"/>
            <a:ext cx="5441286" cy="1675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9098CC"/>
                </a:solidFill>
              </a:rPr>
              <a:t>Overall goal and mission of AIF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5BCA7-73E7-4AFD-AD43-4963709EF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56" r="25981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E4BE33-E329-1441-992E-00BEFAF96EE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C2488-39BB-2F4E-BD90-17B181937C33}"/>
              </a:ext>
            </a:extLst>
          </p:cNvPr>
          <p:cNvSpPr/>
          <p:nvPr/>
        </p:nvSpPr>
        <p:spPr>
          <a:xfrm>
            <a:off x="597481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309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6F1EE-D171-D14E-99DB-70AE5EFBF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73B85-E31B-9C4E-BFA4-5249218E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Solutions?</a:t>
            </a:r>
            <a:br>
              <a:rPr lang="en-US" sz="5600"/>
            </a:br>
            <a:r>
              <a:rPr lang="en-US" sz="5600"/>
              <a:t>Ideas?</a:t>
            </a:r>
            <a:br>
              <a:rPr lang="en-US" sz="5600"/>
            </a:br>
            <a:r>
              <a:rPr lang="en-US" sz="5600"/>
              <a:t>What are we missing?</a:t>
            </a:r>
          </a:p>
        </p:txBody>
      </p:sp>
    </p:spTree>
    <p:extLst>
      <p:ext uri="{BB962C8B-B14F-4D97-AF65-F5344CB8AC3E}">
        <p14:creationId xmlns:p14="http://schemas.microsoft.com/office/powerpoint/2010/main" val="3128851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841"/>
      </a:dk2>
      <a:lt2>
        <a:srgbClr val="E8E7E2"/>
      </a:lt2>
      <a:accent1>
        <a:srgbClr val="9098CC"/>
      </a:accent1>
      <a:accent2>
        <a:srgbClr val="78A0C1"/>
      </a:accent2>
      <a:accent3>
        <a:srgbClr val="7CADAF"/>
      </a:accent3>
      <a:accent4>
        <a:srgbClr val="6EB097"/>
      </a:accent4>
      <a:accent5>
        <a:srgbClr val="79AF84"/>
      </a:accent5>
      <a:accent6>
        <a:srgbClr val="7CB06E"/>
      </a:accent6>
      <a:hlink>
        <a:srgbClr val="8B8354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2EB75006C394DB128D9197EA59E13" ma:contentTypeVersion="15" ma:contentTypeDescription="Create a new document." ma:contentTypeScope="" ma:versionID="5818c40138f3addefdcce95760bb2c15">
  <xsd:schema xmlns:xsd="http://www.w3.org/2001/XMLSchema" xmlns:xs="http://www.w3.org/2001/XMLSchema" xmlns:p="http://schemas.microsoft.com/office/2006/metadata/properties" xmlns:ns1="http://schemas.microsoft.com/sharepoint/v3" xmlns:ns3="d95471ba-0b53-4a86-a6bf-51ed24b8f020" xmlns:ns4="41e68487-a0c9-4222-a7d5-66753c412acc" targetNamespace="http://schemas.microsoft.com/office/2006/metadata/properties" ma:root="true" ma:fieldsID="2db1405e309d8eeae16afdff15c692ed" ns1:_="" ns3:_="" ns4:_="">
    <xsd:import namespace="http://schemas.microsoft.com/sharepoint/v3"/>
    <xsd:import namespace="d95471ba-0b53-4a86-a6bf-51ed24b8f020"/>
    <xsd:import namespace="41e68487-a0c9-4222-a7d5-66753c412a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471ba-0b53-4a86-a6bf-51ed24b8f0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68487-a0c9-4222-a7d5-66753c412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7AC3CB-1864-49F8-8E4F-0AB83FA1E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5471ba-0b53-4a86-a6bf-51ed24b8f020"/>
    <ds:schemaRef ds:uri="41e68487-a0c9-4222-a7d5-66753c412a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8CF07-D4FB-4CA4-BD1E-17EB622E4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8F944-918F-431C-9603-0F809B85C63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436</Words>
  <Application>Microsoft Office PowerPoint</Application>
  <PresentationFormat>Widescreen</PresentationFormat>
  <Paragraphs>186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</vt:lpstr>
      <vt:lpstr>Times New Roman</vt:lpstr>
      <vt:lpstr>Wingdings 2</vt:lpstr>
      <vt:lpstr>SlateVTI</vt:lpstr>
      <vt:lpstr>Budgeting for Student Teaching Supervision</vt:lpstr>
      <vt:lpstr>Agenda</vt:lpstr>
      <vt:lpstr>Covering the Cost of STT Supervision</vt:lpstr>
      <vt:lpstr>Campus-wide Variance</vt:lpstr>
      <vt:lpstr>Costs calculated at low, high, and avg rates  Fall Semester = 16.86 FTE Spring Semester = 43.93 FTE</vt:lpstr>
      <vt:lpstr>PowerPoint Presentation</vt:lpstr>
      <vt:lpstr>Impact of IC campus-wide</vt:lpstr>
      <vt:lpstr>Solutions? Ideas? What are we missing?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for Student Teaching Supervision</dc:title>
  <dc:creator>Borders, Christy</dc:creator>
  <cp:lastModifiedBy>Alford, Susan</cp:lastModifiedBy>
  <cp:revision>2</cp:revision>
  <dcterms:created xsi:type="dcterms:W3CDTF">2020-07-29T16:52:51Z</dcterms:created>
  <dcterms:modified xsi:type="dcterms:W3CDTF">2020-10-20T20:29:24Z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0x0101000E72EB75006C394DB128D9197EA59E13</vt:lpwstr>
  </property>
</Properties>
</file>