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0" r:id="rId2"/>
    <p:sldMasterId id="2147483872" r:id="rId3"/>
  </p:sldMasterIdLst>
  <p:notesMasterIdLst>
    <p:notesMasterId r:id="rId19"/>
  </p:notesMasterIdLst>
  <p:sldIdLst>
    <p:sldId id="256" r:id="rId4"/>
    <p:sldId id="269" r:id="rId5"/>
    <p:sldId id="270" r:id="rId6"/>
    <p:sldId id="257" r:id="rId7"/>
    <p:sldId id="272" r:id="rId8"/>
    <p:sldId id="266" r:id="rId9"/>
    <p:sldId id="267" r:id="rId10"/>
    <p:sldId id="276" r:id="rId11"/>
    <p:sldId id="265" r:id="rId12"/>
    <p:sldId id="264" r:id="rId13"/>
    <p:sldId id="277" r:id="rId14"/>
    <p:sldId id="273" r:id="rId15"/>
    <p:sldId id="274" r:id="rId16"/>
    <p:sldId id="27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7C4F0-D254-44F0-8EF4-F8933E8D1CEB}" type="datetimeFigureOut">
              <a:rPr lang="en-US" smtClean="0"/>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5FC73-F6AB-4ABB-9B06-7BC1030F1D90}" type="slidenum">
              <a:rPr lang="en-US" smtClean="0"/>
              <a:t>‹#›</a:t>
            </a:fld>
            <a:endParaRPr lang="en-US"/>
          </a:p>
        </p:txBody>
      </p:sp>
    </p:spTree>
    <p:extLst>
      <p:ext uri="{BB962C8B-B14F-4D97-AF65-F5344CB8AC3E}">
        <p14:creationId xmlns:p14="http://schemas.microsoft.com/office/powerpoint/2010/main" val="121972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2223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6134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76786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08324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41021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363094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034382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420622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522576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137220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8536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65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280953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767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3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193979-044D-467A-8370-9CB8D1427CC9}"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4D02-C0AA-4C07-80C3-DC412C3F22C5}" type="slidenum">
              <a:rPr lang="en-US" smtClean="0"/>
              <a:t>‹#›</a:t>
            </a:fld>
            <a:endParaRPr lang="en-US"/>
          </a:p>
        </p:txBody>
      </p:sp>
    </p:spTree>
    <p:extLst>
      <p:ext uri="{BB962C8B-B14F-4D97-AF65-F5344CB8AC3E}">
        <p14:creationId xmlns:p14="http://schemas.microsoft.com/office/powerpoint/2010/main" val="373898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25615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4837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3979-044D-467A-8370-9CB8D1427CC9}"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C4D02-C0AA-4C07-80C3-DC412C3F22C5}" type="slidenum">
              <a:rPr lang="en-US" smtClean="0"/>
              <a:t>‹#›</a:t>
            </a:fld>
            <a:endParaRPr lang="en-US"/>
          </a:p>
        </p:txBody>
      </p:sp>
    </p:spTree>
    <p:extLst>
      <p:ext uri="{BB962C8B-B14F-4D97-AF65-F5344CB8AC3E}">
        <p14:creationId xmlns:p14="http://schemas.microsoft.com/office/powerpoint/2010/main" val="1739153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44830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828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6939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2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43597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a:prstGeom prst="rect">
            <a:avLst/>
          </a:prstGeo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fld id="{1E193979-044D-467A-8370-9CB8D1427CC9}" type="datetimeFigureOut">
              <a:rPr lang="en-US" smtClean="0"/>
              <a:t>6/19/2018</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95AC4D02-C0AA-4C07-80C3-DC412C3F22C5}" type="slidenum">
              <a:rPr lang="en-US" smtClean="0"/>
              <a:t>‹#›</a:t>
            </a:fld>
            <a:endParaRPr lang="en-US"/>
          </a:p>
        </p:txBody>
      </p:sp>
    </p:spTree>
    <p:extLst>
      <p:ext uri="{BB962C8B-B14F-4D97-AF65-F5344CB8AC3E}">
        <p14:creationId xmlns:p14="http://schemas.microsoft.com/office/powerpoint/2010/main" val="33987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1E193979-044D-467A-8370-9CB8D1427CC9}" type="datetimeFigureOut">
              <a:rPr lang="en-US" smtClean="0"/>
              <a:t>6/19/2018</a:t>
            </a:fld>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95AC4D02-C0AA-4C07-80C3-DC412C3F22C5}" type="slidenum">
              <a:rPr lang="en-US" smtClean="0"/>
              <a:t>‹#›</a:t>
            </a:fld>
            <a:endParaRPr lang="en-US"/>
          </a:p>
        </p:txBody>
      </p:sp>
    </p:spTree>
    <p:extLst>
      <p:ext uri="{BB962C8B-B14F-4D97-AF65-F5344CB8AC3E}">
        <p14:creationId xmlns:p14="http://schemas.microsoft.com/office/powerpoint/2010/main" val="81004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24128" y="2286000"/>
            <a:ext cx="9720073"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1E193979-044D-467A-8370-9CB8D1427CC9}" type="datetimeFigureOut">
              <a:rPr lang="en-US" smtClean="0"/>
              <a:t>6/19/2018</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95AC4D02-C0AA-4C07-80C3-DC412C3F22C5}" type="slidenum">
              <a:rPr lang="en-US" smtClean="0"/>
              <a:t>‹#›</a:t>
            </a:fld>
            <a:endParaRPr lang="en-US"/>
          </a:p>
        </p:txBody>
      </p:sp>
    </p:spTree>
    <p:extLst>
      <p:ext uri="{BB962C8B-B14F-4D97-AF65-F5344CB8AC3E}">
        <p14:creationId xmlns:p14="http://schemas.microsoft.com/office/powerpoint/2010/main" val="238874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1E193979-044D-467A-8370-9CB8D1427CC9}" type="datetimeFigureOut">
              <a:rPr lang="en-US" smtClean="0"/>
              <a:t>6/19/2018</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95AC4D02-C0AA-4C07-80C3-DC412C3F22C5}" type="slidenum">
              <a:rPr lang="en-US" smtClean="0"/>
              <a:t>‹#›</a:t>
            </a:fld>
            <a:endParaRPr lang="en-US"/>
          </a:p>
        </p:txBody>
      </p:sp>
    </p:spTree>
    <p:extLst>
      <p:ext uri="{BB962C8B-B14F-4D97-AF65-F5344CB8AC3E}">
        <p14:creationId xmlns:p14="http://schemas.microsoft.com/office/powerpoint/2010/main" val="407097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89994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5436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7134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6/19/2018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214724611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6/19/2018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0511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M7AkyEuS6QU"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ilprairiecf.org" TargetMode="External"/><Relationship Id="rId2" Type="http://schemas.openxmlformats.org/officeDocument/2006/relationships/hyperlink" Target="ilhumanities.org" TargetMode="External"/><Relationship Id="rId1" Type="http://schemas.openxmlformats.org/officeDocument/2006/relationships/slideLayout" Target="../slideLayouts/slideLayout20.xml"/><Relationship Id="rId5" Type="http://schemas.openxmlformats.org/officeDocument/2006/relationships/hyperlink" Target="corporate.homedepot.com" TargetMode="External"/><Relationship Id="rId4" Type="http://schemas.openxmlformats.org/officeDocument/2006/relationships/hyperlink" Target="communityfoundationci.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926946" cy="1463040"/>
          </a:xfrm>
        </p:spPr>
        <p:txBody>
          <a:bodyPr>
            <a:normAutofit/>
          </a:bodyPr>
          <a:lstStyle/>
          <a:p>
            <a:pPr algn="l"/>
            <a:r>
              <a:rPr lang="en-US" dirty="0" smtClean="0"/>
              <a:t>Empowerment through service-learning: What and How?</a:t>
            </a:r>
            <a:endParaRPr lang="en-US" dirty="0"/>
          </a:p>
        </p:txBody>
      </p:sp>
      <p:sp>
        <p:nvSpPr>
          <p:cNvPr id="4" name="Subtitle 3"/>
          <p:cNvSpPr>
            <a:spLocks noGrp="1"/>
          </p:cNvSpPr>
          <p:nvPr>
            <p:ph type="subTitle" idx="1"/>
          </p:nvPr>
        </p:nvSpPr>
        <p:spPr>
          <a:xfrm>
            <a:off x="8649237" y="4818470"/>
            <a:ext cx="3200400" cy="1463040"/>
          </a:xfrm>
        </p:spPr>
        <p:txBody>
          <a:bodyPr>
            <a:normAutofit fontScale="92500"/>
          </a:bodyPr>
          <a:lstStyle/>
          <a:p>
            <a:pPr algn="ctr"/>
            <a:r>
              <a:rPr lang="en-US" sz="2800" dirty="0" smtClean="0"/>
              <a:t>Miranda </a:t>
            </a:r>
            <a:r>
              <a:rPr lang="en-US" sz="2800" dirty="0" smtClean="0"/>
              <a:t>Lin, Professor</a:t>
            </a:r>
          </a:p>
          <a:p>
            <a:pPr algn="ctr"/>
            <a:r>
              <a:rPr lang="en-US" sz="2800" dirty="0" smtClean="0"/>
              <a:t>School of Teaching and Learning </a:t>
            </a:r>
            <a:endParaRPr lang="en-US" sz="2800" dirty="0" smtClean="0"/>
          </a:p>
        </p:txBody>
      </p:sp>
    </p:spTree>
    <p:extLst>
      <p:ext uri="{BB962C8B-B14F-4D97-AF65-F5344CB8AC3E}">
        <p14:creationId xmlns:p14="http://schemas.microsoft.com/office/powerpoint/2010/main" val="4216161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4 </a:t>
            </a:r>
            <a:r>
              <a:rPr lang="en-US" dirty="0" smtClean="0"/>
              <a:t>C</a:t>
            </a:r>
            <a:r>
              <a:rPr lang="en-US" sz="2800" dirty="0" smtClean="0"/>
              <a:t>s </a:t>
            </a:r>
            <a:r>
              <a:rPr lang="en-US" sz="4000" dirty="0" smtClean="0"/>
              <a:t>of Reflection</a:t>
            </a:r>
            <a:endParaRPr lang="en-US" sz="4000" dirty="0"/>
          </a:p>
        </p:txBody>
      </p:sp>
      <p:sp>
        <p:nvSpPr>
          <p:cNvPr id="3" name="Content Placeholder 2"/>
          <p:cNvSpPr>
            <a:spLocks noGrp="1"/>
          </p:cNvSpPr>
          <p:nvPr>
            <p:ph idx="1"/>
          </p:nvPr>
        </p:nvSpPr>
        <p:spPr>
          <a:xfrm>
            <a:off x="845433" y="1764406"/>
            <a:ext cx="10077461" cy="4700788"/>
          </a:xfrm>
        </p:spPr>
        <p:txBody>
          <a:bodyPr>
            <a:normAutofit fontScale="85000" lnSpcReduction="20000"/>
          </a:bodyPr>
          <a:lstStyle/>
          <a:p>
            <a:r>
              <a:rPr lang="en-US" dirty="0"/>
              <a:t/>
            </a:r>
            <a:br>
              <a:rPr lang="en-US" dirty="0"/>
            </a:br>
            <a:r>
              <a:rPr lang="en-US" sz="2600" dirty="0"/>
              <a:t>Reflection is one of the most academically rigorous components of a service-learning </a:t>
            </a:r>
            <a:r>
              <a:rPr lang="en-US" sz="2600" dirty="0" smtClean="0"/>
              <a:t>experience. Effective </a:t>
            </a:r>
            <a:r>
              <a:rPr lang="en-US" sz="2600" dirty="0"/>
              <a:t>strategies for fostering reflection are based on four core elements of reflection known as </a:t>
            </a:r>
            <a:r>
              <a:rPr lang="en-US" sz="2600" i="1" dirty="0"/>
              <a:t>the Four Cs</a:t>
            </a:r>
            <a:r>
              <a:rPr lang="en-US" sz="2600" dirty="0"/>
              <a:t>. </a:t>
            </a:r>
            <a:r>
              <a:rPr lang="en-US" sz="2600" dirty="0" smtClean="0"/>
              <a:t>(</a:t>
            </a:r>
            <a:r>
              <a:rPr lang="en-US" sz="2600" dirty="0" err="1" smtClean="0"/>
              <a:t>Eyler</a:t>
            </a:r>
            <a:r>
              <a:rPr lang="en-US" sz="2600" dirty="0" smtClean="0"/>
              <a:t> &amp; Giles, 1996). </a:t>
            </a:r>
            <a:r>
              <a:rPr lang="en-US" sz="2600" dirty="0"/>
              <a:t/>
            </a:r>
            <a:br>
              <a:rPr lang="en-US" sz="2600" dirty="0"/>
            </a:br>
            <a:r>
              <a:rPr lang="en-US" dirty="0"/>
              <a:t/>
            </a:r>
            <a:br>
              <a:rPr lang="en-US" dirty="0"/>
            </a:br>
            <a:r>
              <a:rPr lang="en-US" sz="2600" b="1" dirty="0"/>
              <a:t>Continuous reflection:</a:t>
            </a:r>
            <a:r>
              <a:rPr lang="en-US" sz="2600" dirty="0"/>
              <a:t> Reflection should be an ongoing component in the learner's education, happening before, during, and after an experience.</a:t>
            </a:r>
            <a:br>
              <a:rPr lang="en-US" sz="2600" dirty="0"/>
            </a:br>
            <a:r>
              <a:rPr lang="en-US" sz="2600" dirty="0"/>
              <a:t/>
            </a:r>
            <a:br>
              <a:rPr lang="en-US" sz="2600" dirty="0"/>
            </a:br>
            <a:r>
              <a:rPr lang="en-US" sz="2600" b="1" dirty="0"/>
              <a:t>Connected reflection:</a:t>
            </a:r>
            <a:r>
              <a:rPr lang="en-US" sz="2600" dirty="0"/>
              <a:t> Link the "service" in the community with the structured "learning" in the classroom. Without structured reflection, students may fail to bridge the gap between the concrete service experience and the abstract issues discussed in class.</a:t>
            </a:r>
            <a:br>
              <a:rPr lang="en-US" sz="2600" dirty="0"/>
            </a:br>
            <a:r>
              <a:rPr lang="en-US" sz="2600" dirty="0"/>
              <a:t/>
            </a:r>
            <a:br>
              <a:rPr lang="en-US" sz="2600" dirty="0"/>
            </a:br>
            <a:r>
              <a:rPr lang="en-US" sz="2600" b="1" dirty="0"/>
              <a:t>Challenging reflection: </a:t>
            </a:r>
            <a:r>
              <a:rPr lang="en-US" sz="2600" dirty="0"/>
              <a:t>Instructors should be prepared to pose questions and ideas that are unfamiliar or even uncomfortable for consideration by the learner in a respectful atmosphere.</a:t>
            </a:r>
            <a:br>
              <a:rPr lang="en-US" sz="2600" dirty="0"/>
            </a:br>
            <a:r>
              <a:rPr lang="en-US" sz="2600" dirty="0"/>
              <a:t/>
            </a:r>
            <a:br>
              <a:rPr lang="en-US" sz="2600" dirty="0"/>
            </a:br>
            <a:r>
              <a:rPr lang="en-US" sz="2600" b="1" dirty="0"/>
              <a:t>Contextualized reflection:</a:t>
            </a:r>
            <a:r>
              <a:rPr lang="en-US" sz="2600" dirty="0"/>
              <a:t> Ensures that the reflection activities or topics are appropriate and meaningful in relation to the experiences of the students</a:t>
            </a:r>
            <a:r>
              <a:rPr lang="en-US" sz="2600" dirty="0" smtClean="0"/>
              <a:t>.</a:t>
            </a:r>
            <a:endParaRPr lang="en-US" sz="2600" dirty="0"/>
          </a:p>
        </p:txBody>
      </p:sp>
    </p:spTree>
    <p:extLst>
      <p:ext uri="{BB962C8B-B14F-4D97-AF65-F5344CB8AC3E}">
        <p14:creationId xmlns:p14="http://schemas.microsoft.com/office/powerpoint/2010/main" val="1705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25277"/>
            <a:ext cx="9720072" cy="721276"/>
          </a:xfrm>
        </p:spPr>
        <p:txBody>
          <a:bodyPr>
            <a:normAutofit/>
          </a:bodyPr>
          <a:lstStyle/>
          <a:p>
            <a:r>
              <a:rPr lang="en-US" sz="4000" dirty="0" smtClean="0"/>
              <a:t>Service learning &amp; beyond!</a:t>
            </a:r>
            <a:endParaRPr lang="en-US" sz="4000" dirty="0"/>
          </a:p>
        </p:txBody>
      </p:sp>
      <p:sp>
        <p:nvSpPr>
          <p:cNvPr id="3" name="Content Placeholder 2"/>
          <p:cNvSpPr>
            <a:spLocks noGrp="1"/>
          </p:cNvSpPr>
          <p:nvPr>
            <p:ph idx="1"/>
          </p:nvPr>
        </p:nvSpPr>
        <p:spPr>
          <a:xfrm>
            <a:off x="925032" y="1230873"/>
            <a:ext cx="10528118" cy="5370368"/>
          </a:xfrm>
        </p:spPr>
        <p:txBody>
          <a:bodyPr>
            <a:normAutofit fontScale="92500" lnSpcReduction="10000"/>
          </a:bodyPr>
          <a:lstStyle/>
          <a:p>
            <a:r>
              <a:rPr lang="en-US" dirty="0" smtClean="0"/>
              <a:t>One big component of reflection </a:t>
            </a:r>
            <a:r>
              <a:rPr lang="en-US" dirty="0" smtClean="0"/>
              <a:t>is “COMMITMENT” to yourself and others as you move through life. The goal is to continue past the project &amp; experience.</a:t>
            </a:r>
          </a:p>
          <a:p>
            <a:r>
              <a:rPr lang="en-US" dirty="0" smtClean="0"/>
              <a:t>“Unguided” Reflection! Reflect like nobody is watching!!! Create a time, prompts, and situations for you to continue the internal &amp; interpersonal dialogue. Continue to develop your cultural sensitivities, communication skills, community awareness. In other words, recognize your place in your “community” and take an active role.</a:t>
            </a:r>
          </a:p>
          <a:p>
            <a:r>
              <a:rPr lang="en-US" dirty="0" smtClean="0"/>
              <a:t>What kind of citizen do you want to be? </a:t>
            </a:r>
          </a:p>
          <a:p>
            <a:r>
              <a:rPr lang="en-US" dirty="0" smtClean="0"/>
              <a:t>How have you changed?</a:t>
            </a:r>
            <a:r>
              <a:rPr lang="en-US" dirty="0"/>
              <a:t> </a:t>
            </a:r>
            <a:endParaRPr lang="en-US" dirty="0" smtClean="0"/>
          </a:p>
          <a:p>
            <a:r>
              <a:rPr lang="en-US" dirty="0" smtClean="0"/>
              <a:t>What </a:t>
            </a:r>
            <a:r>
              <a:rPr lang="en-US" dirty="0"/>
              <a:t>did </a:t>
            </a:r>
            <a:r>
              <a:rPr lang="en-US" dirty="0" smtClean="0"/>
              <a:t>you </a:t>
            </a:r>
            <a:r>
              <a:rPr lang="en-US" dirty="0"/>
              <a:t>learn</a:t>
            </a:r>
            <a:r>
              <a:rPr lang="en-US" dirty="0" smtClean="0"/>
              <a:t>?</a:t>
            </a:r>
          </a:p>
          <a:p>
            <a:r>
              <a:rPr lang="en-US" dirty="0" smtClean="0"/>
              <a:t>What difference did you make?</a:t>
            </a:r>
          </a:p>
          <a:p>
            <a:r>
              <a:rPr lang="en-US" dirty="0" smtClean="0"/>
              <a:t>What can you do next?</a:t>
            </a:r>
          </a:p>
          <a:p>
            <a:r>
              <a:rPr lang="en-US" dirty="0" smtClean="0"/>
              <a:t>How will you continue to grow, contribute, and make a difference? </a:t>
            </a:r>
          </a:p>
          <a:p>
            <a:r>
              <a:rPr lang="en-US" dirty="0" smtClean="0"/>
              <a:t>Is this relationship worth continuing?</a:t>
            </a:r>
            <a:endParaRPr lang="en-US" dirty="0"/>
          </a:p>
          <a:p>
            <a:r>
              <a:rPr lang="en-US" dirty="0" smtClean="0"/>
              <a:t>Personal</a:t>
            </a:r>
            <a:r>
              <a:rPr lang="is-IS" dirty="0" smtClean="0"/>
              <a:t>…how does this experience represent who I am as a </a:t>
            </a:r>
            <a:r>
              <a:rPr lang="is-IS" dirty="0" smtClean="0"/>
              <a:t>person?</a:t>
            </a:r>
            <a:endParaRPr lang="en-US" dirty="0"/>
          </a:p>
        </p:txBody>
      </p:sp>
    </p:spTree>
    <p:extLst>
      <p:ext uri="{BB962C8B-B14F-4D97-AF65-F5344CB8AC3E}">
        <p14:creationId xmlns:p14="http://schemas.microsoft.com/office/powerpoint/2010/main" val="127189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47633" y="-1169949"/>
            <a:ext cx="12287265" cy="9197900"/>
          </a:xfrm>
          <a:prstGeom prst="rect">
            <a:avLst/>
          </a:prstGeom>
          <a:noFill/>
          <a:ln>
            <a:noFill/>
          </a:ln>
        </p:spPr>
      </p:pic>
      <p:sp>
        <p:nvSpPr>
          <p:cNvPr id="60" name="Shape 60"/>
          <p:cNvSpPr txBox="1">
            <a:spLocks noGrp="1"/>
          </p:cNvSpPr>
          <p:nvPr>
            <p:ph type="ctrTitle"/>
          </p:nvPr>
        </p:nvSpPr>
        <p:spPr>
          <a:xfrm>
            <a:off x="-47667" y="992767"/>
            <a:ext cx="12287200" cy="2736800"/>
          </a:xfrm>
          <a:prstGeom prst="rect">
            <a:avLst/>
          </a:prstGeom>
        </p:spPr>
        <p:txBody>
          <a:bodyPr spcFirstLastPara="1" vert="horz" wrap="square" lIns="121900" tIns="121900" rIns="121900" bIns="121900" rtlCol="0" anchor="b" anchorCtr="0">
            <a:noAutofit/>
          </a:bodyPr>
          <a:lstStyle/>
          <a:p>
            <a:pPr>
              <a:spcBef>
                <a:spcPts val="0"/>
              </a:spcBef>
            </a:pPr>
            <a:r>
              <a:rPr lang="en" b="1">
                <a:solidFill>
                  <a:srgbClr val="FFFFFF"/>
                </a:solidFill>
              </a:rPr>
              <a:t>ISU FOOD PANTRY EFFORT</a:t>
            </a:r>
            <a:endParaRPr b="1">
              <a:solidFill>
                <a:srgbClr val="FFFFFF"/>
              </a:solidFill>
            </a:endParaRPr>
          </a:p>
        </p:txBody>
      </p:sp>
      <p:sp>
        <p:nvSpPr>
          <p:cNvPr id="61" name="Shape 61"/>
          <p:cNvSpPr txBox="1">
            <a:spLocks noGrp="1"/>
          </p:cNvSpPr>
          <p:nvPr>
            <p:ph type="subTitle" idx="1"/>
          </p:nvPr>
        </p:nvSpPr>
        <p:spPr>
          <a:xfrm>
            <a:off x="683600" y="5120852"/>
            <a:ext cx="10824800" cy="1050000"/>
          </a:xfrm>
          <a:prstGeom prst="rect">
            <a:avLst/>
          </a:prstGeom>
        </p:spPr>
        <p:txBody>
          <a:bodyPr spcFirstLastPara="1" vert="horz" wrap="square" lIns="121900" tIns="121900" rIns="121900" bIns="121900" rtlCol="0" anchor="t" anchorCtr="0">
            <a:noAutofit/>
          </a:bodyPr>
          <a:lstStyle/>
          <a:p>
            <a:pPr>
              <a:spcAft>
                <a:spcPts val="0"/>
              </a:spcAft>
            </a:pPr>
            <a:r>
              <a:rPr lang="en">
                <a:solidFill>
                  <a:srgbClr val="FFFFFF"/>
                </a:solidFill>
              </a:rPr>
              <a:t>Noah Tang, Kaitlyn Remian, Michelle Pappas, Rhiannon Stringer, Samantha Tabor</a:t>
            </a:r>
            <a:endParaRPr>
              <a:solidFill>
                <a:srgbClr val="FFFFFF"/>
              </a:solidFill>
            </a:endParaRPr>
          </a:p>
        </p:txBody>
      </p:sp>
    </p:spTree>
    <p:extLst>
      <p:ext uri="{BB962C8B-B14F-4D97-AF65-F5344CB8AC3E}">
        <p14:creationId xmlns:p14="http://schemas.microsoft.com/office/powerpoint/2010/main" val="178690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5502275" y="2105025"/>
            <a:ext cx="6689725" cy="2105025"/>
          </a:xfrm>
          <a:prstGeom prst="rect">
            <a:avLst/>
          </a:prstGeom>
        </p:spPr>
        <p:txBody>
          <a:bodyPr spcFirstLastPara="1" vert="horz" wrap="square" lIns="121900" tIns="121900" rIns="121900" bIns="121900" rtlCol="0" anchor="t" anchorCtr="0">
            <a:noAutofit/>
          </a:bodyPr>
          <a:lstStyle/>
          <a:p>
            <a:pPr>
              <a:spcBef>
                <a:spcPts val="0"/>
              </a:spcBef>
            </a:pPr>
            <a:r>
              <a:rPr lang="en" dirty="0"/>
              <a:t>ISU Pride</a:t>
            </a:r>
            <a:endParaRPr dirty="0"/>
          </a:p>
        </p:txBody>
      </p:sp>
      <p:sp>
        <p:nvSpPr>
          <p:cNvPr id="135" name="Shape 135"/>
          <p:cNvSpPr txBox="1">
            <a:spLocks noGrp="1"/>
          </p:cNvSpPr>
          <p:nvPr>
            <p:ph type="subTitle" idx="4294967295"/>
          </p:nvPr>
        </p:nvSpPr>
        <p:spPr>
          <a:xfrm>
            <a:off x="5502275" y="3285007"/>
            <a:ext cx="4627562" cy="674687"/>
          </a:xfrm>
          <a:prstGeom prst="rect">
            <a:avLst/>
          </a:prstGeom>
        </p:spPr>
        <p:txBody>
          <a:bodyPr spcFirstLastPara="1" vert="horz" wrap="square" lIns="121900" tIns="121900" rIns="121900" bIns="121900" rtlCol="0" anchor="t" anchorCtr="0">
            <a:noAutofit/>
          </a:bodyPr>
          <a:lstStyle/>
          <a:p>
            <a:pPr>
              <a:spcAft>
                <a:spcPts val="0"/>
              </a:spcAft>
            </a:pPr>
            <a:r>
              <a:rPr lang="en" dirty="0"/>
              <a:t>Presented by: Erica, Cheryl, Ana, Olivia, and Alexandra </a:t>
            </a:r>
            <a:endParaRPr dirty="0"/>
          </a:p>
        </p:txBody>
      </p:sp>
      <p:pic>
        <p:nvPicPr>
          <p:cNvPr id="4" name="Shape 177"/>
          <p:cNvPicPr preferRelativeResize="0"/>
          <p:nvPr/>
        </p:nvPicPr>
        <p:blipFill>
          <a:blip r:embed="rId3">
            <a:alphaModFix/>
          </a:blip>
          <a:stretch>
            <a:fillRect/>
          </a:stretch>
        </p:blipFill>
        <p:spPr>
          <a:xfrm>
            <a:off x="1577213" y="1336028"/>
            <a:ext cx="3419789" cy="4572647"/>
          </a:xfrm>
          <a:prstGeom prst="rect">
            <a:avLst/>
          </a:prstGeom>
          <a:noFill/>
          <a:ln>
            <a:noFill/>
          </a:ln>
        </p:spPr>
      </p:pic>
    </p:spTree>
    <p:extLst>
      <p:ext uri="{BB962C8B-B14F-4D97-AF65-F5344CB8AC3E}">
        <p14:creationId xmlns:p14="http://schemas.microsoft.com/office/powerpoint/2010/main" val="49699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743" y="1043188"/>
            <a:ext cx="6842975" cy="5132231"/>
          </a:xfrm>
          <a:prstGeom prst="rect">
            <a:avLst/>
          </a:prstGeom>
        </p:spPr>
      </p:pic>
    </p:spTree>
    <p:extLst>
      <p:ext uri="{BB962C8B-B14F-4D97-AF65-F5344CB8AC3E}">
        <p14:creationId xmlns:p14="http://schemas.microsoft.com/office/powerpoint/2010/main" val="366329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159099" y="2252453"/>
            <a:ext cx="9916732" cy="2554545"/>
          </a:xfrm>
          <a:prstGeom prst="rect">
            <a:avLst/>
          </a:prstGeom>
        </p:spPr>
        <p:txBody>
          <a:bodyPr wrap="square">
            <a:spAutoFit/>
          </a:bodyPr>
          <a:lstStyle/>
          <a:p>
            <a:r>
              <a:rPr lang="en-US" sz="3200" b="1" dirty="0" smtClean="0">
                <a:solidFill>
                  <a:schemeClr val="bg1"/>
                </a:solidFill>
              </a:rPr>
              <a:t>“Instead, let yourself approach it with enthusiasm and dedication. Throw yourself into it. Get excited…even passionate. Then the requirement becomes secondary, the credit or school evaluation unimportant, because you’re doing it for yourself” (Lewis, 2009, p. 6).</a:t>
            </a:r>
          </a:p>
        </p:txBody>
      </p:sp>
    </p:spTree>
    <p:extLst>
      <p:ext uri="{BB962C8B-B14F-4D97-AF65-F5344CB8AC3E}">
        <p14:creationId xmlns:p14="http://schemas.microsoft.com/office/powerpoint/2010/main" val="287866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8692" y="712945"/>
            <a:ext cx="6563726" cy="1077218"/>
          </a:xfrm>
          <a:prstGeom prst="rect">
            <a:avLst/>
          </a:prstGeom>
        </p:spPr>
        <p:txBody>
          <a:bodyPr wrap="square">
            <a:spAutoFit/>
          </a:bodyPr>
          <a:lstStyle/>
          <a:p>
            <a:r>
              <a:rPr lang="en-US" sz="3200" dirty="0" smtClean="0">
                <a:hlinkClick r:id="rId2"/>
              </a:rPr>
              <a:t>Partnership on Purpose </a:t>
            </a:r>
            <a:endParaRPr lang="en-US" sz="3200" dirty="0" smtClean="0"/>
          </a:p>
          <a:p>
            <a:endParaRPr lang="en-US" sz="3200" dirty="0"/>
          </a:p>
        </p:txBody>
      </p:sp>
      <p:sp>
        <p:nvSpPr>
          <p:cNvPr id="3" name="Content Placeholder 2"/>
          <p:cNvSpPr txBox="1">
            <a:spLocks/>
          </p:cNvSpPr>
          <p:nvPr/>
        </p:nvSpPr>
        <p:spPr>
          <a:xfrm>
            <a:off x="1078740" y="5080714"/>
            <a:ext cx="11185044" cy="146175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1800" dirty="0"/>
          </a:p>
        </p:txBody>
      </p:sp>
      <p:pic>
        <p:nvPicPr>
          <p:cNvPr id="4" name="Picture 3"/>
          <p:cNvPicPr>
            <a:picLocks noChangeAspect="1"/>
          </p:cNvPicPr>
          <p:nvPr/>
        </p:nvPicPr>
        <p:blipFill>
          <a:blip r:embed="rId3"/>
          <a:stretch>
            <a:fillRect/>
          </a:stretch>
        </p:blipFill>
        <p:spPr>
          <a:xfrm>
            <a:off x="587681" y="1584101"/>
            <a:ext cx="10762128" cy="4623515"/>
          </a:xfrm>
          <a:prstGeom prst="rect">
            <a:avLst/>
          </a:prstGeom>
        </p:spPr>
      </p:pic>
    </p:spTree>
    <p:extLst>
      <p:ext uri="{BB962C8B-B14F-4D97-AF65-F5344CB8AC3E}">
        <p14:creationId xmlns:p14="http://schemas.microsoft.com/office/powerpoint/2010/main" val="40049382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77" y="250365"/>
            <a:ext cx="9720072" cy="792823"/>
          </a:xfrm>
        </p:spPr>
        <p:txBody>
          <a:bodyPr>
            <a:normAutofit/>
          </a:bodyPr>
          <a:lstStyle/>
          <a:p>
            <a:r>
              <a:rPr lang="en-US" sz="4000" dirty="0" smtClean="0"/>
              <a:t>Questions for Discussion </a:t>
            </a:r>
            <a:endParaRPr lang="en-US" sz="4000" dirty="0"/>
          </a:p>
        </p:txBody>
      </p:sp>
      <p:sp>
        <p:nvSpPr>
          <p:cNvPr id="4" name="Content Placeholder 3"/>
          <p:cNvSpPr>
            <a:spLocks noGrp="1"/>
          </p:cNvSpPr>
          <p:nvPr>
            <p:ph idx="1"/>
          </p:nvPr>
        </p:nvSpPr>
        <p:spPr>
          <a:xfrm>
            <a:off x="689277" y="1796603"/>
            <a:ext cx="10837315" cy="4023360"/>
          </a:xfrm>
        </p:spPr>
        <p:txBody>
          <a:bodyPr/>
          <a:lstStyle/>
          <a:p>
            <a:r>
              <a:rPr lang="en-US" sz="2400" dirty="0" smtClean="0"/>
              <a:t>1</a:t>
            </a:r>
            <a:r>
              <a:rPr lang="en-US" sz="2400" dirty="0"/>
              <a:t>. Where do you fall on the Active Citizen Continuum? </a:t>
            </a:r>
          </a:p>
          <a:p>
            <a:r>
              <a:rPr lang="en-US" sz="2400" dirty="0"/>
              <a:t>2. What are some challenges you might face as you move along the continuum? </a:t>
            </a:r>
          </a:p>
          <a:p>
            <a:r>
              <a:rPr lang="en-US" sz="2400" dirty="0"/>
              <a:t>3. What can you make an effort to move towards being an active citizen, </a:t>
            </a:r>
            <a:r>
              <a:rPr lang="en-US" sz="2400" dirty="0" smtClean="0"/>
              <a:t>if </a:t>
            </a:r>
            <a:r>
              <a:rPr lang="en-US" sz="2400" dirty="0"/>
              <a:t>you are not already there?</a:t>
            </a:r>
          </a:p>
          <a:p>
            <a:endParaRPr lang="en-US" dirty="0"/>
          </a:p>
        </p:txBody>
      </p:sp>
    </p:spTree>
    <p:extLst>
      <p:ext uri="{BB962C8B-B14F-4D97-AF65-F5344CB8AC3E}">
        <p14:creationId xmlns:p14="http://schemas.microsoft.com/office/powerpoint/2010/main" val="2844810242"/>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10" y="108257"/>
            <a:ext cx="10972800" cy="1086654"/>
          </a:xfrm>
        </p:spPr>
        <p:txBody>
          <a:bodyPr>
            <a:normAutofit/>
          </a:bodyPr>
          <a:lstStyle/>
          <a:p>
            <a:r>
              <a:rPr lang="en-US" sz="4000" dirty="0" smtClean="0"/>
              <a:t>What Is </a:t>
            </a:r>
            <a:br>
              <a:rPr lang="en-US" sz="4000" dirty="0" smtClean="0"/>
            </a:br>
            <a:r>
              <a:rPr lang="en-US" sz="4000" dirty="0" smtClean="0"/>
              <a:t>Service-learning?</a:t>
            </a:r>
            <a:endParaRPr lang="en-US" sz="4000" dirty="0"/>
          </a:p>
        </p:txBody>
      </p:sp>
      <p:pic>
        <p:nvPicPr>
          <p:cNvPr id="9" name="Picture 8"/>
          <p:cNvPicPr>
            <a:picLocks noChangeAspect="1"/>
          </p:cNvPicPr>
          <p:nvPr/>
        </p:nvPicPr>
        <p:blipFill>
          <a:blip r:embed="rId2"/>
          <a:stretch>
            <a:fillRect/>
          </a:stretch>
        </p:blipFill>
        <p:spPr>
          <a:xfrm>
            <a:off x="5020312" y="249992"/>
            <a:ext cx="6781030" cy="6608008"/>
          </a:xfrm>
          <a:prstGeom prst="rect">
            <a:avLst/>
          </a:prstGeom>
        </p:spPr>
      </p:pic>
      <p:sp>
        <p:nvSpPr>
          <p:cNvPr id="4" name="Rectangle 3"/>
          <p:cNvSpPr/>
          <p:nvPr/>
        </p:nvSpPr>
        <p:spPr>
          <a:xfrm>
            <a:off x="725510" y="1194911"/>
            <a:ext cx="4191770" cy="5170646"/>
          </a:xfrm>
          <a:prstGeom prst="rect">
            <a:avLst/>
          </a:prstGeom>
        </p:spPr>
        <p:txBody>
          <a:bodyPr wrap="square">
            <a:spAutoFit/>
          </a:bodyPr>
          <a:lstStyle/>
          <a:p>
            <a:endParaRPr lang="en-US" sz="2200" dirty="0" smtClean="0"/>
          </a:p>
          <a:p>
            <a:r>
              <a:rPr lang="en-US" sz="2200" dirty="0" smtClean="0"/>
              <a:t>Students </a:t>
            </a:r>
            <a:r>
              <a:rPr lang="en-US" sz="2200" dirty="0"/>
              <a:t>participate in an organized service activity and reflect on that activity to gain further understanding of course content, a broader appreciation of the discipline, and an enhanced sense of personal values and civic responsibility. </a:t>
            </a:r>
            <a:endParaRPr lang="en-US" sz="2200" dirty="0" smtClean="0"/>
          </a:p>
          <a:p>
            <a:endParaRPr lang="en-US" sz="2200" dirty="0" smtClean="0"/>
          </a:p>
          <a:p>
            <a:r>
              <a:rPr lang="en-US" sz="2200" dirty="0" smtClean="0"/>
              <a:t>Service-learning </a:t>
            </a:r>
            <a:r>
              <a:rPr lang="en-US" sz="2200" dirty="0"/>
              <a:t>engages students in active, collaborative, and inquiry-based learning experiences that meet identified community needs. </a:t>
            </a:r>
          </a:p>
          <a:p>
            <a:endParaRPr lang="en-US" sz="2200" dirty="0"/>
          </a:p>
        </p:txBody>
      </p:sp>
    </p:spTree>
    <p:extLst>
      <p:ext uri="{BB962C8B-B14F-4D97-AF65-F5344CB8AC3E}">
        <p14:creationId xmlns:p14="http://schemas.microsoft.com/office/powerpoint/2010/main" val="11165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stretch>
            <a:fillRect/>
          </a:stretch>
        </p:blipFill>
        <p:spPr>
          <a:xfrm>
            <a:off x="1784966" y="1642538"/>
            <a:ext cx="8585746" cy="4925688"/>
          </a:xfrm>
          <a:prstGeom prst="rect">
            <a:avLst/>
          </a:prstGeom>
        </p:spPr>
      </p:pic>
      <p:sp>
        <p:nvSpPr>
          <p:cNvPr id="4" name="Title 3"/>
          <p:cNvSpPr>
            <a:spLocks noGrp="1"/>
          </p:cNvSpPr>
          <p:nvPr>
            <p:ph type="title"/>
          </p:nvPr>
        </p:nvSpPr>
        <p:spPr>
          <a:xfrm>
            <a:off x="746974" y="276123"/>
            <a:ext cx="9623738" cy="709592"/>
          </a:xfrm>
        </p:spPr>
        <p:txBody>
          <a:bodyPr>
            <a:normAutofit/>
          </a:bodyPr>
          <a:lstStyle/>
          <a:p>
            <a:r>
              <a:rPr lang="en-US" sz="4000" dirty="0" smtClean="0"/>
              <a:t>Service-learning compared </a:t>
            </a:r>
            <a:endParaRPr lang="en-US" sz="4000" dirty="0"/>
          </a:p>
        </p:txBody>
      </p:sp>
    </p:spTree>
    <p:extLst>
      <p:ext uri="{BB962C8B-B14F-4D97-AF65-F5344CB8AC3E}">
        <p14:creationId xmlns:p14="http://schemas.microsoft.com/office/powerpoint/2010/main" val="255764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301881"/>
            <a:ext cx="9597980" cy="612519"/>
          </a:xfrm>
        </p:spPr>
        <p:txBody>
          <a:bodyPr>
            <a:normAutofit/>
          </a:bodyPr>
          <a:lstStyle/>
          <a:p>
            <a:r>
              <a:rPr lang="en-US" sz="4000" dirty="0" smtClean="0"/>
              <a:t>4 types of service-learning </a:t>
            </a:r>
            <a:endParaRPr lang="en-US" sz="4000" dirty="0"/>
          </a:p>
        </p:txBody>
      </p:sp>
      <p:sp>
        <p:nvSpPr>
          <p:cNvPr id="3" name="Content Placeholder 2"/>
          <p:cNvSpPr>
            <a:spLocks noGrp="1"/>
          </p:cNvSpPr>
          <p:nvPr>
            <p:ph idx="1"/>
          </p:nvPr>
        </p:nvSpPr>
        <p:spPr>
          <a:xfrm>
            <a:off x="746974" y="1822359"/>
            <a:ext cx="10818253" cy="4681472"/>
          </a:xfrm>
        </p:spPr>
        <p:txBody>
          <a:bodyPr>
            <a:normAutofit/>
          </a:bodyPr>
          <a:lstStyle/>
          <a:p>
            <a:pPr marL="0" indent="0">
              <a:buNone/>
            </a:pPr>
            <a:r>
              <a:rPr lang="en-US" sz="2400" dirty="0"/>
              <a:t>There are four main types of service learning (Kaye, 2004): </a:t>
            </a:r>
          </a:p>
          <a:p>
            <a:r>
              <a:rPr lang="en-US" sz="2400" dirty="0"/>
              <a:t>1. </a:t>
            </a:r>
            <a:r>
              <a:rPr lang="en-US" sz="2400" b="1" dirty="0"/>
              <a:t>Direct Service </a:t>
            </a:r>
            <a:r>
              <a:rPr lang="en-US" sz="2400" dirty="0" smtClean="0"/>
              <a:t>(tutoring </a:t>
            </a:r>
            <a:r>
              <a:rPr lang="en-US" sz="2400" dirty="0"/>
              <a:t>children, working with </a:t>
            </a:r>
            <a:r>
              <a:rPr lang="en-US" sz="2400" dirty="0" smtClean="0"/>
              <a:t>elders, cleaning up the street) </a:t>
            </a:r>
            <a:endParaRPr lang="en-US" sz="2400" dirty="0"/>
          </a:p>
          <a:p>
            <a:r>
              <a:rPr lang="en-US" sz="2400" dirty="0"/>
              <a:t>2. </a:t>
            </a:r>
            <a:r>
              <a:rPr lang="en-US" sz="2400" b="1" dirty="0"/>
              <a:t>Indirect Service </a:t>
            </a:r>
            <a:r>
              <a:rPr lang="en-US" sz="2400" dirty="0"/>
              <a:t>(no direct action with those who will benefit from the </a:t>
            </a:r>
          </a:p>
          <a:p>
            <a:r>
              <a:rPr lang="en-US" sz="2400" dirty="0"/>
              <a:t>   </a:t>
            </a:r>
            <a:r>
              <a:rPr lang="en-US" sz="2400" dirty="0" smtClean="0"/>
              <a:t>                         </a:t>
            </a:r>
            <a:r>
              <a:rPr lang="en-US" sz="2400" dirty="0"/>
              <a:t>service, e.g., preparing kits for hospitalized </a:t>
            </a:r>
            <a:r>
              <a:rPr lang="en-US" sz="2400" dirty="0" smtClean="0"/>
              <a:t>patients, </a:t>
            </a:r>
          </a:p>
          <a:p>
            <a:r>
              <a:rPr lang="en-US" sz="2400" dirty="0"/>
              <a:t> </a:t>
            </a:r>
            <a:r>
              <a:rPr lang="en-US" sz="2400" dirty="0" smtClean="0"/>
              <a:t>                           parent handbook) </a:t>
            </a:r>
            <a:endParaRPr lang="en-US" sz="2400" dirty="0"/>
          </a:p>
          <a:p>
            <a:r>
              <a:rPr lang="en-US" sz="2400" dirty="0"/>
              <a:t>3. </a:t>
            </a:r>
            <a:r>
              <a:rPr lang="en-US" sz="2400" b="1" dirty="0"/>
              <a:t>Advocacy</a:t>
            </a:r>
            <a:r>
              <a:rPr lang="en-US" sz="2400" dirty="0"/>
              <a:t> (letter writing campaigns, petitions) and </a:t>
            </a:r>
          </a:p>
          <a:p>
            <a:r>
              <a:rPr lang="en-US" sz="2400" dirty="0"/>
              <a:t>4. </a:t>
            </a:r>
            <a:r>
              <a:rPr lang="en-US" sz="2400" b="1" dirty="0"/>
              <a:t>Research</a:t>
            </a:r>
            <a:r>
              <a:rPr lang="en-US" sz="2400" dirty="0"/>
              <a:t> (develop surveys, do experiments, conduct interviews). </a:t>
            </a:r>
          </a:p>
          <a:p>
            <a:pPr marL="0" indent="0">
              <a:buNone/>
            </a:pPr>
            <a:r>
              <a:rPr lang="en-US" sz="2400" dirty="0"/>
              <a:t>***Of course, all four types involve some level of research and content </a:t>
            </a:r>
            <a:r>
              <a:rPr lang="en-US" sz="2400" dirty="0" smtClean="0"/>
              <a:t>specific</a:t>
            </a:r>
          </a:p>
          <a:p>
            <a:pPr marL="0" indent="0">
              <a:buNone/>
            </a:pPr>
            <a:r>
              <a:rPr lang="en-US" sz="2400" dirty="0"/>
              <a:t> </a:t>
            </a:r>
            <a:r>
              <a:rPr lang="en-US" sz="2400" dirty="0" smtClean="0"/>
              <a:t>    </a:t>
            </a:r>
            <a:r>
              <a:rPr lang="en-US" sz="2400" dirty="0"/>
              <a:t>knowledge. </a:t>
            </a:r>
          </a:p>
          <a:p>
            <a:endParaRPr lang="en-US" dirty="0"/>
          </a:p>
        </p:txBody>
      </p:sp>
    </p:spTree>
    <p:extLst>
      <p:ext uri="{BB962C8B-B14F-4D97-AF65-F5344CB8AC3E}">
        <p14:creationId xmlns:p14="http://schemas.microsoft.com/office/powerpoint/2010/main" val="2440746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9430" y="392033"/>
            <a:ext cx="9720072" cy="406457"/>
          </a:xfrm>
        </p:spPr>
        <p:txBody>
          <a:bodyPr>
            <a:noAutofit/>
          </a:bodyPr>
          <a:lstStyle/>
          <a:p>
            <a:r>
              <a:rPr lang="en-US" sz="4000" dirty="0" smtClean="0"/>
              <a:t>5 stages </a:t>
            </a:r>
            <a:r>
              <a:rPr lang="en-US" sz="2000" dirty="0" smtClean="0"/>
              <a:t>(lakes &amp; Jones, 2012) </a:t>
            </a:r>
            <a:endParaRPr lang="en-US" sz="2000" dirty="0"/>
          </a:p>
        </p:txBody>
      </p:sp>
      <p:sp>
        <p:nvSpPr>
          <p:cNvPr id="10" name="Content Placeholder 9"/>
          <p:cNvSpPr>
            <a:spLocks noGrp="1"/>
          </p:cNvSpPr>
          <p:nvPr>
            <p:ph sz="half" idx="1"/>
          </p:nvPr>
        </p:nvSpPr>
        <p:spPr>
          <a:xfrm>
            <a:off x="779430" y="940158"/>
            <a:ext cx="5685764" cy="5917842"/>
          </a:xfrm>
        </p:spPr>
        <p:txBody>
          <a:bodyPr>
            <a:normAutofit fontScale="40000" lnSpcReduction="20000"/>
          </a:bodyPr>
          <a:lstStyle/>
          <a:p>
            <a:pPr marL="0" lvl="0" indent="0">
              <a:buNone/>
            </a:pPr>
            <a:r>
              <a:rPr lang="en-US" sz="4000" dirty="0" smtClean="0"/>
              <a:t>1. </a:t>
            </a:r>
            <a:r>
              <a:rPr lang="en-US" sz="4000" b="1" dirty="0" smtClean="0"/>
              <a:t>Investigation</a:t>
            </a:r>
            <a:endParaRPr lang="en-US" sz="4000" b="1" dirty="0"/>
          </a:p>
          <a:p>
            <a:r>
              <a:rPr lang="en-US" sz="4000" dirty="0" smtClean="0"/>
              <a:t>  Learn </a:t>
            </a:r>
            <a:r>
              <a:rPr lang="en-US" sz="4000" dirty="0"/>
              <a:t>about the issues</a:t>
            </a:r>
          </a:p>
          <a:p>
            <a:pPr lvl="0"/>
            <a:r>
              <a:rPr lang="en-US" sz="4000" dirty="0" smtClean="0"/>
              <a:t>  Discover </a:t>
            </a:r>
            <a:r>
              <a:rPr lang="en-US" sz="4000" dirty="0"/>
              <a:t>your strengths and abilities</a:t>
            </a:r>
          </a:p>
          <a:p>
            <a:pPr lvl="0"/>
            <a:r>
              <a:rPr lang="en-US" sz="4000" dirty="0" smtClean="0"/>
              <a:t>  Identify </a:t>
            </a:r>
            <a:r>
              <a:rPr lang="en-US" sz="4000" dirty="0"/>
              <a:t>a need</a:t>
            </a:r>
          </a:p>
          <a:p>
            <a:pPr marL="0" lvl="0" indent="0">
              <a:buNone/>
            </a:pPr>
            <a:r>
              <a:rPr lang="en-US" sz="4000" dirty="0"/>
              <a:t>2. </a:t>
            </a:r>
            <a:r>
              <a:rPr lang="en-US" sz="4000" b="1" dirty="0"/>
              <a:t>Preparation</a:t>
            </a:r>
          </a:p>
          <a:p>
            <a:pPr lvl="0"/>
            <a:r>
              <a:rPr lang="en-US" sz="4000" dirty="0" smtClean="0"/>
              <a:t>  Draw </a:t>
            </a:r>
            <a:r>
              <a:rPr lang="en-US" sz="4000" dirty="0"/>
              <a:t>upon previously acquired skills and knowledge</a:t>
            </a:r>
          </a:p>
          <a:p>
            <a:pPr lvl="0"/>
            <a:r>
              <a:rPr lang="en-US" sz="4000" dirty="0" smtClean="0"/>
              <a:t>  Acquire </a:t>
            </a:r>
            <a:r>
              <a:rPr lang="en-US" sz="4000" dirty="0"/>
              <a:t>new information</a:t>
            </a:r>
          </a:p>
          <a:p>
            <a:pPr lvl="0"/>
            <a:r>
              <a:rPr lang="en-US" sz="4000" dirty="0" smtClean="0"/>
              <a:t>  Analyze </a:t>
            </a:r>
            <a:r>
              <a:rPr lang="en-US" sz="4000" dirty="0"/>
              <a:t>underlying </a:t>
            </a:r>
            <a:r>
              <a:rPr lang="en-US" sz="4000" dirty="0" smtClean="0"/>
              <a:t>problem </a:t>
            </a:r>
            <a:endParaRPr lang="en-US" sz="4000" dirty="0"/>
          </a:p>
          <a:p>
            <a:pPr lvl="0"/>
            <a:r>
              <a:rPr lang="en-US" sz="4000" dirty="0" smtClean="0"/>
              <a:t>  Collaborate </a:t>
            </a:r>
            <a:r>
              <a:rPr lang="en-US" sz="4000" dirty="0"/>
              <a:t>with community partners</a:t>
            </a:r>
          </a:p>
          <a:p>
            <a:pPr lvl="0"/>
            <a:r>
              <a:rPr lang="en-US" sz="4000" dirty="0" smtClean="0"/>
              <a:t>  Develop </a:t>
            </a:r>
            <a:r>
              <a:rPr lang="en-US" sz="4000" dirty="0"/>
              <a:t>a plan that encourages responsibility</a:t>
            </a:r>
          </a:p>
          <a:p>
            <a:pPr lvl="0"/>
            <a:r>
              <a:rPr lang="en-US" sz="4000" dirty="0" smtClean="0"/>
              <a:t>  Recognize </a:t>
            </a:r>
            <a:r>
              <a:rPr lang="en-US" sz="4000" dirty="0"/>
              <a:t>the integration of service and learning</a:t>
            </a:r>
          </a:p>
          <a:p>
            <a:pPr lvl="0"/>
            <a:r>
              <a:rPr lang="en-US" sz="4000" dirty="0" smtClean="0"/>
              <a:t>  Become </a:t>
            </a:r>
            <a:r>
              <a:rPr lang="en-US" sz="4000" dirty="0"/>
              <a:t>ready to provide meaningful service</a:t>
            </a:r>
          </a:p>
          <a:p>
            <a:pPr marL="0" lvl="0" indent="0">
              <a:buNone/>
            </a:pPr>
            <a:r>
              <a:rPr lang="en-US" sz="4000" dirty="0"/>
              <a:t>3. </a:t>
            </a:r>
            <a:r>
              <a:rPr lang="en-US" sz="4000" b="1" dirty="0"/>
              <a:t>Action</a:t>
            </a:r>
          </a:p>
          <a:p>
            <a:pPr lvl="0"/>
            <a:r>
              <a:rPr lang="en-US" sz="4000" dirty="0" smtClean="0"/>
              <a:t>  Perform </a:t>
            </a:r>
            <a:r>
              <a:rPr lang="en-US" sz="4000" dirty="0"/>
              <a:t>direct service, indirect service, research or advocacy</a:t>
            </a:r>
          </a:p>
          <a:p>
            <a:pPr lvl="0"/>
            <a:r>
              <a:rPr lang="en-US" sz="4000" dirty="0" smtClean="0"/>
              <a:t>  Your </a:t>
            </a:r>
            <a:r>
              <a:rPr lang="en-US" sz="4000" dirty="0"/>
              <a:t>actions have value, purpose and meaning</a:t>
            </a:r>
          </a:p>
          <a:p>
            <a:pPr lvl="0"/>
            <a:r>
              <a:rPr lang="en-US" sz="4000" dirty="0" smtClean="0"/>
              <a:t>  Your </a:t>
            </a:r>
            <a:r>
              <a:rPr lang="en-US" sz="4000" dirty="0"/>
              <a:t>actions offer unique learning experiences</a:t>
            </a:r>
          </a:p>
          <a:p>
            <a:pPr lvl="0"/>
            <a:r>
              <a:rPr lang="en-US" sz="4000" dirty="0" smtClean="0"/>
              <a:t>  Your </a:t>
            </a:r>
            <a:r>
              <a:rPr lang="en-US" sz="4000" dirty="0"/>
              <a:t>actions have consequences</a:t>
            </a:r>
          </a:p>
          <a:p>
            <a:endParaRPr lang="en-US" dirty="0"/>
          </a:p>
        </p:txBody>
      </p:sp>
      <p:sp>
        <p:nvSpPr>
          <p:cNvPr id="11" name="Content Placeholder 10"/>
          <p:cNvSpPr>
            <a:spLocks noGrp="1"/>
          </p:cNvSpPr>
          <p:nvPr>
            <p:ph sz="half" idx="2"/>
          </p:nvPr>
        </p:nvSpPr>
        <p:spPr>
          <a:xfrm>
            <a:off x="6246897" y="1133340"/>
            <a:ext cx="5537272" cy="5343445"/>
          </a:xfrm>
        </p:spPr>
        <p:txBody>
          <a:bodyPr>
            <a:normAutofit fontScale="40000" lnSpcReduction="20000"/>
          </a:bodyPr>
          <a:lstStyle/>
          <a:p>
            <a:pPr marL="0" indent="0">
              <a:buNone/>
            </a:pPr>
            <a:r>
              <a:rPr lang="en-US" sz="4000" dirty="0"/>
              <a:t>4. </a:t>
            </a:r>
            <a:r>
              <a:rPr lang="en-US" sz="4000" b="1" dirty="0"/>
              <a:t>Reflection</a:t>
            </a:r>
          </a:p>
          <a:p>
            <a:r>
              <a:rPr lang="en-US" sz="4000" dirty="0" smtClean="0"/>
              <a:t>  Describe </a:t>
            </a:r>
            <a:r>
              <a:rPr lang="en-US" sz="4000" dirty="0"/>
              <a:t>what happened</a:t>
            </a:r>
          </a:p>
          <a:p>
            <a:r>
              <a:rPr lang="en-US" sz="4000" dirty="0" smtClean="0"/>
              <a:t>  Examine </a:t>
            </a:r>
            <a:r>
              <a:rPr lang="en-US" sz="4000" dirty="0"/>
              <a:t>the difference it made</a:t>
            </a:r>
          </a:p>
          <a:p>
            <a:r>
              <a:rPr lang="en-US" sz="4000" dirty="0" smtClean="0"/>
              <a:t>  Discuss </a:t>
            </a:r>
            <a:r>
              <a:rPr lang="en-US" sz="4000" dirty="0"/>
              <a:t>thoughts and feelings</a:t>
            </a:r>
          </a:p>
          <a:p>
            <a:r>
              <a:rPr lang="en-US" sz="4000" dirty="0" smtClean="0"/>
              <a:t>  Place </a:t>
            </a:r>
            <a:r>
              <a:rPr lang="en-US" sz="4000" dirty="0"/>
              <a:t>experience in a larger context</a:t>
            </a:r>
          </a:p>
          <a:p>
            <a:r>
              <a:rPr lang="en-US" sz="4000" dirty="0" smtClean="0"/>
              <a:t>  Identify </a:t>
            </a:r>
            <a:r>
              <a:rPr lang="en-US" sz="4000" dirty="0"/>
              <a:t>questions</a:t>
            </a:r>
          </a:p>
          <a:p>
            <a:r>
              <a:rPr lang="en-US" sz="4000" dirty="0" smtClean="0"/>
              <a:t>  Receive </a:t>
            </a:r>
            <a:r>
              <a:rPr lang="en-US" sz="4000" dirty="0"/>
              <a:t>feedback</a:t>
            </a:r>
          </a:p>
          <a:p>
            <a:pPr marL="0" indent="0">
              <a:buNone/>
            </a:pPr>
            <a:r>
              <a:rPr lang="en-US" sz="4000" dirty="0"/>
              <a:t>5. </a:t>
            </a:r>
            <a:r>
              <a:rPr lang="en-US" sz="4000" b="1" dirty="0"/>
              <a:t>Demonstration</a:t>
            </a:r>
          </a:p>
          <a:p>
            <a:r>
              <a:rPr lang="en-US" sz="4000" dirty="0" smtClean="0"/>
              <a:t>  Report </a:t>
            </a:r>
            <a:r>
              <a:rPr lang="en-US" sz="4000" dirty="0"/>
              <a:t>to peers, faculty, parents, and/or community </a:t>
            </a:r>
            <a:r>
              <a:rPr lang="en-US" sz="4000" dirty="0" smtClean="0"/>
              <a:t>members</a:t>
            </a:r>
            <a:endParaRPr lang="en-US" sz="4000" dirty="0"/>
          </a:p>
          <a:p>
            <a:r>
              <a:rPr lang="en-US" sz="4000" dirty="0" smtClean="0"/>
              <a:t>  Write </a:t>
            </a:r>
            <a:r>
              <a:rPr lang="en-US" sz="4000" dirty="0"/>
              <a:t>articles or letters to local newspaper regarding issues </a:t>
            </a:r>
            <a:r>
              <a:rPr lang="en-US" sz="4000" dirty="0" smtClean="0"/>
              <a:t>of</a:t>
            </a:r>
          </a:p>
          <a:p>
            <a:r>
              <a:rPr lang="en-US" sz="4000" dirty="0" smtClean="0"/>
              <a:t>  public </a:t>
            </a:r>
            <a:r>
              <a:rPr lang="en-US" sz="4000" dirty="0"/>
              <a:t>concern</a:t>
            </a:r>
          </a:p>
          <a:p>
            <a:r>
              <a:rPr lang="en-US" sz="4000" dirty="0" smtClean="0"/>
              <a:t>  Create </a:t>
            </a:r>
            <a:r>
              <a:rPr lang="en-US" sz="4000" dirty="0"/>
              <a:t>a publication or website that helps others learn from </a:t>
            </a:r>
            <a:endParaRPr lang="en-US" sz="4000" dirty="0" smtClean="0"/>
          </a:p>
          <a:p>
            <a:r>
              <a:rPr lang="en-US" sz="4000" dirty="0"/>
              <a:t> </a:t>
            </a:r>
            <a:r>
              <a:rPr lang="en-US" sz="4000" dirty="0" smtClean="0"/>
              <a:t> your </a:t>
            </a:r>
            <a:r>
              <a:rPr lang="en-US" sz="4000" dirty="0"/>
              <a:t>experiences</a:t>
            </a:r>
          </a:p>
          <a:p>
            <a:r>
              <a:rPr lang="en-US" sz="4000" dirty="0" smtClean="0"/>
              <a:t>  Make </a:t>
            </a:r>
            <a:r>
              <a:rPr lang="en-US" sz="4000" dirty="0"/>
              <a:t>a presentation/performance</a:t>
            </a:r>
          </a:p>
          <a:p>
            <a:r>
              <a:rPr lang="en-US" sz="4000" dirty="0" smtClean="0"/>
              <a:t>  Create </a:t>
            </a:r>
            <a:r>
              <a:rPr lang="en-US" sz="4000" dirty="0"/>
              <a:t>visual art form/mural</a:t>
            </a:r>
          </a:p>
          <a:p>
            <a:endParaRPr lang="en-US" dirty="0"/>
          </a:p>
        </p:txBody>
      </p:sp>
    </p:spTree>
    <p:extLst>
      <p:ext uri="{BB962C8B-B14F-4D97-AF65-F5344CB8AC3E}">
        <p14:creationId xmlns:p14="http://schemas.microsoft.com/office/powerpoint/2010/main" val="425858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32546"/>
          </a:xfrm>
        </p:spPr>
        <p:txBody>
          <a:bodyPr>
            <a:normAutofit/>
          </a:bodyPr>
          <a:lstStyle/>
          <a:p>
            <a:r>
              <a:rPr lang="en-US" sz="4000" dirty="0" smtClean="0"/>
              <a:t>Resources and support</a:t>
            </a:r>
            <a:endParaRPr lang="en-US" sz="4000" dirty="0"/>
          </a:p>
        </p:txBody>
      </p:sp>
      <p:sp>
        <p:nvSpPr>
          <p:cNvPr id="3" name="Content Placeholder 2"/>
          <p:cNvSpPr>
            <a:spLocks noGrp="1"/>
          </p:cNvSpPr>
          <p:nvPr>
            <p:ph idx="1"/>
          </p:nvPr>
        </p:nvSpPr>
        <p:spPr>
          <a:xfrm>
            <a:off x="1024128" y="1486787"/>
            <a:ext cx="9720073" cy="4822573"/>
          </a:xfrm>
        </p:spPr>
        <p:txBody>
          <a:bodyPr>
            <a:normAutofit fontScale="85000" lnSpcReduction="20000"/>
          </a:bodyPr>
          <a:lstStyle/>
          <a:p>
            <a:r>
              <a:rPr lang="en-US" dirty="0" smtClean="0"/>
              <a:t>Center for Civic and Political Engagement and Service Learning</a:t>
            </a:r>
          </a:p>
          <a:p>
            <a:r>
              <a:rPr lang="en-US" dirty="0" smtClean="0"/>
              <a:t>American </a:t>
            </a:r>
            <a:r>
              <a:rPr lang="en-US" dirty="0" smtClean="0"/>
              <a:t>Democracy Project</a:t>
            </a:r>
          </a:p>
          <a:p>
            <a:r>
              <a:rPr lang="en-US" dirty="0" smtClean="0"/>
              <a:t>Student Affairs, local partners, &amp; National RSOs</a:t>
            </a:r>
          </a:p>
          <a:p>
            <a:r>
              <a:rPr lang="en-US" dirty="0" smtClean="0"/>
              <a:t>Action Research Center (IWU)</a:t>
            </a:r>
          </a:p>
          <a:p>
            <a:r>
              <a:rPr lang="en-US" dirty="0" smtClean="0"/>
              <a:t>Senior Professionals at ISU (Civic Engagement Grant)</a:t>
            </a:r>
          </a:p>
          <a:p>
            <a:r>
              <a:rPr lang="en-US" dirty="0" smtClean="0"/>
              <a:t>Existing non-profits and community agencies (Partnerships)</a:t>
            </a:r>
          </a:p>
          <a:p>
            <a:r>
              <a:rPr lang="en-US" dirty="0" smtClean="0">
                <a:hlinkClick r:id="rId2" action="ppaction://hlinkfile"/>
              </a:rPr>
              <a:t>Illinois Humanities</a:t>
            </a:r>
            <a:endParaRPr lang="en-US" dirty="0" smtClean="0"/>
          </a:p>
          <a:p>
            <a:r>
              <a:rPr lang="en-US" dirty="0" smtClean="0"/>
              <a:t>Illinois Prairie </a:t>
            </a:r>
            <a:r>
              <a:rPr lang="en-US" dirty="0" smtClean="0">
                <a:hlinkClick r:id="rId3" action="ppaction://hlinkfile"/>
              </a:rPr>
              <a:t>Community</a:t>
            </a:r>
            <a:r>
              <a:rPr lang="en-US" dirty="0" smtClean="0"/>
              <a:t> Foundation</a:t>
            </a:r>
          </a:p>
          <a:p>
            <a:r>
              <a:rPr lang="en-US" dirty="0" smtClean="0">
                <a:hlinkClick r:id="rId4" action="ppaction://hlinkfile"/>
              </a:rPr>
              <a:t>Community Foundation of Central Illinois</a:t>
            </a:r>
            <a:endParaRPr lang="en-US" dirty="0" smtClean="0"/>
          </a:p>
          <a:p>
            <a:r>
              <a:rPr lang="en-US" dirty="0" smtClean="0"/>
              <a:t>United Way of McLean County</a:t>
            </a:r>
          </a:p>
          <a:p>
            <a:r>
              <a:rPr lang="en-US" dirty="0" err="1" smtClean="0"/>
              <a:t>Walmart</a:t>
            </a:r>
            <a:r>
              <a:rPr lang="en-US" dirty="0" smtClean="0"/>
              <a:t> Foundation &amp; Community Grant Program</a:t>
            </a:r>
          </a:p>
          <a:p>
            <a:r>
              <a:rPr lang="en-US" dirty="0" smtClean="0">
                <a:hlinkClick r:id="rId5" action="ppaction://hlinkfile"/>
              </a:rPr>
              <a:t>Home Depot Community Impact Grants</a:t>
            </a:r>
            <a:endParaRPr lang="en-US" dirty="0"/>
          </a:p>
        </p:txBody>
      </p:sp>
    </p:spTree>
    <p:extLst>
      <p:ext uri="{BB962C8B-B14F-4D97-AF65-F5344CB8AC3E}">
        <p14:creationId xmlns:p14="http://schemas.microsoft.com/office/powerpoint/2010/main" val="63313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549" y="-123122"/>
            <a:ext cx="9720072" cy="1499616"/>
          </a:xfrm>
        </p:spPr>
        <p:txBody>
          <a:bodyPr>
            <a:normAutofit/>
          </a:bodyPr>
          <a:lstStyle/>
          <a:p>
            <a:r>
              <a:rPr lang="en-US" sz="4000" dirty="0" smtClean="0"/>
              <a:t>Reflection Tools</a:t>
            </a:r>
            <a:endParaRPr lang="en-US" sz="4000" dirty="0"/>
          </a:p>
        </p:txBody>
      </p:sp>
      <p:sp>
        <p:nvSpPr>
          <p:cNvPr id="3" name="Content Placeholder 2"/>
          <p:cNvSpPr>
            <a:spLocks noGrp="1"/>
          </p:cNvSpPr>
          <p:nvPr>
            <p:ph idx="1"/>
          </p:nvPr>
        </p:nvSpPr>
        <p:spPr>
          <a:xfrm>
            <a:off x="766549" y="1803042"/>
            <a:ext cx="9720071" cy="4467681"/>
          </a:xfrm>
        </p:spPr>
        <p:txBody>
          <a:bodyPr>
            <a:normAutofit fontScale="92500" lnSpcReduction="10000"/>
          </a:bodyPr>
          <a:lstStyle/>
          <a:p>
            <a:r>
              <a:rPr lang="en-US" b="1" dirty="0"/>
              <a:t>Journals: </a:t>
            </a:r>
            <a:r>
              <a:rPr lang="en-US" dirty="0"/>
              <a:t>Writing in journals is widely used by service-learning programs to promote reflection. </a:t>
            </a:r>
            <a:endParaRPr lang="en-US" dirty="0" smtClean="0"/>
          </a:p>
          <a:p>
            <a:r>
              <a:rPr lang="en-US" b="1" dirty="0" smtClean="0"/>
              <a:t>Creative </a:t>
            </a:r>
            <a:r>
              <a:rPr lang="en-US" b="1" dirty="0"/>
              <a:t>Projects:</a:t>
            </a:r>
            <a:r>
              <a:rPr lang="en-US" dirty="0"/>
              <a:t> Students make a collage or write a poem or song to express an experience</a:t>
            </a:r>
            <a:r>
              <a:rPr lang="en-US" dirty="0" smtClean="0"/>
              <a:t>.</a:t>
            </a:r>
          </a:p>
          <a:p>
            <a:r>
              <a:rPr lang="en-US" b="1" dirty="0"/>
              <a:t>Case Studies Papers:</a:t>
            </a:r>
            <a:r>
              <a:rPr lang="en-US" dirty="0"/>
              <a:t> Students analyze an organizational issue and write a case study that identifies a decision that needs to be made</a:t>
            </a:r>
            <a:r>
              <a:rPr lang="en-US" dirty="0" smtClean="0"/>
              <a:t>.</a:t>
            </a:r>
          </a:p>
          <a:p>
            <a:r>
              <a:rPr lang="en-US" b="1" dirty="0"/>
              <a:t>Multimedia Class Presentations:</a:t>
            </a:r>
            <a:r>
              <a:rPr lang="en-US" dirty="0"/>
              <a:t> Students create a video or photo documentary on the community experience</a:t>
            </a:r>
            <a:r>
              <a:rPr lang="en-US" dirty="0" smtClean="0"/>
              <a:t>.</a:t>
            </a:r>
          </a:p>
          <a:p>
            <a:r>
              <a:rPr lang="en-US" b="1" dirty="0"/>
              <a:t>Presentations to Community Organizations:</a:t>
            </a:r>
            <a:r>
              <a:rPr lang="en-US" dirty="0"/>
              <a:t> Students present work to community organization staff, board members, and participants</a:t>
            </a:r>
            <a:r>
              <a:rPr lang="en-US" dirty="0" smtClean="0"/>
              <a:t>.</a:t>
            </a:r>
          </a:p>
          <a:p>
            <a:r>
              <a:rPr lang="en-US" b="1" dirty="0"/>
              <a:t>Mapping:</a:t>
            </a:r>
            <a:r>
              <a:rPr lang="en-US" dirty="0"/>
              <a:t> Create a visual map that shows how the service-learning experience connects to larger issues at the state/national/global level</a:t>
            </a:r>
            <a:r>
              <a:rPr lang="en-US" dirty="0" smtClean="0"/>
              <a:t>.</a:t>
            </a:r>
          </a:p>
          <a:p>
            <a:r>
              <a:rPr lang="en-US" b="1" dirty="0"/>
              <a:t>Blog: </a:t>
            </a:r>
            <a:r>
              <a:rPr lang="en-US" dirty="0"/>
              <a:t>Create a course blog where students can post comments on their experiences.</a:t>
            </a:r>
          </a:p>
        </p:txBody>
      </p:sp>
    </p:spTree>
    <p:extLst>
      <p:ext uri="{BB962C8B-B14F-4D97-AF65-F5344CB8AC3E}">
        <p14:creationId xmlns:p14="http://schemas.microsoft.com/office/powerpoint/2010/main" val="70879916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2703C3CA-29A0-45C2-9E47-91C49F1D8BA1}" vid="{78AF931E-2BED-40F9-A7CB-509CDFE3095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1649</TotalTime>
  <Words>883</Words>
  <Application>Microsoft Office PowerPoint</Application>
  <PresentationFormat>Widescreen</PresentationFormat>
  <Paragraphs>96</Paragraphs>
  <Slides>15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맑은 고딕</vt:lpstr>
      <vt:lpstr>Arial</vt:lpstr>
      <vt:lpstr>Calibri</vt:lpstr>
      <vt:lpstr>Tw Cen MT</vt:lpstr>
      <vt:lpstr>Tw Cen MT Condensed</vt:lpstr>
      <vt:lpstr>Wingdings 3</vt:lpstr>
      <vt:lpstr>Theme4</vt:lpstr>
      <vt:lpstr>Custom Design</vt:lpstr>
      <vt:lpstr>Integral</vt:lpstr>
      <vt:lpstr>Empowerment through service-learning: What and How?</vt:lpstr>
      <vt:lpstr>PowerPoint Presentation</vt:lpstr>
      <vt:lpstr>Questions for Discussion </vt:lpstr>
      <vt:lpstr>What Is  Service-learning?</vt:lpstr>
      <vt:lpstr>Service-learning compared </vt:lpstr>
      <vt:lpstr>4 types of service-learning </vt:lpstr>
      <vt:lpstr>5 stages (lakes &amp; Jones, 2012) </vt:lpstr>
      <vt:lpstr>Resources and support</vt:lpstr>
      <vt:lpstr>Reflection Tools</vt:lpstr>
      <vt:lpstr>The 4 Cs of Reflection</vt:lpstr>
      <vt:lpstr>Service learning &amp; beyond!</vt:lpstr>
      <vt:lpstr>ISU FOOD PANTRY EFFORT</vt:lpstr>
      <vt:lpstr>ISU Pride</vt:lpstr>
      <vt:lpstr>PowerPoint Presentation</vt:lpstr>
      <vt:lpstr>PowerPoint Presentation</vt:lpstr>
    </vt:vector>
  </TitlesOfParts>
  <Company>Illinois State University_COE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Service-Learning: What and How?</dc:title>
  <dc:creator>Lin, Miranda</dc:creator>
  <cp:lastModifiedBy>Lin, Miranda</cp:lastModifiedBy>
  <cp:revision>38</cp:revision>
  <dcterms:created xsi:type="dcterms:W3CDTF">2018-01-25T23:14:16Z</dcterms:created>
  <dcterms:modified xsi:type="dcterms:W3CDTF">2018-06-19T19:45:38Z</dcterms:modified>
</cp:coreProperties>
</file>